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Default Extension="mp3" ContentType="audio/mp3"/>
  <Default Extension="mp4" ContentType="video/mp4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9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2048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20484" name="页眉占位符 3"/>
          <p:cNvSpPr txBox="1">
            <a:spLocks noGrp="1"/>
          </p:cNvSpPr>
          <p:nvPr>
            <p:ph type="hdr" sz="quarte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eaLnBrk="1" hangingPunct="1"/>
            <a:endParaRPr lang="zh-CN" altLang="en-US" sz="1200"/>
          </a:p>
        </p:txBody>
      </p:sp>
      <p:sp>
        <p:nvSpPr>
          <p:cNvPr id="20485" name="页脚占位符 4"/>
          <p:cNvSpPr txBox="1">
            <a:spLocks noGrp="1"/>
          </p:cNvSpPr>
          <p:nvPr>
            <p:ph type="ftr" sz="quarter" idx="10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eaLnBrk="1" hangingPunct="1"/>
            <a:endParaRPr lang="zh-CN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1945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9460" name="页眉占位符 3"/>
          <p:cNvSpPr txBox="1">
            <a:spLocks noGrp="1"/>
          </p:cNvSpPr>
          <p:nvPr>
            <p:ph type="hdr" sz="quarte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eaLnBrk="1" hangingPunct="1"/>
            <a:endParaRPr lang="zh-CN" altLang="en-US" sz="1200"/>
          </a:p>
        </p:txBody>
      </p:sp>
      <p:sp>
        <p:nvSpPr>
          <p:cNvPr id="19461" name="页脚占位符 4"/>
          <p:cNvSpPr txBox="1">
            <a:spLocks noGrp="1"/>
          </p:cNvSpPr>
          <p:nvPr>
            <p:ph type="ftr" sz="quarter" idx="10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eaLnBrk="1" hangingPunct="1"/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EDFD9-C74C-46E9-862C-F76F99942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17257-2F85-47D2-98F0-18BC4F510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E8F17-0ED4-41B0-B0B9-D8CD82D6F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147EF-8C70-49B7-BC31-1646E71AE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86173B-5AC7-4700-BDB2-2A25FA20E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9AF230-4BAE-487E-B52A-99F1F55C2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DDA210-EB97-4A4A-896C-7AEDD82FC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9849D-C3F7-41C8-A3BC-6E42BFA48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9B29F-9BF1-475C-95A3-C2133960E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09FA7-B705-4E8F-BFA1-3429235EC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57187-776A-4FA6-A373-243F2AD60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tags" Target="../tags/tag7.xml" /><Relationship Id="rId5" Type="http://schemas.openxmlformats.org/officeDocument/2006/relationships/image" Target="../media/image2.png" /><Relationship Id="rId6" Type="http://schemas.microsoft.com/office/2007/relationships/media" Target="../media/media1.mp3" /><Relationship Id="rId7" Type="http://schemas.microsoft.com/office/2007/relationships/media" Target="../media/media1.mp3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microsoft.com/office/2007/relationships/hdphoto" Target="../media/image4.wdp" /><Relationship Id="rId4" Type="http://schemas.openxmlformats.org/officeDocument/2006/relationships/tags" Target="../tags/tag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Relationship Id="rId7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6.png" /><Relationship Id="rId4" Type="http://schemas.openxmlformats.org/officeDocument/2006/relationships/video" Target="../media/media2.mp4" /><Relationship Id="rId5" Type="http://schemas.microsoft.com/office/2007/relationships/media" Target="../media/media2.mp4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4404110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弦形 11"/>
          <p:cNvSpPr/>
          <p:nvPr/>
        </p:nvSpPr>
        <p:spPr>
          <a:xfrm flipH="1">
            <a:off x="-2895600" y="0"/>
            <a:ext cx="5664200" cy="6857365"/>
          </a:xfrm>
          <a:prstGeom prst="chord">
            <a:avLst>
              <a:gd name="adj1" fmla="val 5393786"/>
              <a:gd name="adj2" fmla="val 1613905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0" y="2247900"/>
            <a:ext cx="12182475" cy="1717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00B0F0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16" name="文本框 15"/>
          <p:cNvSpPr txBox="1"/>
          <p:nvPr/>
        </p:nvSpPr>
        <p:spPr>
          <a:xfrm>
            <a:off x="3451225" y="584200"/>
            <a:ext cx="61626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</a:rPr>
              <a:t>         </a:t>
            </a:r>
            <a:r>
              <a:rPr lang="zh-CN" altLang="en-US" sz="32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统编版一年级语文下册</a:t>
            </a:r>
            <a:endParaRPr lang="zh-CN" altLang="en-US" sz="32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任意多边形: 形状 7"/>
          <p:cNvSpPr/>
          <p:nvPr>
            <p:custDataLst>
              <p:tags r:id="rId2"/>
            </p:custDataLst>
          </p:nvPr>
        </p:nvSpPr>
        <p:spPr>
          <a:xfrm>
            <a:off x="11066297" y="5893070"/>
            <a:ext cx="1116566" cy="968113"/>
          </a:xfrm>
          <a:custGeom>
            <a:gdLst>
              <a:gd name="connsiteX0" fmla="*/ 0 w 1116566"/>
              <a:gd name="connsiteY0" fmla="*/ 968113 h 968113"/>
              <a:gd name="connsiteX1" fmla="*/ 1116566 w 1116566"/>
              <a:gd name="connsiteY1" fmla="*/ 968113 h 968113"/>
              <a:gd name="connsiteX2" fmla="*/ 1116566 w 1116566"/>
              <a:gd name="connsiteY2" fmla="*/ 0 h 968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16566" h="968113">
                <a:moveTo>
                  <a:pt x="0" y="968113"/>
                </a:moveTo>
                <a:lnTo>
                  <a:pt x="1116566" y="968113"/>
                </a:lnTo>
                <a:lnTo>
                  <a:pt x="1116566" y="0"/>
                </a:lnTo>
                <a:close/>
              </a:path>
            </a:pathLst>
          </a:custGeom>
          <a:solidFill>
            <a:schemeClr val="accent3"/>
          </a:solidFill>
          <a:ln w="634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397375" y="2458085"/>
            <a:ext cx="4610735" cy="970915"/>
          </a:xfrm>
          <a:prstGeom prst="rect">
            <a:avLst/>
          </a:prstGeom>
          <a:solidFill>
            <a:schemeClr val="accent3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5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2" name="任意多边形 1"/>
          <p:cNvSpPr/>
          <p:nvPr>
            <p:custDataLst>
              <p:tags r:id="rId3"/>
            </p:custDataLst>
          </p:nvPr>
        </p:nvSpPr>
        <p:spPr>
          <a:xfrm rot="10800000">
            <a:off x="6634718" y="5905500"/>
            <a:ext cx="2204244" cy="95250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x"/>
              </a:cxn>
              <a:cxn ang="cd4">
                <a:pos x="hc" y="b"/>
              </a:cxn>
              <a:cxn ang="cd4">
                <a:pos x="wd2" y="idx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71" h="1500">
                <a:moveTo>
                  <a:pt x="0" y="0"/>
                </a:moveTo>
                <a:lnTo>
                  <a:pt x="3471" y="0"/>
                </a:lnTo>
                <a:lnTo>
                  <a:pt x="3469" y="13"/>
                </a:lnTo>
                <a:cubicBezTo>
                  <a:pt x="3341" y="855"/>
                  <a:pt x="2614" y="1500"/>
                  <a:pt x="1736" y="1500"/>
                </a:cubicBezTo>
                <a:cubicBezTo>
                  <a:pt x="858" y="1500"/>
                  <a:pt x="130" y="855"/>
                  <a:pt x="2" y="13"/>
                </a:cubicBez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15" name="_14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615055" y="2247900"/>
            <a:ext cx="5835650" cy="16408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18" tIns="45709" rIns="91418" bIns="45709" numCol="1" anchor="ctr" anchorCtr="0" compatLnSpc="1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2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4  </a:t>
            </a:r>
            <a:r>
              <a:rPr lang="zh-CN" altLang="en-US" sz="6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猜字谜</a:t>
            </a:r>
            <a:endParaRPr lang="zh-CN" altLang="en-US" sz="60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直角三角形 10"/>
          <p:cNvSpPr/>
          <p:nvPr>
            <p:custDataLst>
              <p:tags r:id="rId5"/>
            </p:custDataLst>
          </p:nvPr>
        </p:nvSpPr>
        <p:spPr>
          <a:xfrm rot="10800000" flipV="1">
            <a:off x="9651365" y="3810"/>
            <a:ext cx="2540635" cy="6857365"/>
          </a:xfrm>
          <a:prstGeom prst="rtTriangl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50">
        <p:split orient="vert" dir="in"/>
      </p:transition>
    </mc:Choice>
    <mc:Fallback>
      <p:transition spd="med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945130" y="2784475"/>
            <a:ext cx="6471920" cy="2144395"/>
            <a:chOff x="6390" y="745"/>
            <a:chExt cx="6384" cy="8820"/>
          </a:xfrm>
          <a:solidFill>
            <a:schemeClr val="accent5"/>
          </a:solidFill>
        </p:grpSpPr>
        <p:sp>
          <p:nvSpPr>
            <p:cNvPr id="3" name="矩形 2"/>
            <p:cNvSpPr/>
            <p:nvPr/>
          </p:nvSpPr>
          <p:spPr>
            <a:xfrm>
              <a:off x="6390" y="745"/>
              <a:ext cx="6384" cy="88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4" name="矩形 3"/>
            <p:cNvSpPr/>
            <p:nvPr/>
          </p:nvSpPr>
          <p:spPr>
            <a:xfrm>
              <a:off x="6682" y="1937"/>
              <a:ext cx="5829" cy="6624"/>
            </a:xfrm>
            <a:prstGeom prst="rect">
              <a:avLst/>
            </a:prstGeom>
            <a:grpFill/>
            <a:ln w="317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3655695" y="3256915"/>
            <a:ext cx="526542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 kern="2200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导入新课，学习生字</a:t>
            </a:r>
            <a:endParaRPr lang="zh-CN" altLang="en-US" sz="4000" b="1" kern="2200">
              <a:solidFill>
                <a:srgbClr val="FF0000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097280" y="1015365"/>
            <a:ext cx="3851910" cy="706755"/>
          </a:xfrm>
          <a:prstGeom prst="rect">
            <a:avLst/>
          </a:prstGeom>
          <a:solidFill>
            <a:srgbClr val="00B0F0"/>
          </a:solidFill>
          <a:ln>
            <a:solidFill>
              <a:srgbClr val="FFC000"/>
            </a:solidFill>
          </a:ln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楷体" panose="02010609060101010101" pitchFamily="49" charset="-122"/>
              </a:rPr>
              <a:t>学习任务一</a:t>
            </a:r>
            <a:endParaRPr lang="zh-CN" altLang="en-US" sz="40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/>
          <p:cNvSpPr txBox="1"/>
          <p:nvPr/>
        </p:nvSpPr>
        <p:spPr>
          <a:xfrm>
            <a:off x="665610" y="0"/>
            <a:ext cx="2873775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微软雅黑" panose="020b0503020204020204" charset="-122"/>
              </a:rPr>
              <a:t>课</a:t>
            </a:r>
            <a:r>
              <a:rPr lang="zh-CN" altLang="en-US" sz="3600" b="1" smtClean="0">
                <a:solidFill>
                  <a:srgbClr val="FF0000"/>
                </a:solidFill>
                <a:latin typeface="黑体" panose="02010609060101010101" pitchFamily="49" charset="-122"/>
                <a:ea typeface="微软雅黑" panose="020b0503020204020204" charset="-122"/>
              </a:rPr>
              <a:t>前导入</a:t>
            </a:r>
            <a:endParaRPr lang="zh-CN" altLang="en-US" sz="3600" b="1" smtClean="0">
              <a:solidFill>
                <a:srgbClr val="FF0000"/>
              </a:solidFill>
              <a:latin typeface="黑体" panose="02010609060101010101" pitchFamily="49" charset="-122"/>
              <a:ea typeface="微软雅黑" panose="020b0503020204020204" charset="-122"/>
            </a:endParaRPr>
          </a:p>
        </p:txBody>
      </p:sp>
      <p:sp>
        <p:nvSpPr>
          <p:cNvPr id="22530" name="Rectangle 1"/>
          <p:cNvSpPr>
            <a:spLocks noChangeArrowheads="1"/>
          </p:cNvSpPr>
          <p:nvPr/>
        </p:nvSpPr>
        <p:spPr bwMode="auto">
          <a:xfrm>
            <a:off x="665939" y="993034"/>
            <a:ext cx="11204417" cy="1198880"/>
          </a:xfrm>
          <a:prstGeom prst="rect">
            <a:avLst/>
          </a:prstGeom>
          <a:solidFill>
            <a:schemeClr val="accent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微软雅黑" panose="020b0503020204020204" charset="-122"/>
                <a:cs typeface="黑体" panose="02010609060101010101" pitchFamily="49" charset="-122"/>
              </a:rPr>
              <a:t> </a:t>
            </a:r>
            <a:r>
              <a:rPr lang="en-US" altLang="zh-CN" sz="3600" b="1">
                <a:solidFill>
                  <a:srgbClr val="000000"/>
                </a:solidFill>
                <a:latin typeface="黑体" panose="02010609060101010101" pitchFamily="49" charset="-122"/>
                <a:ea typeface="微软雅黑" panose="020b0503020204020204" charset="-122"/>
                <a:cs typeface="黑体" panose="02010609060101010101" pitchFamily="49" charset="-122"/>
              </a:rPr>
              <a:t>   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微软雅黑" panose="020b0503020204020204" charset="-122"/>
                <a:cs typeface="黑体" panose="02010609060101010101" pitchFamily="49" charset="-122"/>
              </a:rPr>
              <a:t>同学们，你们喜欢猜谜吗？谁来说个谜语给大家猜一猜？</a:t>
            </a:r>
            <a:endParaRPr lang="zh-CN" altLang="en-US" sz="3600" b="1">
              <a:solidFill>
                <a:srgbClr val="000000"/>
              </a:solidFill>
              <a:latin typeface="黑体" panose="02010609060101010101" pitchFamily="49" charset="-122"/>
              <a:ea typeface="微软雅黑" panose="020b0503020204020204" charset="-122"/>
              <a:cs typeface="黑体" panose="02010609060101010101" pitchFamily="49" charset="-122"/>
            </a:endParaRPr>
          </a:p>
        </p:txBody>
      </p:sp>
      <p:sp>
        <p:nvSpPr>
          <p:cNvPr id="3" name="对话气泡: 圆角矩形 1"/>
          <p:cNvSpPr/>
          <p:nvPr/>
        </p:nvSpPr>
        <p:spPr>
          <a:xfrm>
            <a:off x="1070099" y="2663296"/>
            <a:ext cx="4938572" cy="1733322"/>
          </a:xfrm>
          <a:prstGeom prst="wedgeRoundRectCallout">
            <a:avLst>
              <a:gd name="adj1" fmla="val 55892"/>
              <a:gd name="adj2" fmla="val 15348"/>
              <a:gd name="adj3" fmla="val 16667"/>
            </a:avLst>
          </a:prstGeom>
          <a:solidFill>
            <a:schemeClr val="accent4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微软雅黑" panose="020b0503020204020204" charset="-122"/>
                <a:cs typeface="Times New Roman" panose="02020603050405020304" pitchFamily="18" charset="0"/>
              </a:rPr>
              <a:t>谜面：</a:t>
            </a:r>
            <a:endParaRPr lang="zh-CN" altLang="en-US" sz="3600" b="1">
              <a:solidFill>
                <a:srgbClr val="000000"/>
              </a:solidFill>
              <a:latin typeface="黑体" panose="02010609060101010101" pitchFamily="49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微软雅黑" panose="020b0503020204020204" charset="-122"/>
                <a:cs typeface="Times New Roman" panose="02020603050405020304" pitchFamily="18" charset="0"/>
              </a:rPr>
              <a:t>一加一，猜一字。</a:t>
            </a:r>
            <a:endParaRPr lang="zh-CN" altLang="en-US" sz="3600" b="1">
              <a:solidFill>
                <a:srgbClr val="000000"/>
              </a:solidFill>
              <a:latin typeface="黑体" panose="02010609060101010101" pitchFamily="49" charset="-122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4" name="对话气泡: 圆角矩形 3"/>
          <p:cNvSpPr/>
          <p:nvPr/>
        </p:nvSpPr>
        <p:spPr>
          <a:xfrm>
            <a:off x="1623538" y="4978331"/>
            <a:ext cx="3494560" cy="101681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600" b="1">
                <a:solidFill>
                  <a:srgbClr val="000000"/>
                </a:solidFill>
                <a:latin typeface="黑体" panose="02010609060101010101" pitchFamily="49" charset="-122"/>
                <a:ea typeface="微软雅黑" panose="020b0503020204020204" charset="-122"/>
                <a:cs typeface="黑体" panose="02010609060101010101" pitchFamily="49" charset="-122"/>
              </a:rPr>
              <a:t> 谜底：王</a:t>
            </a:r>
            <a:endParaRPr lang="zh-CN" altLang="en-US" sz="3600" b="1">
              <a:solidFill>
                <a:srgbClr val="000000"/>
              </a:solidFill>
              <a:latin typeface="黑体" panose="02010609060101010101" pitchFamily="49" charset="-122"/>
              <a:ea typeface="微软雅黑" panose="020b0503020204020204" charset="-122"/>
              <a:cs typeface="黑体" panose="02010609060101010101" pitchFamily="49" charset="-122"/>
            </a:endParaRPr>
          </a:p>
        </p:txBody>
      </p:sp>
      <p:pic>
        <p:nvPicPr>
          <p:cNvPr id="100" name="图片 99"/>
          <p:cNvPicPr/>
          <p:nvPr/>
        </p:nvPicPr>
        <p:blipFill>
          <a:blip r:embed="rId2"/>
          <a:srcRect b="13917"/>
          <a:stretch>
            <a:fillRect/>
          </a:stretch>
        </p:blipFill>
        <p:spPr>
          <a:xfrm>
            <a:off x="7305040" y="2540000"/>
            <a:ext cx="4228465" cy="333248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/>
          <p:cNvSpPr txBox="1"/>
          <p:nvPr/>
        </p:nvSpPr>
        <p:spPr>
          <a:xfrm>
            <a:off x="665610" y="0"/>
            <a:ext cx="2873775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助学资料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20972" y="1428199"/>
            <a:ext cx="10497215" cy="3778766"/>
          </a:xfrm>
          <a:prstGeom prst="round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  <a:cs typeface="楷体" panose="02010609060101010101" pitchFamily="49" charset="-122"/>
              </a:rPr>
              <a:t>字谜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  <a:cs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  <a:cs typeface="楷体" panose="02010609060101010101" pitchFamily="49" charset="-122"/>
              </a:rPr>
              <a:t>    字谜是一种文字游戏，也是汉字特有的一种语言文化现象</a:t>
            </a:r>
            <a:r>
              <a:rPr lang="zh-CN" altLang="en-US" sz="3600" b="1" smtClean="0">
                <a:latin typeface="宋体" panose="02010600030101010101" pitchFamily="2" charset="-122"/>
                <a:ea typeface="微软雅黑" panose="020b0503020204020204" charset="-122"/>
                <a:cs typeface="楷体" panose="02010609060101010101" pitchFamily="49" charset="-122"/>
              </a:rPr>
              <a:t>。字谜的</a:t>
            </a: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  <a:cs typeface="楷体" panose="02010609060101010101" pitchFamily="49" charset="-122"/>
              </a:rPr>
              <a:t>编写或是利用汉字的造字规律，或是利用汉字形、音、义某一方面的特点</a:t>
            </a:r>
            <a:r>
              <a:rPr lang="zh-CN" altLang="en-US" sz="3600" b="1" smtClean="0">
                <a:latin typeface="宋体" panose="02010600030101010101" pitchFamily="2" charset="-122"/>
                <a:ea typeface="微软雅黑" panose="020b0503020204020204" charset="-122"/>
                <a:cs typeface="楷体" panose="02010609060101010101" pitchFamily="49" charset="-122"/>
              </a:rPr>
              <a:t>，既有</a:t>
            </a: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  <a:cs typeface="楷体" panose="02010609060101010101" pitchFamily="49" charset="-122"/>
              </a:rPr>
              <a:t>趣味，又有知识内涵。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Box 1"/>
          <p:cNvSpPr txBox="1"/>
          <p:nvPr>
            <p:custDataLst>
              <p:tags r:id="rId2"/>
            </p:custDataLst>
          </p:nvPr>
        </p:nvSpPr>
        <p:spPr>
          <a:xfrm>
            <a:off x="6035887" y="1805517"/>
            <a:ext cx="4993217" cy="369189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（一）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</a:endParaRPr>
          </a:p>
          <a:p>
            <a:pPr algn="ctr"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左边</a:t>
            </a:r>
            <a:r>
              <a:rPr lang="zh-CN" altLang="en-US" sz="3600" b="1">
                <a:solidFill>
                  <a:srgbClr val="00B050"/>
                </a:solidFill>
                <a:latin typeface="宋体" panose="02010600030101010101" pitchFamily="2" charset="-122"/>
                <a:ea typeface="微软雅黑" panose="020b0503020204020204" charset="-122"/>
              </a:rPr>
              <a:t>绿</a:t>
            </a: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，右边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红</a:t>
            </a: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，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</a:endParaRPr>
          </a:p>
          <a:p>
            <a:pPr algn="ctr"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左右相遇起凉风。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</a:endParaRPr>
          </a:p>
          <a:p>
            <a:pPr algn="ctr"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绿的喜欢及时雨，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</a:endParaRPr>
          </a:p>
          <a:p>
            <a:pPr algn="ctr"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红的最怕水来攻。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17" name="矩形 16"/>
          <p:cNvSpPr/>
          <p:nvPr>
            <p:custDataLst>
              <p:tags r:id="rId3"/>
            </p:custDataLst>
          </p:nvPr>
        </p:nvSpPr>
        <p:spPr>
          <a:xfrm>
            <a:off x="523446" y="2552898"/>
            <a:ext cx="5184576" cy="175323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2120">
              <a:lnSpc>
                <a:spcPct val="150000"/>
              </a:lnSpc>
              <a:spcAft>
                <a:spcPts val="280"/>
              </a:spcAft>
              <a:buFont typeface="Arial" pitchFamily="34" charset="0"/>
              <a:buNone/>
              <a:defRPr/>
            </a:pPr>
            <a:r>
              <a:rPr lang="zh-CN" altLang="en-US" sz="3600" b="1" kern="0" smtClean="0">
                <a:latin typeface="宋体" panose="02010600030101010101" pitchFamily="2" charset="-122"/>
                <a:ea typeface="微软雅黑" panose="020b0503020204020204" charset="-122"/>
                <a:cs typeface="+mn-ea"/>
                <a:sym typeface="+mn-lt"/>
              </a:rPr>
              <a:t>    听录音朗读课文，借助拼音读第一则字谜。</a:t>
            </a:r>
            <a:endParaRPr lang="zh-CN" altLang="en-US" sz="3600" b="1" kern="0" smtClean="0">
              <a:latin typeface="宋体" panose="02010600030101010101" pitchFamily="2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788800" y="260350"/>
            <a:ext cx="2873775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初读课文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pic>
        <p:nvPicPr>
          <p:cNvPr id="2" name="识字4  猜(cāi)字(zì)谜(mí)">
            <a:hlinkClick action="ppaction://media"/>
          </p:cNvPr>
          <p:cNvPicPr>
            <a:picLocks noRot="1"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91070" y="493395"/>
            <a:ext cx="619125" cy="61912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404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9" fill="hold" display="0">
                  <p:stCondLst>
                    <p:cond delay="indefinite"/>
                  </p:stCondLst>
                  <p:endCondLst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53451" y="812800"/>
            <a:ext cx="6107179" cy="5688541"/>
          </a:xfrm>
          <a:prstGeom prst="rect">
            <a:avLst/>
          </a:prstGeom>
          <a:noFill/>
          <a:ln>
            <a:noFill/>
          </a:ln>
          <a:effectLst>
            <a:glow rad="76200">
              <a:schemeClr val="accent3">
                <a:lumMod val="40000"/>
                <a:lumOff val="60000"/>
                <a:alpha val="76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矩形 16"/>
          <p:cNvSpPr/>
          <p:nvPr/>
        </p:nvSpPr>
        <p:spPr>
          <a:xfrm>
            <a:off x="431371" y="2000448"/>
            <a:ext cx="5184576" cy="34150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2120">
              <a:lnSpc>
                <a:spcPct val="150000"/>
              </a:lnSpc>
              <a:spcAft>
                <a:spcPts val="280"/>
              </a:spcAft>
              <a:buFont typeface="Arial" pitchFamily="34" charset="0"/>
              <a:buNone/>
              <a:defRPr/>
            </a:pPr>
            <a:r>
              <a:rPr lang="zh-CN" altLang="en-US" sz="3600" b="1" kern="0" smtClean="0">
                <a:latin typeface="宋体" panose="02010600030101010101" pitchFamily="2" charset="-122"/>
                <a:ea typeface="微软雅黑" panose="020b0503020204020204" charset="-122"/>
                <a:cs typeface="+mn-ea"/>
                <a:sym typeface="+mn-lt"/>
              </a:rPr>
              <a:t>    听录音朗读课文，借助拼音读第二则字谜，读准谜面，把谜语中的会认字圈出来。</a:t>
            </a:r>
            <a:endParaRPr lang="zh-CN" altLang="en-US" sz="3600" b="1" kern="0" smtClean="0">
              <a:latin typeface="宋体" panose="02010600030101010101" pitchFamily="2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0" name="椭圆 9"/>
          <p:cNvSpPr/>
          <p:nvPr/>
        </p:nvSpPr>
        <p:spPr>
          <a:xfrm>
            <a:off x="6384032" y="2180861"/>
            <a:ext cx="672075" cy="821895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0" name="椭圆 19"/>
          <p:cNvSpPr/>
          <p:nvPr/>
        </p:nvSpPr>
        <p:spPr>
          <a:xfrm>
            <a:off x="10320469" y="3246123"/>
            <a:ext cx="672075" cy="821895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1" name="椭圆 20"/>
          <p:cNvSpPr/>
          <p:nvPr/>
        </p:nvSpPr>
        <p:spPr>
          <a:xfrm>
            <a:off x="8208235" y="2384061"/>
            <a:ext cx="672075" cy="821895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2" name="椭圆 21"/>
          <p:cNvSpPr/>
          <p:nvPr/>
        </p:nvSpPr>
        <p:spPr>
          <a:xfrm>
            <a:off x="8304245" y="3449323"/>
            <a:ext cx="672075" cy="821895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3" name="椭圆 22"/>
          <p:cNvSpPr/>
          <p:nvPr/>
        </p:nvSpPr>
        <p:spPr>
          <a:xfrm>
            <a:off x="8304245" y="4389107"/>
            <a:ext cx="672075" cy="821895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4" name="椭圆 23"/>
          <p:cNvSpPr/>
          <p:nvPr/>
        </p:nvSpPr>
        <p:spPr>
          <a:xfrm>
            <a:off x="8208235" y="5487425"/>
            <a:ext cx="768085" cy="821895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5" name="椭圆 24"/>
          <p:cNvSpPr/>
          <p:nvPr/>
        </p:nvSpPr>
        <p:spPr>
          <a:xfrm>
            <a:off x="8880309" y="5445224"/>
            <a:ext cx="768085" cy="821895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788800" y="260350"/>
            <a:ext cx="2873775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初读课文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/>
          <p:cNvSpPr txBox="1"/>
          <p:nvPr/>
        </p:nvSpPr>
        <p:spPr>
          <a:xfrm>
            <a:off x="665610" y="0"/>
            <a:ext cx="2873775" cy="64516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字词乐园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9" name="矩形 8"/>
          <p:cNvSpPr>
            <a:spLocks noChangeArrowheads="1"/>
          </p:cNvSpPr>
          <p:nvPr/>
        </p:nvSpPr>
        <p:spPr bwMode="auto">
          <a:xfrm>
            <a:off x="4524252" y="4074026"/>
            <a:ext cx="214698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latin typeface="宋体" panose="02010600030101010101" pitchFamily="2" charset="-122"/>
                <a:ea typeface="微软雅黑" panose="020b0503020204020204" charset="-122"/>
                <a:cs typeface="GB Pinyinok-B"/>
              </a:rPr>
              <a:t>dòng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  <a:cs typeface="GB Pinyinok-B"/>
            </a:endParaRPr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auto">
          <a:xfrm>
            <a:off x="6337938" y="4074026"/>
            <a:ext cx="2050548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 err="1">
                <a:latin typeface="宋体" panose="02010600030101010101" pitchFamily="2" charset="-122"/>
                <a:ea typeface="微软雅黑" panose="020b0503020204020204" charset="-122"/>
                <a:cs typeface="GB Pinyinok-B"/>
              </a:rPr>
              <a:t>wàn</a:t>
            </a:r>
            <a:endParaRPr lang="en-US" altLang="zh-CN" sz="3600" b="1" err="1">
              <a:latin typeface="宋体" panose="02010600030101010101" pitchFamily="2" charset="-122"/>
              <a:ea typeface="微软雅黑" panose="020b0503020204020204" charset="-122"/>
              <a:cs typeface="GB Pinyinok-B"/>
            </a:endParaRPr>
          </a:p>
        </p:txBody>
      </p:sp>
      <p:sp>
        <p:nvSpPr>
          <p:cNvPr id="2" name="矩形 1"/>
          <p:cNvSpPr>
            <a:spLocks noChangeArrowheads="1"/>
          </p:cNvSpPr>
          <p:nvPr/>
        </p:nvSpPr>
        <p:spPr bwMode="auto">
          <a:xfrm>
            <a:off x="995658" y="1746072"/>
            <a:ext cx="2141063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 err="1">
                <a:latin typeface="宋体" panose="02010600030101010101" pitchFamily="2" charset="-122"/>
                <a:ea typeface="微软雅黑" panose="020b0503020204020204" charset="-122"/>
                <a:cs typeface="GB Pinyinok-B"/>
              </a:rPr>
              <a:t>xiāng</a:t>
            </a:r>
            <a:endParaRPr lang="en-US" altLang="zh-CN" sz="3600" b="1" err="1">
              <a:latin typeface="宋体" panose="02010600030101010101" pitchFamily="2" charset="-122"/>
              <a:ea typeface="微软雅黑" panose="020b0503020204020204" charset="-122"/>
              <a:cs typeface="GB Pinyinok-B"/>
            </a:endParaRPr>
          </a:p>
        </p:txBody>
      </p:sp>
      <p:sp>
        <p:nvSpPr>
          <p:cNvPr id="3" name="矩形 2"/>
          <p:cNvSpPr>
            <a:spLocks noChangeArrowheads="1"/>
          </p:cNvSpPr>
          <p:nvPr/>
        </p:nvSpPr>
        <p:spPr bwMode="auto">
          <a:xfrm>
            <a:off x="2960767" y="1746072"/>
            <a:ext cx="1330657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latin typeface="宋体" panose="02010600030101010101" pitchFamily="2" charset="-122"/>
                <a:ea typeface="微软雅黑" panose="020b0503020204020204" charset="-122"/>
                <a:cs typeface="GB Pinyinok-B"/>
              </a:rPr>
              <a:t>yù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  <a:cs typeface="GB Pinyinok-B"/>
            </a:endParaRPr>
          </a:p>
        </p:txBody>
      </p:sp>
      <p:sp>
        <p:nvSpPr>
          <p:cNvPr id="4" name="矩形 3"/>
          <p:cNvSpPr>
            <a:spLocks noChangeArrowheads="1"/>
          </p:cNvSpPr>
          <p:nvPr/>
        </p:nvSpPr>
        <p:spPr bwMode="auto">
          <a:xfrm>
            <a:off x="4488527" y="1746072"/>
            <a:ext cx="1534527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latin typeface="宋体" panose="02010600030101010101" pitchFamily="2" charset="-122"/>
                <a:ea typeface="微软雅黑" panose="020b0503020204020204" charset="-122"/>
                <a:cs typeface="GB Pinyinok-B"/>
              </a:rPr>
              <a:t>xǐ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  <a:cs typeface="GB Pinyinok-B"/>
            </a:endParaRPr>
          </a:p>
        </p:txBody>
      </p:sp>
      <p:sp>
        <p:nvSpPr>
          <p:cNvPr id="17" name="矩形 16"/>
          <p:cNvSpPr>
            <a:spLocks noChangeArrowheads="1"/>
          </p:cNvSpPr>
          <p:nvPr/>
        </p:nvSpPr>
        <p:spPr bwMode="auto">
          <a:xfrm>
            <a:off x="7583253" y="1633987"/>
            <a:ext cx="1427939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 err="1">
                <a:latin typeface="宋体" panose="02010600030101010101" pitchFamily="2" charset="-122"/>
                <a:ea typeface="微软雅黑" panose="020b0503020204020204" charset="-122"/>
                <a:cs typeface="GB Pinyinok-B"/>
              </a:rPr>
              <a:t>pà</a:t>
            </a:r>
            <a:endParaRPr lang="en-US" altLang="zh-CN" sz="3600" b="1" err="1">
              <a:latin typeface="宋体" panose="02010600030101010101" pitchFamily="2" charset="-122"/>
              <a:ea typeface="微软雅黑" panose="020b0503020204020204" charset="-122"/>
              <a:cs typeface="GB Pinyinok-B"/>
            </a:endParaRPr>
          </a:p>
        </p:txBody>
      </p:sp>
      <p:sp>
        <p:nvSpPr>
          <p:cNvPr id="21" name="矩形 20"/>
          <p:cNvSpPr>
            <a:spLocks noChangeArrowheads="1"/>
          </p:cNvSpPr>
          <p:nvPr/>
        </p:nvSpPr>
        <p:spPr bwMode="auto">
          <a:xfrm>
            <a:off x="1757196" y="4074026"/>
            <a:ext cx="1886436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latin typeface="宋体" panose="02010600030101010101" pitchFamily="2" charset="-122"/>
                <a:ea typeface="微软雅黑" panose="020b0503020204020204" charset="-122"/>
                <a:cs typeface="GB Pinyinok-B"/>
              </a:rPr>
              <a:t>hù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  <a:cs typeface="GB Pinyinok-B"/>
            </a:endParaRP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4959063" y="4935188"/>
            <a:ext cx="1313738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动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6550267" y="4935188"/>
            <a:ext cx="1313738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万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1409321" y="2545482"/>
            <a:ext cx="1313738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相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2980223" y="2545482"/>
            <a:ext cx="1313738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遇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4550280" y="2545482"/>
            <a:ext cx="1313738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喜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7551009" y="2545482"/>
            <a:ext cx="1313738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怕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33" name="TextBox 32"/>
          <p:cNvSpPr txBox="1">
            <a:spLocks noChangeArrowheads="1"/>
          </p:cNvSpPr>
          <p:nvPr/>
        </p:nvSpPr>
        <p:spPr bwMode="auto">
          <a:xfrm>
            <a:off x="1777499" y="4935188"/>
            <a:ext cx="837476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互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38" name="TextBox 37"/>
          <p:cNvSpPr txBox="1">
            <a:spLocks noChangeArrowheads="1"/>
          </p:cNvSpPr>
          <p:nvPr/>
        </p:nvSpPr>
        <p:spPr bwMode="auto">
          <a:xfrm>
            <a:off x="10274175" y="2512942"/>
            <a:ext cx="1313738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言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39" name="矩形 38"/>
          <p:cNvSpPr>
            <a:spLocks noChangeArrowheads="1"/>
          </p:cNvSpPr>
          <p:nvPr/>
        </p:nvSpPr>
        <p:spPr bwMode="auto">
          <a:xfrm>
            <a:off x="10130723" y="1637749"/>
            <a:ext cx="1583591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 err="1">
                <a:latin typeface="宋体" panose="02010600030101010101" pitchFamily="2" charset="-122"/>
                <a:ea typeface="微软雅黑" panose="020b0503020204020204" charset="-122"/>
                <a:cs typeface="GB Pinyinok-B"/>
              </a:rPr>
              <a:t>yán</a:t>
            </a:r>
            <a:endParaRPr lang="en-US" altLang="zh-CN" sz="3600" b="1" err="1">
              <a:latin typeface="宋体" panose="02010600030101010101" pitchFamily="2" charset="-122"/>
              <a:ea typeface="微软雅黑" panose="020b0503020204020204" charset="-122"/>
              <a:cs typeface="GB Pinyinok-B"/>
            </a:endParaRPr>
          </a:p>
        </p:txBody>
      </p:sp>
      <p:sp>
        <p:nvSpPr>
          <p:cNvPr id="5" name="TextBox 32"/>
          <p:cNvSpPr txBox="1">
            <a:spLocks noChangeArrowheads="1"/>
          </p:cNvSpPr>
          <p:nvPr/>
        </p:nvSpPr>
        <p:spPr bwMode="auto">
          <a:xfrm>
            <a:off x="3368704" y="4935188"/>
            <a:ext cx="1313738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令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6" name="TextBox 32"/>
          <p:cNvSpPr txBox="1">
            <a:spLocks noChangeArrowheads="1"/>
          </p:cNvSpPr>
          <p:nvPr/>
        </p:nvSpPr>
        <p:spPr bwMode="auto">
          <a:xfrm>
            <a:off x="8141472" y="4935188"/>
            <a:ext cx="1313738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纯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7" name="矩形 6"/>
          <p:cNvSpPr>
            <a:spLocks noChangeArrowheads="1"/>
          </p:cNvSpPr>
          <p:nvPr/>
        </p:nvSpPr>
        <p:spPr bwMode="auto">
          <a:xfrm>
            <a:off x="3065859" y="4074026"/>
            <a:ext cx="1886436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latin typeface="宋体" panose="02010600030101010101" pitchFamily="2" charset="-122"/>
                <a:ea typeface="微软雅黑" panose="020b0503020204020204" charset="-122"/>
                <a:cs typeface="GB Pinyinok-B"/>
              </a:rPr>
              <a:t>lìng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  <a:cs typeface="GB Pinyinok-B"/>
            </a:endParaRPr>
          </a:p>
        </p:txBody>
      </p:sp>
      <p:sp>
        <p:nvSpPr>
          <p:cNvPr id="8" name="矩形 7"/>
          <p:cNvSpPr>
            <a:spLocks noChangeArrowheads="1"/>
          </p:cNvSpPr>
          <p:nvPr/>
        </p:nvSpPr>
        <p:spPr bwMode="auto">
          <a:xfrm>
            <a:off x="7870773" y="4074026"/>
            <a:ext cx="1886436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latin typeface="宋体" panose="02010600030101010101" pitchFamily="2" charset="-122"/>
                <a:ea typeface="微软雅黑" panose="020b0503020204020204" charset="-122"/>
                <a:cs typeface="GB Pinyinok-B"/>
              </a:rPr>
              <a:t>chún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  <a:cs typeface="GB Pinyinok-B"/>
            </a:endParaRPr>
          </a:p>
        </p:txBody>
      </p:sp>
      <p:sp>
        <p:nvSpPr>
          <p:cNvPr id="15" name="矩形 14"/>
          <p:cNvSpPr>
            <a:spLocks noChangeArrowheads="1"/>
          </p:cNvSpPr>
          <p:nvPr/>
        </p:nvSpPr>
        <p:spPr bwMode="auto">
          <a:xfrm>
            <a:off x="5740511" y="1746072"/>
            <a:ext cx="2257802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latin typeface="宋体" panose="02010600030101010101" pitchFamily="2" charset="-122"/>
                <a:ea typeface="微软雅黑" panose="020b0503020204020204" charset="-122"/>
                <a:cs typeface="GB Pinyinok-B"/>
              </a:rPr>
              <a:t>huān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  <a:cs typeface="GB Pinyinok-B"/>
            </a:endParaRPr>
          </a:p>
        </p:txBody>
      </p:sp>
      <p:sp>
        <p:nvSpPr>
          <p:cNvPr id="16" name="矩形 15"/>
          <p:cNvSpPr>
            <a:spLocks noChangeArrowheads="1"/>
          </p:cNvSpPr>
          <p:nvPr/>
        </p:nvSpPr>
        <p:spPr bwMode="auto">
          <a:xfrm>
            <a:off x="9604941" y="4074026"/>
            <a:ext cx="1534527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latin typeface="宋体" panose="02010600030101010101" pitchFamily="2" charset="-122"/>
                <a:ea typeface="微软雅黑" panose="020b0503020204020204" charset="-122"/>
                <a:cs typeface="GB Pinyinok-B"/>
              </a:rPr>
              <a:t>jìng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  <a:cs typeface="GB Pinyinok-B"/>
            </a:endParaRPr>
          </a:p>
        </p:txBody>
      </p:sp>
      <p:sp>
        <p:nvSpPr>
          <p:cNvPr id="18" name="TextBox 25"/>
          <p:cNvSpPr txBox="1">
            <a:spLocks noChangeArrowheads="1"/>
          </p:cNvSpPr>
          <p:nvPr/>
        </p:nvSpPr>
        <p:spPr bwMode="auto">
          <a:xfrm>
            <a:off x="6120336" y="2545482"/>
            <a:ext cx="1313738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欢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0" name="TextBox 25"/>
          <p:cNvSpPr txBox="1">
            <a:spLocks noChangeArrowheads="1"/>
          </p:cNvSpPr>
          <p:nvPr/>
        </p:nvSpPr>
        <p:spPr bwMode="auto">
          <a:xfrm>
            <a:off x="9655697" y="4935188"/>
            <a:ext cx="1313738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净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40" name="圆角矩形 29"/>
          <p:cNvSpPr/>
          <p:nvPr/>
        </p:nvSpPr>
        <p:spPr>
          <a:xfrm>
            <a:off x="5437368" y="847241"/>
            <a:ext cx="2426638" cy="789904"/>
          </a:xfrm>
          <a:prstGeom prst="roundRect">
            <a:avLst>
              <a:gd name="adj" fmla="val 50000"/>
            </a:avLst>
          </a:prstGeom>
          <a:noFill/>
          <a:ln w="28575">
            <a:solidFill>
              <a:srgbClr val="A1C4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361" tIns="45680" rIns="91361" bIns="45680"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tx1">
                    <a:lumMod val="85000"/>
                    <a:lumOff val="15000"/>
                  </a:schemeClr>
                </a:solidFill>
                <a:latin typeface="宋体" panose="02010600030101010101" pitchFamily="2" charset="-122"/>
                <a:ea typeface="微软雅黑" panose="020b0503020204020204" charset="-122"/>
              </a:rPr>
              <a:t>我会读</a:t>
            </a:r>
            <a:endParaRPr lang="zh-CN" altLang="en-US" sz="3600" b="1">
              <a:solidFill>
                <a:schemeClr val="tx1">
                  <a:lumMod val="85000"/>
                  <a:lumOff val="15000"/>
                </a:schemeClr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32" name="TextBox 26"/>
          <p:cNvSpPr txBox="1">
            <a:spLocks noChangeArrowheads="1"/>
          </p:cNvSpPr>
          <p:nvPr/>
        </p:nvSpPr>
        <p:spPr bwMode="auto">
          <a:xfrm>
            <a:off x="8813991" y="2544028"/>
            <a:ext cx="1313738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 smtClean="0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攻</a:t>
            </a:r>
            <a:endParaRPr lang="zh-CN" altLang="en-US" sz="3600" b="1" smtClean="0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34" name="矩形 33"/>
          <p:cNvSpPr>
            <a:spLocks noChangeArrowheads="1"/>
          </p:cNvSpPr>
          <p:nvPr/>
        </p:nvSpPr>
        <p:spPr bwMode="auto">
          <a:xfrm>
            <a:off x="8545568" y="1664133"/>
            <a:ext cx="237324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600" b="1" err="1">
                <a:latin typeface="宋体" panose="02010600030101010101" pitchFamily="2" charset="-122"/>
                <a:ea typeface="微软雅黑" panose="020b0503020204020204" charset="-122"/>
                <a:cs typeface="GB Pinyinok-B"/>
              </a:rPr>
              <a:t>gōng</a:t>
            </a:r>
            <a:endParaRPr lang="en-US" altLang="zh-CN" sz="3600" b="1" err="1">
              <a:latin typeface="宋体" panose="02010600030101010101" pitchFamily="2" charset="-122"/>
              <a:ea typeface="微软雅黑" panose="020b0503020204020204" charset="-122"/>
              <a:cs typeface="GB Pinyinok-B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2" grpId="0"/>
      <p:bldP spid="3" grpId="0"/>
      <p:bldP spid="4" grpId="0"/>
      <p:bldP spid="17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33" grpId="0"/>
      <p:bldP spid="38" grpId="0"/>
      <p:bldP spid="39" grpId="0"/>
      <p:bldP spid="5" grpId="0"/>
      <p:bldP spid="6" grpId="0"/>
      <p:bldP spid="7" grpId="0"/>
      <p:bldP spid="8" grpId="0"/>
      <p:bldP spid="15" grpId="0"/>
      <p:bldP spid="16" grpId="0"/>
      <p:bldP spid="18" grpId="0"/>
      <p:bldP spid="20" grpId="0"/>
      <p:bldP spid="32" grpId="0"/>
      <p:bldP spid="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圆角矩形 6"/>
          <p:cNvSpPr/>
          <p:nvPr/>
        </p:nvSpPr>
        <p:spPr>
          <a:xfrm>
            <a:off x="5252602" y="415354"/>
            <a:ext cx="3074976" cy="895000"/>
          </a:xfrm>
          <a:prstGeom prst="roundRect">
            <a:avLst>
              <a:gd name="adj" fmla="val 50000"/>
            </a:avLst>
          </a:prstGeom>
          <a:noFill/>
          <a:ln w="28575">
            <a:solidFill>
              <a:srgbClr val="A1C4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tx1">
                    <a:lumMod val="85000"/>
                    <a:lumOff val="15000"/>
                  </a:schemeClr>
                </a:solidFill>
                <a:latin typeface="宋体" panose="02010600030101010101" pitchFamily="2" charset="-122"/>
                <a:ea typeface="微软雅黑" panose="020b0503020204020204" charset="-122"/>
              </a:rPr>
              <a:t>识字方法</a:t>
            </a:r>
            <a:endParaRPr lang="zh-CN" altLang="en-US" sz="3600" b="1">
              <a:solidFill>
                <a:schemeClr val="tx1">
                  <a:lumMod val="85000"/>
                  <a:lumOff val="15000"/>
                </a:schemeClr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3" name="TextBox 1"/>
          <p:cNvSpPr txBox="1">
            <a:spLocks noChangeArrowheads="1"/>
          </p:cNvSpPr>
          <p:nvPr/>
        </p:nvSpPr>
        <p:spPr bwMode="auto">
          <a:xfrm>
            <a:off x="1153198" y="3336945"/>
            <a:ext cx="64008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动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5" name="TextBox 1"/>
          <p:cNvSpPr txBox="1">
            <a:spLocks noChangeArrowheads="1"/>
          </p:cNvSpPr>
          <p:nvPr/>
        </p:nvSpPr>
        <p:spPr bwMode="auto">
          <a:xfrm>
            <a:off x="1153198" y="4959758"/>
            <a:ext cx="64008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欢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6" name="TextBox 2"/>
          <p:cNvSpPr txBox="1">
            <a:spLocks noChangeArrowheads="1"/>
          </p:cNvSpPr>
          <p:nvPr/>
        </p:nvSpPr>
        <p:spPr bwMode="auto">
          <a:xfrm>
            <a:off x="2565911" y="3337216"/>
            <a:ext cx="2686692" cy="6451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云</a:t>
            </a: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+</a:t>
            </a: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力</a:t>
            </a: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=</a:t>
            </a: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动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11" name="文本框 19"/>
          <p:cNvSpPr txBox="1"/>
          <p:nvPr/>
        </p:nvSpPr>
        <p:spPr>
          <a:xfrm>
            <a:off x="4922687" y="1811148"/>
            <a:ext cx="2346625" cy="6438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175" cmpd="tri">
            <a:solidFill>
              <a:schemeClr val="bg1"/>
            </a:solidFill>
            <a:bevel/>
          </a:ln>
          <a:effectLst/>
        </p:spPr>
        <p:txBody>
          <a:bodyPr wrap="square" lIns="91361" tIns="45680" rIns="91361" bIns="4568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加一加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2565488" y="5077448"/>
            <a:ext cx="2015490" cy="6451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又</a:t>
            </a: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+</a:t>
            </a: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欠</a:t>
            </a: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=</a:t>
            </a: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欢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5794002" y="3500482"/>
            <a:ext cx="4830636" cy="643890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lIns="91361" tIns="45680" rIns="91361" bIns="4568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动作  动力</a:t>
            </a: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   </a:t>
            </a: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动手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5794213" y="5108007"/>
            <a:ext cx="4830424" cy="643890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lIns="91361" tIns="45680" rIns="91361" bIns="4568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欢乐  欢迎  欢笑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11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561" name="Picture 1" descr="C:\Users\windows\AppData\Roaming\Tencent\Users\1635475285\QQ\WinTemp\RichOle\`[RVVZV~%EL3~%PSI%4Q0D4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037" b="-124"/>
          <a:stretch>
            <a:fillRect/>
          </a:stretch>
        </p:blipFill>
        <p:spPr bwMode="auto">
          <a:xfrm>
            <a:off x="2963273" y="1283660"/>
            <a:ext cx="1750599" cy="2763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右箭头 2"/>
          <p:cNvSpPr/>
          <p:nvPr/>
        </p:nvSpPr>
        <p:spPr>
          <a:xfrm>
            <a:off x="7719733" y="2522691"/>
            <a:ext cx="383843" cy="488528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8485624" y="2510940"/>
            <a:ext cx="64008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令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1071142" y="4429319"/>
            <a:ext cx="9838880" cy="922020"/>
          </a:xfrm>
          <a:prstGeom prst="rect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微软雅黑" panose="020b0503020204020204" charset="-122"/>
              </a:rPr>
              <a:t>屋顶下，一个人跪坐着，正在向人们发布命令。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pic>
        <p:nvPicPr>
          <p:cNvPr id="7" name="Picture 1" descr="C:\Users\windows\AppData\Roaming\Tencent\Users\1635475285\QQ\WinTemp\RichOle\`[RVVZV~%EL3~%PSI%4Q0D4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88" b="18"/>
          <a:stretch>
            <a:fillRect/>
          </a:stretch>
        </p:blipFill>
        <p:spPr bwMode="auto">
          <a:xfrm>
            <a:off x="6391755" y="1387272"/>
            <a:ext cx="1139112" cy="2759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右箭头 7"/>
          <p:cNvSpPr/>
          <p:nvPr/>
        </p:nvSpPr>
        <p:spPr>
          <a:xfrm>
            <a:off x="5206824" y="2534885"/>
            <a:ext cx="383843" cy="488528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9" name="文本框 19"/>
          <p:cNvSpPr txBox="1"/>
          <p:nvPr/>
        </p:nvSpPr>
        <p:spPr>
          <a:xfrm>
            <a:off x="4713872" y="312040"/>
            <a:ext cx="2797045" cy="6438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175" cmpd="tri">
            <a:solidFill>
              <a:schemeClr val="bg1"/>
            </a:solidFill>
            <a:bevel/>
          </a:ln>
          <a:effectLst/>
        </p:spPr>
        <p:txBody>
          <a:bodyPr wrap="square" lIns="91361" tIns="45680" rIns="91361" bIns="4568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smtClean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字源识字</a:t>
            </a:r>
            <a:endParaRPr lang="zh-CN" altLang="en-US" sz="3600" b="1" smtClean="0">
              <a:solidFill>
                <a:srgbClr val="00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6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066" y="2537558"/>
            <a:ext cx="6482143" cy="4175693"/>
          </a:xfrm>
          <a:prstGeom prst="rect">
            <a:avLst/>
          </a:prstGeom>
        </p:spPr>
      </p:pic>
      <p:sp>
        <p:nvSpPr>
          <p:cNvPr id="11" name="文本框 19"/>
          <p:cNvSpPr txBox="1"/>
          <p:nvPr/>
        </p:nvSpPr>
        <p:spPr>
          <a:xfrm>
            <a:off x="624095" y="1643375"/>
            <a:ext cx="1407073" cy="674370"/>
          </a:xfrm>
          <a:prstGeom prst="rect">
            <a:avLst/>
          </a:prstGeom>
          <a:solidFill>
            <a:srgbClr val="FFC000"/>
          </a:solidFill>
          <a:ln w="3175" cmpd="tri">
            <a:solidFill>
              <a:schemeClr val="bg1"/>
            </a:solidFill>
            <a:bevel/>
          </a:ln>
          <a:effectLst/>
        </p:spPr>
        <p:txBody>
          <a:bodyPr lIns="121814" tIns="60907" rIns="121814" bIns="60907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smtClean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欢</a:t>
            </a:r>
            <a:endParaRPr lang="zh-CN" altLang="en-US" sz="3600" b="1" smtClean="0">
              <a:solidFill>
                <a:srgbClr val="00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549902" y="1643216"/>
            <a:ext cx="6905372" cy="674370"/>
          </a:xfrm>
          <a:prstGeom prst="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lIns="121814" tIns="60907" rIns="121814" bIns="60907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偏旁是</a:t>
            </a:r>
            <a:r>
              <a:rPr lang="en-US" altLang="zh-CN" sz="3600" b="1" smtClean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“</a:t>
            </a:r>
            <a:r>
              <a:rPr lang="zh-CN" altLang="en-US" sz="3600" b="1" smtClean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又</a:t>
            </a:r>
            <a:r>
              <a:rPr lang="en-US" altLang="zh-CN" sz="3600" b="1" smtClean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”</a:t>
            </a: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，</a:t>
            </a:r>
            <a:r>
              <a:rPr lang="zh-CN" altLang="en-US" sz="3600" b="1" smtClean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叫作又字旁。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10" name="TextBox 2"/>
          <p:cNvSpPr txBox="1">
            <a:spLocks noChangeArrowheads="1"/>
          </p:cNvSpPr>
          <p:nvPr/>
        </p:nvSpPr>
        <p:spPr bwMode="auto">
          <a:xfrm>
            <a:off x="546844" y="3877637"/>
            <a:ext cx="5904587" cy="1782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814" tIns="60907" rIns="121814" bIns="60907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auto" hangingPunct="1">
              <a:lnSpc>
                <a:spcPct val="100000"/>
              </a:lnSpc>
            </a:pPr>
            <a:r>
              <a:rPr lang="zh-CN" altLang="en-US" sz="3600" b="1" smtClean="0">
                <a:solidFill>
                  <a:schemeClr val="bg1"/>
                </a:solidFill>
                <a:latin typeface="宋体" panose="02010600030101010101" pitchFamily="2" charset="-122"/>
                <a:ea typeface="微软雅黑" panose="020b0503020204020204" charset="-122"/>
                <a:cs typeface="楷体" panose="02010609060101010101" pitchFamily="49" charset="-122"/>
              </a:rPr>
              <a:t>又字旁是由手的样子变形而来，所以带又字旁的字一般与手有关，如：双、对。</a:t>
            </a:r>
            <a:endParaRPr lang="zh-CN" altLang="en-US" sz="3600" b="1" smtClean="0">
              <a:solidFill>
                <a:schemeClr val="bg1"/>
              </a:solidFill>
              <a:latin typeface="宋体" panose="02010600030101010101" pitchFamily="2" charset="-122"/>
              <a:ea typeface="微软雅黑" panose="020b0503020204020204" charset="-122"/>
              <a:cs typeface="楷体" panose="02010609060101010101" pitchFamily="49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5584" y="3233900"/>
            <a:ext cx="3831974" cy="2757765"/>
          </a:xfrm>
          <a:prstGeom prst="rect">
            <a:avLst/>
          </a:prstGeom>
        </p:spPr>
      </p:pic>
      <p:sp>
        <p:nvSpPr>
          <p:cNvPr id="9" name="文本框 19"/>
          <p:cNvSpPr txBox="1"/>
          <p:nvPr/>
        </p:nvSpPr>
        <p:spPr>
          <a:xfrm>
            <a:off x="4713872" y="312040"/>
            <a:ext cx="2797045" cy="6438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175" cmpd="tri">
            <a:solidFill>
              <a:schemeClr val="bg1"/>
            </a:solidFill>
            <a:bevel/>
          </a:ln>
          <a:effectLst/>
        </p:spPr>
        <p:txBody>
          <a:bodyPr wrap="square" lIns="91361" tIns="45680" rIns="91361" bIns="4568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偏旁</a:t>
            </a:r>
            <a:r>
              <a:rPr lang="zh-CN" altLang="en-US" sz="3600" b="1" smtClean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识字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0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9"/>
          <p:cNvSpPr txBox="1"/>
          <p:nvPr/>
        </p:nvSpPr>
        <p:spPr>
          <a:xfrm>
            <a:off x="1443159" y="624002"/>
            <a:ext cx="969442" cy="67437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175" cmpd="tri">
            <a:solidFill>
              <a:schemeClr val="bg1"/>
            </a:solidFill>
            <a:bevel/>
          </a:ln>
          <a:effectLst/>
        </p:spPr>
        <p:txBody>
          <a:bodyPr lIns="121814" tIns="60907" rIns="121814" bIns="60907">
            <a:sp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4800" b="1" kern="12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宋体" panose="02010600030101010101" pitchFamily="2" charset="-122"/>
                <a:ea typeface="微软雅黑" panose="020b0503020204020204" charset="-122"/>
              </a:rPr>
              <a:t>净</a:t>
            </a:r>
            <a:endParaRPr lang="zh-CN" altLang="en-US" sz="3600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813346" y="624338"/>
            <a:ext cx="7797834" cy="643890"/>
          </a:xfrm>
          <a:prstGeom prst="rect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lIns="91361" tIns="45680" rIns="91361" bIns="4568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偏旁是</a:t>
            </a: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“</a:t>
            </a: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冫</a:t>
            </a: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”</a:t>
            </a: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，</a:t>
            </a:r>
            <a:r>
              <a:rPr lang="zh-CN" altLang="en-US" sz="3600" b="1" smtClean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叫作两</a:t>
            </a:r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点水。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6" name="TextBox 2"/>
          <p:cNvSpPr txBox="1">
            <a:spLocks noChangeArrowheads="1"/>
          </p:cNvSpPr>
          <p:nvPr/>
        </p:nvSpPr>
        <p:spPr bwMode="auto">
          <a:xfrm>
            <a:off x="2623173" y="2528925"/>
            <a:ext cx="4863284" cy="2082800"/>
          </a:xfrm>
          <a:prstGeom prst="rect">
            <a:avLst/>
          </a:prstGeom>
          <a:solidFill>
            <a:srgbClr val="92D0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361" tIns="45680" rIns="91361" bIns="4568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0000FF"/>
                </a:solidFill>
                <a:latin typeface="宋体" panose="02010600030101010101" pitchFamily="2" charset="-122"/>
                <a:ea typeface="微软雅黑" panose="020b0503020204020204" charset="-122"/>
                <a:cs typeface="楷体" panose="02010609060101010101" pitchFamily="49" charset="-122"/>
              </a:rPr>
              <a:t>    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微软雅黑" panose="020b0503020204020204" charset="-122"/>
                <a:cs typeface="楷体" panose="02010609060101010101" pitchFamily="49" charset="-122"/>
              </a:rPr>
              <a:t>带有两点水的字一般与水或寒冷</a:t>
            </a:r>
            <a:r>
              <a:rPr lang="zh-CN" altLang="en-US" sz="3600" b="1" smtClean="0">
                <a:solidFill>
                  <a:srgbClr val="0000FF"/>
                </a:solidFill>
                <a:latin typeface="宋体" panose="02010600030101010101" pitchFamily="2" charset="-122"/>
                <a:ea typeface="微软雅黑" panose="020b0503020204020204" charset="-122"/>
                <a:cs typeface="楷体" panose="02010609060101010101" pitchFamily="49" charset="-122"/>
              </a:rPr>
              <a:t>有关，如冰</a:t>
            </a:r>
            <a:r>
              <a:rPr lang="zh-CN" altLang="en-US" sz="3600" b="1">
                <a:solidFill>
                  <a:srgbClr val="0000FF"/>
                </a:solidFill>
                <a:latin typeface="宋体" panose="02010600030101010101" pitchFamily="2" charset="-122"/>
                <a:ea typeface="微软雅黑" panose="020b0503020204020204" charset="-122"/>
                <a:cs typeface="楷体" panose="02010609060101010101" pitchFamily="49" charset="-122"/>
              </a:rPr>
              <a:t>、</a:t>
            </a:r>
            <a:r>
              <a:rPr lang="zh-CN" altLang="en-US" sz="3600" b="1" smtClean="0">
                <a:solidFill>
                  <a:srgbClr val="0000FF"/>
                </a:solidFill>
                <a:latin typeface="宋体" panose="02010600030101010101" pitchFamily="2" charset="-122"/>
                <a:ea typeface="微软雅黑" panose="020b0503020204020204" charset="-122"/>
                <a:cs typeface="楷体" panose="02010609060101010101" pitchFamily="49" charset="-122"/>
              </a:rPr>
              <a:t>冷。</a:t>
            </a:r>
            <a:endParaRPr lang="zh-CN" altLang="en-US" sz="3600" b="1">
              <a:solidFill>
                <a:srgbClr val="0000FF"/>
              </a:solidFill>
              <a:latin typeface="宋体" panose="02010600030101010101" pitchFamily="2" charset="-122"/>
              <a:ea typeface="微软雅黑" panose="020b0503020204020204" charset="-122"/>
              <a:cs typeface="楷体" panose="02010609060101010101" pitchFamily="49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rcRect l="29511" r="12611" b="12336"/>
          <a:stretch>
            <a:fillRect/>
          </a:stretch>
        </p:blipFill>
        <p:spPr>
          <a:xfrm>
            <a:off x="8300507" y="2766632"/>
            <a:ext cx="3457926" cy="3374926"/>
          </a:xfrm>
          <a:prstGeom prst="round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文本框 25"/>
          <p:cNvSpPr txBox="1"/>
          <p:nvPr/>
        </p:nvSpPr>
        <p:spPr>
          <a:xfrm>
            <a:off x="3459480" y="5325110"/>
            <a:ext cx="3051810" cy="645160"/>
          </a:xfrm>
          <a:prstGeom prst="rect">
            <a:avLst/>
          </a:prstGeom>
          <a:solidFill>
            <a:schemeClr val="accent5"/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600" b="1" kern="1200" cap="none" spc="0" normalizeH="0" baseline="0" noProof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微软雅黑" panose="020b0503020204020204" charset="-122"/>
                <a:cs typeface="+mn-cs"/>
              </a:rPr>
              <a:t>跳舞</a:t>
            </a:r>
            <a:r>
              <a:rPr kumimoji="0" lang="zh-CN" altLang="en-US" sz="3600" b="1" kern="1200" cap="none" spc="0" normalizeH="0" baseline="0" noProof="0" smtClean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微软雅黑" panose="020b0503020204020204" charset="-122"/>
                <a:cs typeface="+mn-cs"/>
              </a:rPr>
              <a:t>跳游戏</a:t>
            </a:r>
            <a:endParaRPr kumimoji="0" lang="zh-CN" altLang="en-US" sz="3600" b="1" kern="1200" cap="none" spc="0" normalizeH="0" baseline="0" noProof="0" smtClean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2281676" y="1713866"/>
            <a:ext cx="1380567" cy="1318814"/>
            <a:chOff x="2353" y="1970"/>
            <a:chExt cx="1632" cy="1559"/>
          </a:xfrm>
        </p:grpSpPr>
        <p:pic>
          <p:nvPicPr>
            <p:cNvPr id="161" name="图片 160"/>
            <p:cNvPicPr/>
            <p:nvPr/>
          </p:nvPicPr>
          <p:blipFill>
            <a:blip r:embed="rId3">
              <a:clrChange>
                <a:clrFrom>
                  <a:srgbClr val="666666">
                    <a:alpha val="100000"/>
                  </a:srgbClr>
                </a:clrFrom>
                <a:clrTo>
                  <a:srgbClr val="666666">
                    <a:alpha val="100000"/>
                    <a:alpha val="0"/>
                  </a:srgbClr>
                </a:clrTo>
              </a:clrChange>
            </a:blip>
            <a:srcRect l="10845" t="7588" r="15168" b="10163"/>
            <a:stretch>
              <a:fillRect/>
            </a:stretch>
          </p:blipFill>
          <p:spPr>
            <a:xfrm>
              <a:off x="2353" y="1970"/>
              <a:ext cx="1632" cy="155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9472" name="文本框 29"/>
            <p:cNvSpPr txBox="1"/>
            <p:nvPr/>
          </p:nvSpPr>
          <p:spPr>
            <a:xfrm>
              <a:off x="2773" y="2290"/>
              <a:ext cx="1018" cy="7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FF00"/>
                  </a:solidFill>
                  <a:latin typeface="宋体" panose="02010600030101010101" pitchFamily="2" charset="-122"/>
                  <a:ea typeface="微软雅黑" panose="020b0503020204020204" charset="-122"/>
                </a:rPr>
                <a:t>相</a:t>
              </a:r>
              <a:endParaRPr lang="zh-CN" altLang="en-US" sz="3600" b="1">
                <a:solidFill>
                  <a:srgbClr val="FFFF00"/>
                </a:solidFill>
                <a:latin typeface="宋体" panose="02010600030101010101" pitchFamily="2" charset="-122"/>
                <a:ea typeface="微软雅黑" panose="020b0503020204020204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3032867" y="666597"/>
            <a:ext cx="1380567" cy="1318814"/>
            <a:chOff x="2353" y="1970"/>
            <a:chExt cx="1632" cy="1559"/>
          </a:xfrm>
        </p:grpSpPr>
        <p:pic>
          <p:nvPicPr>
            <p:cNvPr id="5" name="图片 4"/>
            <p:cNvPicPr/>
            <p:nvPr/>
          </p:nvPicPr>
          <p:blipFill>
            <a:blip r:embed="rId3">
              <a:clrChange>
                <a:clrFrom>
                  <a:srgbClr val="666666">
                    <a:alpha val="100000"/>
                  </a:srgbClr>
                </a:clrFrom>
                <a:clrTo>
                  <a:srgbClr val="666666">
                    <a:alpha val="100000"/>
                    <a:alpha val="0"/>
                  </a:srgbClr>
                </a:clrTo>
              </a:clrChange>
            </a:blip>
            <a:srcRect l="10845" t="7588" r="15168" b="10163"/>
            <a:stretch>
              <a:fillRect/>
            </a:stretch>
          </p:blipFill>
          <p:spPr>
            <a:xfrm>
              <a:off x="2353" y="1970"/>
              <a:ext cx="1632" cy="155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" name="文本框 29"/>
            <p:cNvSpPr txBox="1"/>
            <p:nvPr/>
          </p:nvSpPr>
          <p:spPr>
            <a:xfrm>
              <a:off x="2773" y="2290"/>
              <a:ext cx="1018" cy="7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FF00"/>
                  </a:solidFill>
                  <a:latin typeface="宋体" panose="02010600030101010101" pitchFamily="2" charset="-122"/>
                  <a:ea typeface="微软雅黑" panose="020b0503020204020204" charset="-122"/>
                </a:rPr>
                <a:t>遇</a:t>
              </a:r>
              <a:endParaRPr lang="zh-CN" altLang="en-US" sz="3600" b="1">
                <a:solidFill>
                  <a:srgbClr val="FFFF00"/>
                </a:solidFill>
                <a:latin typeface="宋体" panose="02010600030101010101" pitchFamily="2" charset="-122"/>
                <a:ea typeface="微软雅黑" panose="020b0503020204020204" charset="-122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3861884" y="1714711"/>
            <a:ext cx="1380567" cy="1318814"/>
            <a:chOff x="2353" y="1970"/>
            <a:chExt cx="1632" cy="1559"/>
          </a:xfrm>
        </p:grpSpPr>
        <p:pic>
          <p:nvPicPr>
            <p:cNvPr id="9" name="图片 8"/>
            <p:cNvPicPr/>
            <p:nvPr/>
          </p:nvPicPr>
          <p:blipFill>
            <a:blip r:embed="rId3">
              <a:clrChange>
                <a:clrFrom>
                  <a:srgbClr val="666666">
                    <a:alpha val="100000"/>
                  </a:srgbClr>
                </a:clrFrom>
                <a:clrTo>
                  <a:srgbClr val="666666">
                    <a:alpha val="100000"/>
                    <a:alpha val="0"/>
                  </a:srgbClr>
                </a:clrTo>
              </a:clrChange>
            </a:blip>
            <a:srcRect l="10845" t="7588" r="15168" b="10163"/>
            <a:stretch>
              <a:fillRect/>
            </a:stretch>
          </p:blipFill>
          <p:spPr>
            <a:xfrm>
              <a:off x="2353" y="1970"/>
              <a:ext cx="1632" cy="155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" name="文本框 29"/>
            <p:cNvSpPr txBox="1"/>
            <p:nvPr/>
          </p:nvSpPr>
          <p:spPr>
            <a:xfrm>
              <a:off x="2773" y="2290"/>
              <a:ext cx="1018" cy="7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FF00"/>
                  </a:solidFill>
                  <a:latin typeface="宋体" panose="02010600030101010101" pitchFamily="2" charset="-122"/>
                  <a:ea typeface="微软雅黑" panose="020b0503020204020204" charset="-122"/>
                </a:rPr>
                <a:t>言</a:t>
              </a:r>
              <a:endParaRPr lang="zh-CN" altLang="en-US" sz="3600" b="1">
                <a:solidFill>
                  <a:srgbClr val="FFFF00"/>
                </a:solidFill>
                <a:latin typeface="宋体" panose="02010600030101010101" pitchFamily="2" charset="-122"/>
                <a:ea typeface="微软雅黑" panose="020b0503020204020204" charset="-122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4513254" y="666597"/>
            <a:ext cx="1380567" cy="1318814"/>
            <a:chOff x="2353" y="1970"/>
            <a:chExt cx="1632" cy="1559"/>
          </a:xfrm>
        </p:grpSpPr>
        <p:pic>
          <p:nvPicPr>
            <p:cNvPr id="14" name="图片 13"/>
            <p:cNvPicPr/>
            <p:nvPr/>
          </p:nvPicPr>
          <p:blipFill>
            <a:blip r:embed="rId3">
              <a:clrChange>
                <a:clrFrom>
                  <a:srgbClr val="666666">
                    <a:alpha val="100000"/>
                  </a:srgbClr>
                </a:clrFrom>
                <a:clrTo>
                  <a:srgbClr val="666666">
                    <a:alpha val="100000"/>
                    <a:alpha val="0"/>
                  </a:srgbClr>
                </a:clrTo>
              </a:clrChange>
            </a:blip>
            <a:srcRect l="10845" t="7588" r="15168" b="10163"/>
            <a:stretch>
              <a:fillRect/>
            </a:stretch>
          </p:blipFill>
          <p:spPr>
            <a:xfrm>
              <a:off x="2353" y="1970"/>
              <a:ext cx="1632" cy="155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5" name="文本框 29"/>
            <p:cNvSpPr txBox="1"/>
            <p:nvPr/>
          </p:nvSpPr>
          <p:spPr>
            <a:xfrm>
              <a:off x="2773" y="2290"/>
              <a:ext cx="1018" cy="7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FF00"/>
                  </a:solidFill>
                  <a:latin typeface="宋体" panose="02010600030101010101" pitchFamily="2" charset="-122"/>
                  <a:ea typeface="微软雅黑" panose="020b0503020204020204" charset="-122"/>
                </a:rPr>
                <a:t>喜</a:t>
              </a:r>
              <a:endParaRPr lang="zh-CN" altLang="en-US" sz="3600" b="1">
                <a:solidFill>
                  <a:srgbClr val="FFFF00"/>
                </a:solidFill>
                <a:latin typeface="宋体" panose="02010600030101010101" pitchFamily="2" charset="-122"/>
                <a:ea typeface="微软雅黑" panose="020b0503020204020204" charset="-122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5606203" y="1985411"/>
            <a:ext cx="1380567" cy="1318814"/>
            <a:chOff x="2353" y="1970"/>
            <a:chExt cx="1632" cy="1559"/>
          </a:xfrm>
        </p:grpSpPr>
        <p:pic>
          <p:nvPicPr>
            <p:cNvPr id="18" name="图片 17"/>
            <p:cNvPicPr/>
            <p:nvPr/>
          </p:nvPicPr>
          <p:blipFill>
            <a:blip r:embed="rId3">
              <a:clrChange>
                <a:clrFrom>
                  <a:srgbClr val="666666">
                    <a:alpha val="100000"/>
                  </a:srgbClr>
                </a:clrFrom>
                <a:clrTo>
                  <a:srgbClr val="666666">
                    <a:alpha val="100000"/>
                    <a:alpha val="0"/>
                  </a:srgbClr>
                </a:clrTo>
              </a:clrChange>
            </a:blip>
            <a:srcRect l="10845" t="7588" r="15168" b="10163"/>
            <a:stretch>
              <a:fillRect/>
            </a:stretch>
          </p:blipFill>
          <p:spPr>
            <a:xfrm>
              <a:off x="2353" y="1970"/>
              <a:ext cx="1632" cy="155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0" name="文本框 29"/>
            <p:cNvSpPr txBox="1"/>
            <p:nvPr/>
          </p:nvSpPr>
          <p:spPr>
            <a:xfrm>
              <a:off x="2773" y="2290"/>
              <a:ext cx="1018" cy="7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FF00"/>
                  </a:solidFill>
                  <a:latin typeface="宋体" panose="02010600030101010101" pitchFamily="2" charset="-122"/>
                  <a:ea typeface="微软雅黑" panose="020b0503020204020204" charset="-122"/>
                </a:rPr>
                <a:t>互</a:t>
              </a:r>
              <a:endParaRPr lang="zh-CN" altLang="en-US" sz="3600" b="1">
                <a:solidFill>
                  <a:srgbClr val="FFFF00"/>
                </a:solidFill>
                <a:latin typeface="宋体" panose="02010600030101010101" pitchFamily="2" charset="-122"/>
                <a:ea typeface="微软雅黑" panose="020b0503020204020204" charset="-122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3291723" y="3304224"/>
            <a:ext cx="1380567" cy="1318814"/>
            <a:chOff x="2353" y="1970"/>
            <a:chExt cx="1632" cy="1559"/>
          </a:xfrm>
        </p:grpSpPr>
        <p:pic>
          <p:nvPicPr>
            <p:cNvPr id="23" name="图片 22"/>
            <p:cNvPicPr/>
            <p:nvPr/>
          </p:nvPicPr>
          <p:blipFill>
            <a:blip r:embed="rId3">
              <a:clrChange>
                <a:clrFrom>
                  <a:srgbClr val="666666">
                    <a:alpha val="100000"/>
                  </a:srgbClr>
                </a:clrFrom>
                <a:clrTo>
                  <a:srgbClr val="666666">
                    <a:alpha val="100000"/>
                    <a:alpha val="0"/>
                  </a:srgbClr>
                </a:clrTo>
              </a:clrChange>
            </a:blip>
            <a:srcRect l="10845" t="7588" r="15168" b="10163"/>
            <a:stretch>
              <a:fillRect/>
            </a:stretch>
          </p:blipFill>
          <p:spPr>
            <a:xfrm>
              <a:off x="2353" y="1970"/>
              <a:ext cx="1632" cy="155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4" name="文本框 29"/>
            <p:cNvSpPr txBox="1"/>
            <p:nvPr/>
          </p:nvSpPr>
          <p:spPr>
            <a:xfrm>
              <a:off x="2773" y="2290"/>
              <a:ext cx="1018" cy="7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FF00"/>
                  </a:solidFill>
                  <a:latin typeface="宋体" panose="02010600030101010101" pitchFamily="2" charset="-122"/>
                  <a:ea typeface="微软雅黑" panose="020b0503020204020204" charset="-122"/>
                </a:rPr>
                <a:t>万</a:t>
              </a:r>
              <a:endParaRPr lang="zh-CN" altLang="en-US" sz="3600" b="1">
                <a:solidFill>
                  <a:srgbClr val="FFFF00"/>
                </a:solidFill>
                <a:latin typeface="宋体" panose="02010600030101010101" pitchFamily="2" charset="-122"/>
                <a:ea typeface="微软雅黑" panose="020b0503020204020204" charset="-122"/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4868547" y="3183256"/>
            <a:ext cx="1380567" cy="1318814"/>
            <a:chOff x="2353" y="1970"/>
            <a:chExt cx="1632" cy="1559"/>
          </a:xfrm>
        </p:grpSpPr>
        <p:pic>
          <p:nvPicPr>
            <p:cNvPr id="28" name="图片 27"/>
            <p:cNvPicPr/>
            <p:nvPr/>
          </p:nvPicPr>
          <p:blipFill>
            <a:blip r:embed="rId3">
              <a:clrChange>
                <a:clrFrom>
                  <a:srgbClr val="666666">
                    <a:alpha val="100000"/>
                  </a:srgbClr>
                </a:clrFrom>
                <a:clrTo>
                  <a:srgbClr val="666666">
                    <a:alpha val="100000"/>
                    <a:alpha val="0"/>
                  </a:srgbClr>
                </a:clrTo>
              </a:clrChange>
            </a:blip>
            <a:srcRect l="10845" t="7588" r="15168" b="10163"/>
            <a:stretch>
              <a:fillRect/>
            </a:stretch>
          </p:blipFill>
          <p:spPr>
            <a:xfrm>
              <a:off x="2353" y="1970"/>
              <a:ext cx="1632" cy="155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9" name="文本框 29"/>
            <p:cNvSpPr txBox="1"/>
            <p:nvPr/>
          </p:nvSpPr>
          <p:spPr>
            <a:xfrm>
              <a:off x="2773" y="2290"/>
              <a:ext cx="1018" cy="7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FF00"/>
                  </a:solidFill>
                  <a:latin typeface="宋体" panose="02010600030101010101" pitchFamily="2" charset="-122"/>
                  <a:ea typeface="微软雅黑" panose="020b0503020204020204" charset="-122"/>
                </a:rPr>
                <a:t>纯</a:t>
              </a:r>
              <a:endParaRPr lang="zh-CN" altLang="en-US" sz="3600" b="1">
                <a:solidFill>
                  <a:srgbClr val="FFFF00"/>
                </a:solidFill>
                <a:latin typeface="宋体" panose="02010600030101010101" pitchFamily="2" charset="-122"/>
                <a:ea typeface="微软雅黑" panose="020b0503020204020204" charset="-122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6638245" y="788412"/>
            <a:ext cx="1380567" cy="1318814"/>
            <a:chOff x="2353" y="1970"/>
            <a:chExt cx="1632" cy="1559"/>
          </a:xfrm>
        </p:grpSpPr>
        <p:pic>
          <p:nvPicPr>
            <p:cNvPr id="31" name="图片 30"/>
            <p:cNvPicPr/>
            <p:nvPr/>
          </p:nvPicPr>
          <p:blipFill>
            <a:blip r:embed="rId3">
              <a:clrChange>
                <a:clrFrom>
                  <a:srgbClr val="666666">
                    <a:alpha val="100000"/>
                  </a:srgbClr>
                </a:clrFrom>
                <a:clrTo>
                  <a:srgbClr val="666666">
                    <a:alpha val="100000"/>
                    <a:alpha val="0"/>
                  </a:srgbClr>
                </a:clrTo>
              </a:clrChange>
            </a:blip>
            <a:srcRect l="10845" t="7588" r="15168" b="10163"/>
            <a:stretch>
              <a:fillRect/>
            </a:stretch>
          </p:blipFill>
          <p:spPr>
            <a:xfrm>
              <a:off x="2353" y="1970"/>
              <a:ext cx="1632" cy="155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2" name="文本框 29"/>
            <p:cNvSpPr txBox="1"/>
            <p:nvPr/>
          </p:nvSpPr>
          <p:spPr>
            <a:xfrm>
              <a:off x="2773" y="2290"/>
              <a:ext cx="1018" cy="7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FF00"/>
                  </a:solidFill>
                  <a:latin typeface="宋体" panose="02010600030101010101" pitchFamily="2" charset="-122"/>
                  <a:ea typeface="微软雅黑" panose="020b0503020204020204" charset="-122"/>
                </a:rPr>
                <a:t>欢</a:t>
              </a:r>
              <a:endParaRPr lang="zh-CN" altLang="en-US" sz="3600" b="1">
                <a:solidFill>
                  <a:srgbClr val="FFFF00"/>
                </a:solidFill>
                <a:latin typeface="宋体" panose="02010600030101010101" pitchFamily="2" charset="-122"/>
                <a:ea typeface="微软雅黑" panose="020b0503020204020204" charset="-122"/>
              </a:endParaRPr>
            </a:p>
          </p:txBody>
        </p:sp>
      </p:grpSp>
      <p:grpSp>
        <p:nvGrpSpPr>
          <p:cNvPr id="33" name="组合 32"/>
          <p:cNvGrpSpPr/>
          <p:nvPr/>
        </p:nvGrpSpPr>
        <p:grpSpPr>
          <a:xfrm>
            <a:off x="7514634" y="2285718"/>
            <a:ext cx="1380567" cy="1318814"/>
            <a:chOff x="2353" y="1970"/>
            <a:chExt cx="1632" cy="1559"/>
          </a:xfrm>
        </p:grpSpPr>
        <p:pic>
          <p:nvPicPr>
            <p:cNvPr id="34" name="图片 33"/>
            <p:cNvPicPr/>
            <p:nvPr/>
          </p:nvPicPr>
          <p:blipFill>
            <a:blip r:embed="rId3">
              <a:clrChange>
                <a:clrFrom>
                  <a:srgbClr val="666666">
                    <a:alpha val="100000"/>
                  </a:srgbClr>
                </a:clrFrom>
                <a:clrTo>
                  <a:srgbClr val="666666">
                    <a:alpha val="100000"/>
                    <a:alpha val="0"/>
                  </a:srgbClr>
                </a:clrTo>
              </a:clrChange>
            </a:blip>
            <a:srcRect l="10845" t="7588" r="15168" b="10163"/>
            <a:stretch>
              <a:fillRect/>
            </a:stretch>
          </p:blipFill>
          <p:spPr>
            <a:xfrm>
              <a:off x="2353" y="1970"/>
              <a:ext cx="1632" cy="155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5" name="文本框 29"/>
            <p:cNvSpPr txBox="1"/>
            <p:nvPr/>
          </p:nvSpPr>
          <p:spPr>
            <a:xfrm>
              <a:off x="2773" y="2290"/>
              <a:ext cx="1018" cy="7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FF00"/>
                  </a:solidFill>
                  <a:latin typeface="宋体" panose="02010600030101010101" pitchFamily="2" charset="-122"/>
                  <a:ea typeface="微软雅黑" panose="020b0503020204020204" charset="-122"/>
                </a:rPr>
                <a:t>令</a:t>
              </a:r>
              <a:endParaRPr lang="zh-CN" altLang="en-US" sz="3600" b="1">
                <a:solidFill>
                  <a:srgbClr val="FFFF00"/>
                </a:solidFill>
                <a:latin typeface="宋体" panose="02010600030101010101" pitchFamily="2" charset="-122"/>
                <a:ea typeface="微软雅黑" panose="020b0503020204020204" charset="-122"/>
              </a:endParaRPr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6511354" y="3453955"/>
            <a:ext cx="1380567" cy="1318814"/>
            <a:chOff x="2353" y="1970"/>
            <a:chExt cx="1632" cy="1559"/>
          </a:xfrm>
        </p:grpSpPr>
        <p:pic>
          <p:nvPicPr>
            <p:cNvPr id="37" name="图片 36"/>
            <p:cNvPicPr/>
            <p:nvPr/>
          </p:nvPicPr>
          <p:blipFill>
            <a:blip r:embed="rId3">
              <a:clrChange>
                <a:clrFrom>
                  <a:srgbClr val="666666">
                    <a:alpha val="100000"/>
                  </a:srgbClr>
                </a:clrFrom>
                <a:clrTo>
                  <a:srgbClr val="666666">
                    <a:alpha val="100000"/>
                    <a:alpha val="0"/>
                  </a:srgbClr>
                </a:clrTo>
              </a:clrChange>
            </a:blip>
            <a:srcRect l="10845" t="7588" r="15168" b="10163"/>
            <a:stretch>
              <a:fillRect/>
            </a:stretch>
          </p:blipFill>
          <p:spPr>
            <a:xfrm>
              <a:off x="2353" y="1970"/>
              <a:ext cx="1632" cy="155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8" name="文本框 29"/>
            <p:cNvSpPr txBox="1"/>
            <p:nvPr/>
          </p:nvSpPr>
          <p:spPr>
            <a:xfrm>
              <a:off x="2773" y="2290"/>
              <a:ext cx="1018" cy="7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FF00"/>
                  </a:solidFill>
                  <a:latin typeface="宋体" panose="02010600030101010101" pitchFamily="2" charset="-122"/>
                  <a:ea typeface="微软雅黑" panose="020b0503020204020204" charset="-122"/>
                </a:rPr>
                <a:t>净</a:t>
              </a:r>
              <a:endParaRPr lang="zh-CN" altLang="en-US" sz="3600" b="1">
                <a:solidFill>
                  <a:srgbClr val="FFFF00"/>
                </a:solidFill>
                <a:latin typeface="宋体" panose="02010600030101010101" pitchFamily="2" charset="-122"/>
                <a:ea typeface="微软雅黑" panose="020b0503020204020204" charset="-122"/>
              </a:endParaRPr>
            </a:p>
          </p:txBody>
        </p:sp>
      </p:grpSp>
      <p:grpSp>
        <p:nvGrpSpPr>
          <p:cNvPr id="39" name="组合 38"/>
          <p:cNvGrpSpPr/>
          <p:nvPr/>
        </p:nvGrpSpPr>
        <p:grpSpPr>
          <a:xfrm>
            <a:off x="8179539" y="1074338"/>
            <a:ext cx="1380567" cy="1318814"/>
            <a:chOff x="2353" y="1970"/>
            <a:chExt cx="1632" cy="1559"/>
          </a:xfrm>
        </p:grpSpPr>
        <p:pic>
          <p:nvPicPr>
            <p:cNvPr id="40" name="图片 39"/>
            <p:cNvPicPr/>
            <p:nvPr/>
          </p:nvPicPr>
          <p:blipFill>
            <a:blip r:embed="rId3">
              <a:clrChange>
                <a:clrFrom>
                  <a:srgbClr val="666666">
                    <a:alpha val="100000"/>
                  </a:srgbClr>
                </a:clrFrom>
                <a:clrTo>
                  <a:srgbClr val="666666">
                    <a:alpha val="100000"/>
                    <a:alpha val="0"/>
                  </a:srgbClr>
                </a:clrTo>
              </a:clrChange>
            </a:blip>
            <a:srcRect l="10845" t="7588" r="15168" b="10163"/>
            <a:stretch>
              <a:fillRect/>
            </a:stretch>
          </p:blipFill>
          <p:spPr>
            <a:xfrm>
              <a:off x="2353" y="1970"/>
              <a:ext cx="1632" cy="155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41" name="文本框 29"/>
            <p:cNvSpPr txBox="1"/>
            <p:nvPr/>
          </p:nvSpPr>
          <p:spPr>
            <a:xfrm>
              <a:off x="2773" y="2290"/>
              <a:ext cx="1018" cy="7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FF00"/>
                  </a:solidFill>
                  <a:latin typeface="宋体" panose="02010600030101010101" pitchFamily="2" charset="-122"/>
                  <a:ea typeface="微软雅黑" panose="020b0503020204020204" charset="-122"/>
                </a:rPr>
                <a:t>怕</a:t>
              </a:r>
              <a:endParaRPr lang="zh-CN" altLang="en-US" sz="3600" b="1">
                <a:solidFill>
                  <a:srgbClr val="FFFF00"/>
                </a:solidFill>
                <a:latin typeface="宋体" panose="02010600030101010101" pitchFamily="2" charset="-122"/>
                <a:ea typeface="微软雅黑" panose="020b0503020204020204" charset="-122"/>
              </a:endParaRPr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9094842" y="2556417"/>
            <a:ext cx="1380567" cy="1318814"/>
            <a:chOff x="2353" y="1970"/>
            <a:chExt cx="1632" cy="1559"/>
          </a:xfrm>
        </p:grpSpPr>
        <p:pic>
          <p:nvPicPr>
            <p:cNvPr id="43" name="图片 42"/>
            <p:cNvPicPr/>
            <p:nvPr/>
          </p:nvPicPr>
          <p:blipFill>
            <a:blip r:embed="rId3">
              <a:clrChange>
                <a:clrFrom>
                  <a:srgbClr val="666666">
                    <a:alpha val="100000"/>
                  </a:srgbClr>
                </a:clrFrom>
                <a:clrTo>
                  <a:srgbClr val="666666">
                    <a:alpha val="100000"/>
                    <a:alpha val="0"/>
                  </a:srgbClr>
                </a:clrTo>
              </a:clrChange>
            </a:blip>
            <a:srcRect l="10845" t="7588" r="15168" b="10163"/>
            <a:stretch>
              <a:fillRect/>
            </a:stretch>
          </p:blipFill>
          <p:spPr>
            <a:xfrm>
              <a:off x="2353" y="1970"/>
              <a:ext cx="1632" cy="155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44" name="文本框 29"/>
            <p:cNvSpPr txBox="1"/>
            <p:nvPr/>
          </p:nvSpPr>
          <p:spPr>
            <a:xfrm>
              <a:off x="2773" y="2290"/>
              <a:ext cx="1018" cy="7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FF00"/>
                  </a:solidFill>
                  <a:latin typeface="宋体" panose="02010600030101010101" pitchFamily="2" charset="-122"/>
                  <a:ea typeface="微软雅黑" panose="020b0503020204020204" charset="-122"/>
                </a:rPr>
                <a:t>动</a:t>
              </a:r>
              <a:endParaRPr lang="zh-CN" altLang="en-US" sz="3600" b="1">
                <a:solidFill>
                  <a:srgbClr val="FFFF00"/>
                </a:solidFill>
                <a:latin typeface="宋体" panose="02010600030101010101" pitchFamily="2" charset="-122"/>
                <a:ea typeface="微软雅黑" panose="020b0503020204020204" charset="-122"/>
              </a:endParaRPr>
            </a:p>
          </p:txBody>
        </p:sp>
      </p:grpSp>
      <p:grpSp>
        <p:nvGrpSpPr>
          <p:cNvPr id="48" name="组合 47"/>
          <p:cNvGrpSpPr/>
          <p:nvPr/>
        </p:nvGrpSpPr>
        <p:grpSpPr>
          <a:xfrm>
            <a:off x="8204917" y="3633293"/>
            <a:ext cx="1380567" cy="1318814"/>
            <a:chOff x="2353" y="1970"/>
            <a:chExt cx="1632" cy="1559"/>
          </a:xfrm>
        </p:grpSpPr>
        <p:pic>
          <p:nvPicPr>
            <p:cNvPr id="49" name="图片 48"/>
            <p:cNvPicPr/>
            <p:nvPr/>
          </p:nvPicPr>
          <p:blipFill>
            <a:blip r:embed="rId3">
              <a:clrChange>
                <a:clrFrom>
                  <a:srgbClr val="666666">
                    <a:alpha val="100000"/>
                  </a:srgbClr>
                </a:clrFrom>
                <a:clrTo>
                  <a:srgbClr val="666666">
                    <a:alpha val="100000"/>
                    <a:alpha val="0"/>
                  </a:srgbClr>
                </a:clrTo>
              </a:clrChange>
            </a:blip>
            <a:srcRect l="10845" t="7588" r="15168" b="10163"/>
            <a:stretch>
              <a:fillRect/>
            </a:stretch>
          </p:blipFill>
          <p:spPr>
            <a:xfrm>
              <a:off x="2353" y="1970"/>
              <a:ext cx="1632" cy="155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50" name="文本框 29"/>
            <p:cNvSpPr txBox="1"/>
            <p:nvPr/>
          </p:nvSpPr>
          <p:spPr>
            <a:xfrm>
              <a:off x="2773" y="2290"/>
              <a:ext cx="1018" cy="7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rgbClr val="FFFF00"/>
                  </a:solidFill>
                  <a:latin typeface="宋体" panose="02010600030101010101" pitchFamily="2" charset="-122"/>
                  <a:ea typeface="微软雅黑" panose="020b0503020204020204" charset="-122"/>
                </a:rPr>
                <a:t>攻</a:t>
              </a:r>
              <a:endParaRPr lang="zh-CN" altLang="en-US" sz="3600" b="1" smtClean="0">
                <a:solidFill>
                  <a:srgbClr val="FFFF00"/>
                </a:solidFill>
                <a:latin typeface="宋体" panose="02010600030101010101" pitchFamily="2" charset="-122"/>
                <a:ea typeface="微软雅黑" panose="020b0503020204020204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path" presetSubtype="0" dur="5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3 -0.073 L 0.177 -0.073 L 0.25 0 L 0.25 0.104 L 0.177 0.177 L 0.073 0.177 L 0 0.104 L 0 0 Z" pathEditMode="relative" ptsTypes="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path" presetSubtype="0" dur="5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3 -0.073 L 0.177 -0.073 L 0.25 0 L 0.25 0.104 L 0.177 0.177 L 0.073 0.177 L 0 0.104 L 0 0 Z" pathEditMode="relative" ptsTypes="">
                                      <p:cBhvr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path" presetSubtype="0" dur="5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3 -0.073 L 0.177 -0.073 L 0.25 0 L 0.25 0.104 L 0.177 0.177 L 0.073 0.177 L 0 0.104 L 0 0 Z" pathEditMode="relative" ptsTypes="">
                                      <p:cBhvr>
                                        <p:cTn id="6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 nodeType="clickPar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path" presetSubtype="0" dur="5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3 -0.073 L 0.177 -0.073 L 0.25 0 L 0.25 0.104 L 0.177 0.177 L 0.073 0.177 L 0 0.104 L 0 0 Z" pathEditMode="relative" ptsTypes="">
                                      <p:cBhvr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 nodeType="clickPar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path" presetSubtype="0" dur="5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3 -0.073 L 0.177 -0.073 L 0.25 0 L 0.25 0.104 L 0.177 0.177 L 0.073 0.177 L 0 0.104 L 0 0 Z" pathEditMode="relative" ptsTypes="">
                                      <p:cBhvr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 nodeType="clickPar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path" presetSubtype="0" dur="5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3 -0.073 L 0.177 -0.073 L 0.25 0 L 0.25 0.104 L 0.177 0.177 L 0.073 0.177 L 0 0.104 L 0 0 Z" pathEditMode="relative" ptsTypes="">
                                      <p:cBhvr>
                                        <p:cTn id="7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 nodeType="clickPar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path" presetSubtype="0" dur="5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3 -0.073 L 0.177 -0.073 L 0.25 0 L 0.25 0.104 L 0.177 0.177 L 0.073 0.177 L 0 0.104 L 0 0 Z" pathEditMode="relative" ptsTypes="">
                                      <p:cBhvr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 nodeType="clickPar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path" presetSubtype="0" dur="5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3 -0.073 L 0.177 -0.073 L 0.25 0 L 0.25 0.104 L 0.177 0.177 L 0.073 0.177 L 0 0.104 L 0 0 Z" pathEditMode="relative" ptsTypes="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path" presetSubtype="0" dur="5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3 -0.073 L 0.177 -0.073 L 0.25 0 L 0.25 0.104 L 0.177 0.177 L 0.073 0.177 L 0 0.104 L 0 0 Z" pathEditMode="relative" ptsTypes="">
                                      <p:cBhvr>
                                        <p:cTn id="9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 nodeType="clickPar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path" presetSubtype="0" dur="5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3 -0.073 L 0.177 -0.073 L 0.25 0 L 0.25 0.104 L 0.177 0.177 L 0.073 0.177 L 0 0.104 L 0 0 Z" pathEditMode="relative" ptsTypes="">
                                      <p:cBhvr>
                                        <p:cTn id="9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 nodeType="clickPar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path" presetSubtype="0" dur="5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3 -0.073 L 0.177 -0.073 L 0.25 0 L 0.25 0.104 L 0.177 0.177 L 0.073 0.177 L 0 0.104 L 0 0 Z" pathEditMode="relative" ptsTypes="">
                                      <p:cBhvr>
                                        <p:cTn id="10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 nodeType="clickPar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path" presetSubtype="0" dur="5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3 -0.073 L 0.177 -0.073 L 0.25 0 L 0.25 0.104 L 0.177 0.177 L 0.073 0.177 L 0 0.104 L 0 0 Z" pathEditMode="relative" ptsTypes="">
                                      <p:cBhvr>
                                        <p:cTn id="10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 nodeType="clickPar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path" presetSubtype="0" dur="5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06 -3.61394E-06 L 0.07291 -0.07308 L 0.17708 -0.07308 L 0.25 -3.61394E-06 L 0.25 0.10392 L 0.17708 0.177 L 0.07291 0.177 L 2.5E-06 0.10392 L 2.5E-06 -3.61394E-06 Z" pathEditMode="relative" rAng="0" ptsTypes="AAAAAAAAA">
                                      <p:cBhvr>
                                        <p:cTn id="11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5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624455" y="2784475"/>
            <a:ext cx="6943090" cy="2129155"/>
            <a:chOff x="6390" y="745"/>
            <a:chExt cx="6384" cy="8820"/>
          </a:xfrm>
          <a:solidFill>
            <a:schemeClr val="accent5"/>
          </a:solidFill>
        </p:grpSpPr>
        <p:sp>
          <p:nvSpPr>
            <p:cNvPr id="3" name="矩形 2"/>
            <p:cNvSpPr/>
            <p:nvPr/>
          </p:nvSpPr>
          <p:spPr>
            <a:xfrm>
              <a:off x="6390" y="745"/>
              <a:ext cx="6384" cy="88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4" name="矩形 3"/>
            <p:cNvSpPr/>
            <p:nvPr/>
          </p:nvSpPr>
          <p:spPr>
            <a:xfrm>
              <a:off x="6682" y="1937"/>
              <a:ext cx="5829" cy="6624"/>
            </a:xfrm>
            <a:prstGeom prst="rect">
              <a:avLst/>
            </a:prstGeom>
            <a:grpFill/>
            <a:ln w="317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2941955" y="3249295"/>
            <a:ext cx="664083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 kern="2200">
                <a:solidFill>
                  <a:srgbClr val="FF0000"/>
                </a:solidFill>
                <a:latin typeface="+mj-ea"/>
                <a:ea typeface="+mj-ea"/>
                <a:sym typeface="+mn-ea"/>
              </a:rPr>
              <a:t>结合图文，学习第一则字谜</a:t>
            </a:r>
            <a:endParaRPr lang="zh-CN" altLang="en-US" sz="4000" b="1" kern="2200">
              <a:solidFill>
                <a:srgbClr val="FF0000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097280" y="1015365"/>
            <a:ext cx="3851910" cy="706755"/>
          </a:xfrm>
          <a:prstGeom prst="rect">
            <a:avLst/>
          </a:prstGeom>
          <a:solidFill>
            <a:srgbClr val="00B0F0"/>
          </a:solidFill>
          <a:ln>
            <a:solidFill>
              <a:srgbClr val="FFC000"/>
            </a:solidFill>
          </a:ln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楷体" panose="02010609060101010101" pitchFamily="49" charset="-122"/>
              </a:rPr>
              <a:t>学习任务二</a:t>
            </a:r>
            <a:endParaRPr lang="zh-CN" altLang="en-US" sz="40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Box 4"/>
          <p:cNvSpPr txBox="1"/>
          <p:nvPr/>
        </p:nvSpPr>
        <p:spPr>
          <a:xfrm>
            <a:off x="1032933" y="1221317"/>
            <a:ext cx="10126133" cy="424624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eaLnBrk="1" hangingPunct="1">
              <a:lnSpc>
                <a:spcPct val="150000"/>
              </a:lnSpc>
              <a:buFont typeface="Wingdings" panose="05000000000000000000" pitchFamily="2" charset="2"/>
              <a:buChar char="p"/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听老师朗读，注意生字词的读音，听一听老师是怎么停顿的。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</a:endParaRPr>
          </a:p>
          <a:p>
            <a:pPr marL="457200" indent="-457200" eaLnBrk="1" hangingPunct="1">
              <a:lnSpc>
                <a:spcPct val="150000"/>
              </a:lnSpc>
              <a:buFont typeface="Wingdings" panose="05000000000000000000" pitchFamily="2" charset="2"/>
              <a:buChar char="p"/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自己试试读课文，读准字音，遇到不会读的字圈出来。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</a:endParaRPr>
          </a:p>
          <a:p>
            <a:pPr marL="457200" indent="-457200" eaLnBrk="1" hangingPunct="1">
              <a:lnSpc>
                <a:spcPct val="150000"/>
              </a:lnSpc>
              <a:buFont typeface="Wingdings" panose="05000000000000000000" pitchFamily="2" charset="2"/>
              <a:buChar char="p"/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这篇课文一共有</a:t>
            </a:r>
            <a:r>
              <a:rPr lang="en-US" altLang="zh-CN" sz="3600" b="1">
                <a:latin typeface="宋体" panose="02010600030101010101" pitchFamily="2" charset="-122"/>
                <a:ea typeface="微软雅黑" panose="020b0503020204020204" charset="-122"/>
              </a:rPr>
              <a:t>___</a:t>
            </a: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则字谜。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792346" y="4545331"/>
            <a:ext cx="673100" cy="922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2</a:t>
            </a:r>
            <a:endParaRPr lang="en-US" altLang="zh-CN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6" name="TextBox 3"/>
          <p:cNvSpPr txBox="1">
            <a:spLocks noChangeArrowheads="1"/>
          </p:cNvSpPr>
          <p:nvPr/>
        </p:nvSpPr>
        <p:spPr bwMode="auto">
          <a:xfrm>
            <a:off x="302684" y="98424"/>
            <a:ext cx="2912996" cy="64516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tabLst>
                <a:tab pos="1344295"/>
              </a:tabLst>
              <a:defRPr sz="3600" b="1" kern="1200">
                <a:solidFill>
                  <a:srgbClr val="000000"/>
                </a:solidFill>
                <a:effectLst>
                  <a:glow rad="63500">
                    <a:srgbClr val="FFFFFF"/>
                  </a:glo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44295"/>
              </a:tabLst>
              <a:defRPr/>
            </a:pPr>
            <a:r>
              <a:rPr kumimoji="0" lang="zh-CN" altLang="en-US" i="0" u="none" strike="noStrike" kern="1200" cap="none" spc="0" normalizeH="0" baseline="0" noProof="0">
                <a:ln>
                  <a:noFill/>
                </a:ln>
                <a:solidFill>
                  <a:srgbClr val="F55209"/>
                </a:solidFill>
                <a:effectLst>
                  <a:glow rad="63500">
                    <a:srgbClr val="FFFFFF"/>
                  </a:glow>
                </a:effectLst>
                <a:uLnTx/>
                <a:uFillTx/>
                <a:latin typeface="宋体" panose="02010600030101010101" pitchFamily="2" charset="-122"/>
                <a:ea typeface="微软雅黑" panose="020b0503020204020204" charset="-122"/>
                <a:cs typeface="+mn-cs"/>
              </a:rPr>
              <a:t>初读课文</a:t>
            </a:r>
            <a:endParaRPr kumimoji="0" lang="zh-CN" altLang="en-US" i="0" u="none" strike="noStrike" kern="1200" cap="none" spc="0" normalizeH="0" baseline="0" noProof="0">
              <a:ln>
                <a:noFill/>
              </a:ln>
              <a:solidFill>
                <a:srgbClr val="F55209"/>
              </a:solidFill>
              <a:effectLst>
                <a:glow rad="63500">
                  <a:srgbClr val="FFFFFF"/>
                </a:glow>
              </a:effectLst>
              <a:uLnTx/>
              <a:uFillTx/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Box 1"/>
          <p:cNvSpPr txBox="1"/>
          <p:nvPr/>
        </p:nvSpPr>
        <p:spPr>
          <a:xfrm>
            <a:off x="922867" y="1989667"/>
            <a:ext cx="4993217" cy="3691890"/>
          </a:xfrm>
          <a:prstGeom prst="rect">
            <a:avLst/>
          </a:prstGeom>
          <a:solidFill>
            <a:schemeClr val="accent5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（一）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</a:endParaRPr>
          </a:p>
          <a:p>
            <a:pPr algn="ctr"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左边绿，右边红，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</a:endParaRPr>
          </a:p>
          <a:p>
            <a:pPr algn="ctr"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左右相遇起凉风。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</a:endParaRPr>
          </a:p>
          <a:p>
            <a:pPr algn="ctr"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绿的喜欢及时雨，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</a:endParaRPr>
          </a:p>
          <a:p>
            <a:pPr algn="ctr"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红的最怕水来攻。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9" name="文本框 8"/>
          <p:cNvSpPr txBox="1">
            <a:spLocks noChangeArrowheads="1"/>
          </p:cNvSpPr>
          <p:nvPr/>
        </p:nvSpPr>
        <p:spPr bwMode="auto">
          <a:xfrm>
            <a:off x="6417945" y="2845435"/>
            <a:ext cx="5322570" cy="153162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ea typeface="微软雅黑" panose="020b0503020204020204" charset="-122"/>
                <a:cs typeface="+mn-cs"/>
              </a:rPr>
              <a:t>    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宋体" panose="02010600030101010101" pitchFamily="2" charset="-122"/>
                <a:ea typeface="微软雅黑" panose="020b0503020204020204" charset="-122"/>
                <a:cs typeface="+mn-cs"/>
              </a:rPr>
              <a:t>及时雨：指在农作物急需要水时下的雨。</a:t>
            </a: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2" name="TextBox 3"/>
          <p:cNvSpPr txBox="1">
            <a:spLocks noChangeArrowheads="1"/>
          </p:cNvSpPr>
          <p:nvPr/>
        </p:nvSpPr>
        <p:spPr bwMode="auto">
          <a:xfrm>
            <a:off x="302684" y="98424"/>
            <a:ext cx="2912996" cy="64516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tabLst>
                <a:tab pos="1344295"/>
              </a:tabLst>
              <a:defRPr sz="3600" b="1" kern="1200">
                <a:solidFill>
                  <a:srgbClr val="000000"/>
                </a:solidFill>
                <a:effectLst>
                  <a:glow rad="63500">
                    <a:srgbClr val="FFFFFF"/>
                  </a:glo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44295"/>
              </a:tabLst>
              <a:defRPr/>
            </a:pPr>
            <a:r>
              <a:rPr kumimoji="0" lang="zh-CN" altLang="en-US" i="0" u="none" strike="noStrike" kern="1200" cap="none" spc="0" normalizeH="0" baseline="0" noProof="0">
                <a:ln>
                  <a:noFill/>
                </a:ln>
                <a:solidFill>
                  <a:srgbClr val="F55209"/>
                </a:solidFill>
                <a:effectLst>
                  <a:glow rad="63500">
                    <a:srgbClr val="FFFFFF"/>
                  </a:glow>
                </a:effectLst>
                <a:uLnTx/>
                <a:uFillTx/>
                <a:latin typeface="宋体" panose="02010600030101010101" pitchFamily="2" charset="-122"/>
                <a:ea typeface="微软雅黑" panose="020b0503020204020204" charset="-122"/>
                <a:cs typeface="+mn-cs"/>
              </a:rPr>
              <a:t>品读课文</a:t>
            </a:r>
            <a:endParaRPr kumimoji="0" lang="zh-CN" altLang="en-US" i="0" u="none" strike="noStrike" kern="1200" cap="none" spc="0" normalizeH="0" baseline="0" noProof="0">
              <a:ln>
                <a:noFill/>
              </a:ln>
              <a:solidFill>
                <a:srgbClr val="F55209"/>
              </a:solidFill>
              <a:effectLst>
                <a:glow rad="63500">
                  <a:srgbClr val="FFFFFF"/>
                </a:glow>
              </a:effectLst>
              <a:uLnTx/>
              <a:uFillTx/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3318" name="TextBox 4"/>
          <p:cNvSpPr txBox="1"/>
          <p:nvPr/>
        </p:nvSpPr>
        <p:spPr>
          <a:xfrm>
            <a:off x="319617" y="990600"/>
            <a:ext cx="11569700" cy="7556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eaLnBrk="1" hangingPunct="1">
              <a:lnSpc>
                <a:spcPct val="120000"/>
              </a:lnSpc>
              <a:buFont typeface="Wingdings" panose="05000000000000000000" pitchFamily="2" charset="2"/>
              <a:buChar char="p"/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朗读第一则字谜，画出不理解的词语。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圆角矩形 4"/>
          <p:cNvSpPr/>
          <p:nvPr/>
        </p:nvSpPr>
        <p:spPr>
          <a:xfrm>
            <a:off x="3990975" y="933450"/>
            <a:ext cx="4864735" cy="1837055"/>
          </a:xfrm>
          <a:prstGeom prst="roundRect">
            <a:avLst/>
          </a:prstGeom>
          <a:solidFill>
            <a:schemeClr val="accent4"/>
          </a:solidFill>
          <a:ln>
            <a:solidFill>
              <a:schemeClr val="accent6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4338" name="矩形 2"/>
          <p:cNvSpPr/>
          <p:nvPr/>
        </p:nvSpPr>
        <p:spPr>
          <a:xfrm>
            <a:off x="3397251" y="1020233"/>
            <a:ext cx="6096000" cy="15316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左边绿，右边红，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</a:endParaRPr>
          </a:p>
          <a:p>
            <a:pPr algn="ctr"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左右相遇起凉风。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42950" y="3236595"/>
            <a:ext cx="6672580" cy="755650"/>
          </a:xfrm>
          <a:prstGeom prst="rect">
            <a:avLst/>
          </a:prstGeom>
          <a:solidFill>
            <a:schemeClr val="accent5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eaLnBrk="1" hangingPunct="1">
              <a:lnSpc>
                <a:spcPct val="120000"/>
              </a:lnSpc>
              <a:buFont typeface="Wingdings" panose="05000000000000000000" pitchFamily="2" charset="2"/>
              <a:buChar char="p"/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“左右相遇”是什么意思？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" name="TextBox 3"/>
          <p:cNvSpPr txBox="1">
            <a:spLocks noChangeArrowheads="1"/>
          </p:cNvSpPr>
          <p:nvPr/>
        </p:nvSpPr>
        <p:spPr bwMode="auto">
          <a:xfrm>
            <a:off x="302684" y="98424"/>
            <a:ext cx="2912996" cy="64516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tabLst>
                <a:tab pos="1344295"/>
              </a:tabLst>
              <a:defRPr sz="3600" b="1" kern="1200">
                <a:solidFill>
                  <a:srgbClr val="000000"/>
                </a:solidFill>
                <a:effectLst>
                  <a:glow rad="63500">
                    <a:srgbClr val="FFFFFF"/>
                  </a:glo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44295"/>
              </a:tabLst>
              <a:defRPr/>
            </a:pPr>
            <a:r>
              <a:rPr kumimoji="0" lang="zh-CN" altLang="en-US" i="0" u="none" strike="noStrike" kern="1200" cap="none" spc="0" normalizeH="0" baseline="0" noProof="0">
                <a:ln>
                  <a:noFill/>
                </a:ln>
                <a:solidFill>
                  <a:srgbClr val="F55209"/>
                </a:solidFill>
                <a:effectLst>
                  <a:glow rad="63500">
                    <a:srgbClr val="FFFFFF"/>
                  </a:glow>
                </a:effectLst>
                <a:uLnTx/>
                <a:uFillTx/>
                <a:latin typeface="宋体" panose="02010600030101010101" pitchFamily="2" charset="-122"/>
                <a:ea typeface="微软雅黑" panose="020b0503020204020204" charset="-122"/>
                <a:cs typeface="+mn-cs"/>
              </a:rPr>
              <a:t>品读课文</a:t>
            </a:r>
            <a:endParaRPr kumimoji="0" lang="zh-CN" altLang="en-US" i="0" u="none" strike="noStrike" kern="1200" cap="none" spc="0" normalizeH="0" baseline="0" noProof="0">
              <a:ln>
                <a:noFill/>
              </a:ln>
              <a:solidFill>
                <a:srgbClr val="F55209"/>
              </a:solidFill>
              <a:effectLst>
                <a:glow rad="63500">
                  <a:srgbClr val="FFFFFF"/>
                </a:glow>
              </a:effectLst>
              <a:uLnTx/>
              <a:uFillTx/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0" name="文本框 9"/>
          <p:cNvSpPr txBox="1">
            <a:spLocks noChangeArrowheads="1"/>
          </p:cNvSpPr>
          <p:nvPr/>
        </p:nvSpPr>
        <p:spPr bwMode="auto">
          <a:xfrm>
            <a:off x="474133" y="4235451"/>
            <a:ext cx="11190817" cy="153162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ea typeface="微软雅黑" panose="020b0503020204020204" charset="-122"/>
                <a:cs typeface="+mn-cs"/>
              </a:rPr>
              <a:t>    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宋体" panose="02010600030101010101" pitchFamily="2" charset="-122"/>
                <a:ea typeface="微软雅黑" panose="020b0503020204020204" charset="-122"/>
                <a:cs typeface="+mn-cs"/>
              </a:rPr>
              <a:t>“相遇”的意思是互相遇见。在这里表示字谜的谜底是一个合体字。</a:t>
            </a: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文本框 1"/>
          <p:cNvSpPr txBox="1"/>
          <p:nvPr/>
        </p:nvSpPr>
        <p:spPr>
          <a:xfrm>
            <a:off x="1585807" y="3098166"/>
            <a:ext cx="1056216" cy="8115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3600" b="1">
                <a:solidFill>
                  <a:srgbClr val="00B050"/>
                </a:solidFill>
                <a:latin typeface="宋体" panose="02010600030101010101" pitchFamily="2" charset="-122"/>
                <a:ea typeface="微软雅黑" panose="020b0503020204020204" charset="-122"/>
              </a:rPr>
              <a:t>绿：</a:t>
            </a:r>
            <a:endParaRPr lang="zh-CN" altLang="en-US" sz="3600" b="1">
              <a:solidFill>
                <a:srgbClr val="00B05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15363" name="文本框 3"/>
          <p:cNvSpPr txBox="1"/>
          <p:nvPr/>
        </p:nvSpPr>
        <p:spPr>
          <a:xfrm>
            <a:off x="1585807" y="5280872"/>
            <a:ext cx="1056216" cy="8115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微软雅黑" panose="020b0503020204020204" charset="-122"/>
              </a:rPr>
              <a:t>红：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0317" y="2472267"/>
            <a:ext cx="1729316" cy="143721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clrChange>
              <a:clrFrom>
                <a:srgbClr val="FAFEFF"/>
              </a:clrFrom>
              <a:clrTo>
                <a:srgbClr val="FAFEFF">
                  <a:alpha val="0"/>
                </a:srgbClr>
              </a:clrTo>
            </a:clrChange>
          </a:blip>
          <a:srcRect b="6601"/>
          <a:stretch>
            <a:fillRect/>
          </a:stretch>
        </p:blipFill>
        <p:spPr>
          <a:xfrm>
            <a:off x="5755217" y="2639484"/>
            <a:ext cx="1595967" cy="110278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799"/>
          <a:stretch>
            <a:fillRect/>
          </a:stretch>
        </p:blipFill>
        <p:spPr>
          <a:xfrm>
            <a:off x="8401051" y="2154767"/>
            <a:ext cx="1824567" cy="175471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5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 b="9401"/>
          <a:stretch>
            <a:fillRect/>
          </a:stretch>
        </p:blipFill>
        <p:spPr>
          <a:xfrm>
            <a:off x="3380317" y="4851400"/>
            <a:ext cx="1727200" cy="1102784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6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27751" y="4963584"/>
            <a:ext cx="1083733" cy="1043516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7080" t="844" r="4427" b="2400"/>
          <a:stretch>
            <a:fillRect/>
          </a:stretch>
        </p:blipFill>
        <p:spPr>
          <a:xfrm>
            <a:off x="8718551" y="4853517"/>
            <a:ext cx="1248833" cy="126364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" name="矩形 11"/>
          <p:cNvSpPr/>
          <p:nvPr/>
        </p:nvSpPr>
        <p:spPr>
          <a:xfrm>
            <a:off x="3541184" y="3835400"/>
            <a:ext cx="10972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小草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6009217" y="3820584"/>
            <a:ext cx="10972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树叶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8644467" y="3735917"/>
            <a:ext cx="1097280" cy="81153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禾苗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3572933" y="5969000"/>
            <a:ext cx="10972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太阳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6009217" y="6013451"/>
            <a:ext cx="10972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红花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8638117" y="6009217"/>
            <a:ext cx="10972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火焰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15376" name="文本框 17"/>
          <p:cNvSpPr txBox="1"/>
          <p:nvPr/>
        </p:nvSpPr>
        <p:spPr>
          <a:xfrm>
            <a:off x="510117" y="971551"/>
            <a:ext cx="11250083" cy="75565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eaLnBrk="1" hangingPunct="1">
              <a:lnSpc>
                <a:spcPct val="120000"/>
              </a:lnSpc>
              <a:buFont typeface="Wingdings" panose="05000000000000000000" pitchFamily="2" charset="2"/>
              <a:buChar char="p"/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说一说：提到“绿”和“红”，你会想到哪些事物？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" name="TextBox 3"/>
          <p:cNvSpPr txBox="1">
            <a:spLocks noChangeArrowheads="1"/>
          </p:cNvSpPr>
          <p:nvPr/>
        </p:nvSpPr>
        <p:spPr bwMode="auto">
          <a:xfrm>
            <a:off x="302684" y="98424"/>
            <a:ext cx="2912996" cy="64516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tabLst>
                <a:tab pos="1344295"/>
              </a:tabLst>
              <a:defRPr sz="3600" b="1" kern="1200">
                <a:solidFill>
                  <a:srgbClr val="000000"/>
                </a:solidFill>
                <a:effectLst>
                  <a:glow rad="63500">
                    <a:srgbClr val="FFFFFF"/>
                  </a:glo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44295"/>
              </a:tabLst>
              <a:defRPr/>
            </a:pPr>
            <a:r>
              <a:rPr kumimoji="0" lang="zh-CN" altLang="en-US" i="0" u="none" strike="noStrike" kern="1200" cap="none" spc="0" normalizeH="0" baseline="0" noProof="0">
                <a:ln>
                  <a:noFill/>
                </a:ln>
                <a:solidFill>
                  <a:srgbClr val="F55209"/>
                </a:solidFill>
                <a:effectLst>
                  <a:glow rad="63500">
                    <a:srgbClr val="FFFFFF"/>
                  </a:glow>
                </a:effectLst>
                <a:uLnTx/>
                <a:uFillTx/>
                <a:latin typeface="宋体" panose="02010600030101010101" pitchFamily="2" charset="-122"/>
                <a:ea typeface="微软雅黑" panose="020b0503020204020204" charset="-122"/>
                <a:cs typeface="+mn-cs"/>
              </a:rPr>
              <a:t>品读课文</a:t>
            </a:r>
            <a:endParaRPr kumimoji="0" lang="zh-CN" altLang="en-US" i="0" u="none" strike="noStrike" kern="1200" cap="none" spc="0" normalizeH="0" baseline="0" noProof="0">
              <a:ln>
                <a:noFill/>
              </a:ln>
              <a:solidFill>
                <a:srgbClr val="F55209"/>
              </a:solidFill>
              <a:effectLst>
                <a:glow rad="63500">
                  <a:srgbClr val="FFFFFF"/>
                </a:glow>
              </a:effectLst>
              <a:uLnTx/>
              <a:uFillTx/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4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圆角矩形 4"/>
          <p:cNvSpPr/>
          <p:nvPr/>
        </p:nvSpPr>
        <p:spPr>
          <a:xfrm>
            <a:off x="4237355" y="933450"/>
            <a:ext cx="4234815" cy="172910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510117" y="3141133"/>
            <a:ext cx="11250083" cy="755650"/>
          </a:xfrm>
          <a:prstGeom prst="rect">
            <a:avLst/>
          </a:prstGeom>
          <a:solidFill>
            <a:schemeClr val="accent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eaLnBrk="1" hangingPunct="1">
              <a:lnSpc>
                <a:spcPct val="120000"/>
              </a:lnSpc>
              <a:buFont typeface="Wingdings" panose="05000000000000000000" pitchFamily="2" charset="2"/>
              <a:buChar char="p"/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在这些事物中，谁喜欢及时雨？谁又害怕水来攻？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" name="TextBox 3"/>
          <p:cNvSpPr txBox="1">
            <a:spLocks noChangeArrowheads="1"/>
          </p:cNvSpPr>
          <p:nvPr/>
        </p:nvSpPr>
        <p:spPr bwMode="auto">
          <a:xfrm>
            <a:off x="302684" y="98424"/>
            <a:ext cx="2912996" cy="64516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tabLst>
                <a:tab pos="1344295"/>
              </a:tabLst>
              <a:defRPr sz="3600" b="1" kern="1200">
                <a:solidFill>
                  <a:srgbClr val="000000"/>
                </a:solidFill>
                <a:effectLst>
                  <a:glow rad="63500">
                    <a:srgbClr val="FFFFFF"/>
                  </a:glo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44295"/>
              </a:tabLst>
              <a:defRPr/>
            </a:pPr>
            <a:r>
              <a:rPr kumimoji="0" lang="zh-CN" altLang="en-US" i="0" u="none" strike="noStrike" kern="1200" cap="none" spc="0" normalizeH="0" baseline="0" noProof="0">
                <a:ln>
                  <a:noFill/>
                </a:ln>
                <a:solidFill>
                  <a:srgbClr val="F55209"/>
                </a:solidFill>
                <a:effectLst>
                  <a:glow rad="63500">
                    <a:srgbClr val="FFFFFF"/>
                  </a:glow>
                </a:effectLst>
                <a:uLnTx/>
                <a:uFillTx/>
                <a:latin typeface="宋体" panose="02010600030101010101" pitchFamily="2" charset="-122"/>
                <a:ea typeface="微软雅黑" panose="020b0503020204020204" charset="-122"/>
                <a:cs typeface="+mn-cs"/>
              </a:rPr>
              <a:t>品读课文</a:t>
            </a:r>
            <a:endParaRPr kumimoji="0" lang="zh-CN" altLang="en-US" i="0" u="none" strike="noStrike" kern="1200" cap="none" spc="0" normalizeH="0" baseline="0" noProof="0">
              <a:ln>
                <a:noFill/>
              </a:ln>
              <a:solidFill>
                <a:srgbClr val="F55209"/>
              </a:solidFill>
              <a:effectLst>
                <a:glow rad="63500">
                  <a:srgbClr val="FFFFFF"/>
                </a:glow>
              </a:effectLst>
              <a:uLnTx/>
              <a:uFillTx/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6388" name="矩形 2"/>
          <p:cNvSpPr/>
          <p:nvPr/>
        </p:nvSpPr>
        <p:spPr>
          <a:xfrm>
            <a:off x="3397251" y="1020233"/>
            <a:ext cx="6096000" cy="15316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绿的喜欢及时雨，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</a:endParaRPr>
          </a:p>
          <a:p>
            <a:pPr algn="ctr"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红的最怕水来攻。</a:t>
            </a:r>
            <a:endParaRPr lang="en-US" altLang="zh-CN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22" name="文本框 21"/>
          <p:cNvSpPr txBox="1">
            <a:spLocks noChangeArrowheads="1"/>
          </p:cNvSpPr>
          <p:nvPr/>
        </p:nvSpPr>
        <p:spPr bwMode="auto">
          <a:xfrm>
            <a:off x="814917" y="4734984"/>
            <a:ext cx="6817784" cy="153162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宋体" panose="02010600030101010101" pitchFamily="2" charset="-122"/>
                <a:ea typeface="微软雅黑" panose="020b0503020204020204" charset="-122"/>
                <a:cs typeface="+mn-cs"/>
              </a:rPr>
              <a:t>    禾苗喜欢及时雨，火焰最怕水来攻。</a:t>
            </a: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799"/>
          <a:stretch>
            <a:fillRect/>
          </a:stretch>
        </p:blipFill>
        <p:spPr>
          <a:xfrm>
            <a:off x="7630584" y="4485217"/>
            <a:ext cx="1824567" cy="1754716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7080" t="844" r="4427" b="2400"/>
          <a:stretch>
            <a:fillRect/>
          </a:stretch>
        </p:blipFill>
        <p:spPr>
          <a:xfrm>
            <a:off x="9935633" y="4730751"/>
            <a:ext cx="1248833" cy="1263649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345055" y="1238250"/>
            <a:ext cx="1198880" cy="811530"/>
          </a:xfrm>
          <a:prstGeom prst="rect">
            <a:avLst/>
          </a:prstGeom>
          <a:solidFill>
            <a:schemeClr val="accent4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左边：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784600" y="1240367"/>
            <a:ext cx="1631951" cy="8115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禾苗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945505" y="1221105"/>
            <a:ext cx="1383030" cy="811530"/>
          </a:xfrm>
          <a:prstGeom prst="rect">
            <a:avLst/>
          </a:prstGeom>
          <a:solidFill>
            <a:schemeClr val="accent2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右边：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482417" y="1221317"/>
            <a:ext cx="1397000" cy="8115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火焰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157345" y="4921250"/>
            <a:ext cx="2811145" cy="811530"/>
          </a:xfrm>
          <a:prstGeom prst="rect">
            <a:avLst/>
          </a:prstGeom>
          <a:solidFill>
            <a:srgbClr val="FFC000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3600" b="1">
                <a:latin typeface="宋体" panose="02010600030101010101" pitchFamily="2" charset="-122"/>
                <a:ea typeface="微软雅黑" panose="020b0503020204020204" charset="-122"/>
              </a:rPr>
              <a:t>相遇起凉风</a:t>
            </a:r>
            <a:endParaRPr lang="zh-CN" altLang="en-US" sz="3600" b="1">
              <a:latin typeface="宋体" panose="02010600030101010101" pitchFamily="2" charset="-122"/>
              <a:ea typeface="微软雅黑" panose="020b0503020204020204" charset="-122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3799417" y="1369484"/>
            <a:ext cx="715433" cy="71543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8" name="椭圆 7"/>
          <p:cNvSpPr/>
          <p:nvPr/>
        </p:nvSpPr>
        <p:spPr>
          <a:xfrm>
            <a:off x="7499351" y="1369484"/>
            <a:ext cx="715433" cy="71543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5120217" y="3591984"/>
            <a:ext cx="1102784" cy="81153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eaLnBrk="1" hangingPunct="1">
              <a:lnSpc>
                <a:spcPct val="130000"/>
              </a:lnSpc>
              <a:buClrTx/>
              <a:buSzTx/>
              <a:buFontTx/>
              <a:buNone/>
              <a:defRPr/>
            </a:pPr>
            <a:r>
              <a:rPr kumimoji="0" lang="zh-CN" altLang="en-US" sz="3600" b="1" kern="1200" cap="none" spc="0" normalizeH="0" baseline="0" noProof="0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微软雅黑" panose="020b0503020204020204" charset="-122"/>
                <a:cs typeface="+mn-cs"/>
              </a:rPr>
              <a:t>秋</a:t>
            </a:r>
            <a:endParaRPr kumimoji="0" lang="zh-CN" altLang="en-US" sz="3600" b="1" kern="1200" cap="none" spc="0" normalizeH="0" baseline="0" noProof="0">
              <a:solidFill>
                <a:schemeClr val="accent6">
                  <a:lumMod val="75000"/>
                </a:schemeClr>
              </a:solidFill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9" name="TextBox 3"/>
          <p:cNvSpPr txBox="1">
            <a:spLocks noChangeArrowheads="1"/>
          </p:cNvSpPr>
          <p:nvPr/>
        </p:nvSpPr>
        <p:spPr bwMode="auto">
          <a:xfrm>
            <a:off x="302684" y="98424"/>
            <a:ext cx="2912996" cy="64516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tabLst>
                <a:tab pos="1344295"/>
              </a:tabLst>
              <a:defRPr sz="3600" b="1" kern="1200">
                <a:solidFill>
                  <a:srgbClr val="000000"/>
                </a:solidFill>
                <a:effectLst>
                  <a:glow rad="63500">
                    <a:srgbClr val="FFFFFF"/>
                  </a:glo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44295"/>
              </a:tabLst>
              <a:defRPr/>
            </a:pPr>
            <a:r>
              <a:rPr kumimoji="0" lang="zh-CN" altLang="en-US" i="0" u="none" strike="noStrike" kern="1200" cap="none" spc="0" normalizeH="0" baseline="0" noProof="0">
                <a:ln>
                  <a:noFill/>
                </a:ln>
                <a:solidFill>
                  <a:srgbClr val="F55209"/>
                </a:solidFill>
                <a:effectLst>
                  <a:glow rad="63500">
                    <a:srgbClr val="FFFFFF"/>
                  </a:glow>
                </a:effectLst>
                <a:uLnTx/>
                <a:uFillTx/>
                <a:latin typeface="宋体" panose="02010600030101010101" pitchFamily="2" charset="-122"/>
                <a:ea typeface="微软雅黑" panose="020b0503020204020204" charset="-122"/>
                <a:cs typeface="+mn-cs"/>
              </a:rPr>
              <a:t>品读课文</a:t>
            </a:r>
            <a:endParaRPr kumimoji="0" lang="zh-CN" altLang="en-US" i="0" u="none" strike="noStrike" kern="1200" cap="none" spc="0" normalizeH="0" baseline="0" noProof="0">
              <a:ln>
                <a:noFill/>
              </a:ln>
              <a:solidFill>
                <a:srgbClr val="F55209"/>
              </a:solidFill>
              <a:effectLst>
                <a:glow rad="63500">
                  <a:srgbClr val="FFFFFF"/>
                </a:glow>
              </a:effectLst>
              <a:uLnTx/>
              <a:uFillTx/>
              <a:latin typeface="宋体" panose="02010600030101010101" pitchFamily="2" charset="-122"/>
              <a:ea typeface="微软雅黑" panose="020b0503020204020204" charset="-122"/>
              <a:cs typeface="+mn-cs"/>
            </a:endParaRPr>
          </a:p>
        </p:txBody>
      </p:sp>
      <p:cxnSp>
        <p:nvCxnSpPr>
          <p:cNvPr id="13" name="直接箭头连接符 12"/>
          <p:cNvCxnSpPr>
            <a:stCxn id="7" idx="4"/>
          </p:cNvCxnSpPr>
          <p:nvPr/>
        </p:nvCxnSpPr>
        <p:spPr>
          <a:xfrm>
            <a:off x="4157133" y="2084917"/>
            <a:ext cx="1555751" cy="1818217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箭头连接符 17"/>
          <p:cNvCxnSpPr>
            <a:stCxn id="8" idx="4"/>
          </p:cNvCxnSpPr>
          <p:nvPr/>
        </p:nvCxnSpPr>
        <p:spPr>
          <a:xfrm flipH="1">
            <a:off x="5721351" y="2084917"/>
            <a:ext cx="2135717" cy="1818217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2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 bwMode="auto">
          <a:xfrm>
            <a:off x="814917" y="1123951"/>
            <a:ext cx="10629900" cy="560705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eaLnBrk="1" hangingPunct="1">
              <a:lnSpc>
                <a:spcPct val="120000"/>
              </a:lnSpc>
              <a:buClrTx/>
              <a:buSzTx/>
              <a:buFontTx/>
              <a:buNone/>
              <a:defRPr/>
            </a:pPr>
            <a:r>
              <a:rPr kumimoji="0" lang="zh-CN" altLang="en-US" sz="10665" b="1" kern="1200" cap="none" spc="0" normalizeH="0" baseline="0" noProof="0">
                <a:solidFill>
                  <a:srgbClr val="1F1A17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字</a:t>
            </a:r>
            <a:r>
              <a:rPr kumimoji="0" lang="zh-CN" altLang="en-US" sz="4265" b="1" kern="1200" cap="none" spc="0" normalizeH="0" baseline="0" noProof="0">
                <a:solidFill>
                  <a:srgbClr val="005DA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4265" b="1" kern="1200" cap="none" spc="0" normalizeH="0" baseline="0" noProof="0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zì</a:t>
            </a:r>
            <a:endParaRPr kumimoji="0" lang="en-US" altLang="zh-CN" sz="4265" b="1" kern="1200" cap="none" spc="0" normalizeH="0" baseline="0" noProof="0">
              <a:solidFill>
                <a:schemeClr val="accent6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R="0" defTabSz="914400" eaLnBrk="1" hangingPunct="1">
              <a:lnSpc>
                <a:spcPct val="120000"/>
              </a:lnSpc>
              <a:buClrTx/>
              <a:buSzTx/>
              <a:buFontTx/>
              <a:buNone/>
              <a:defRPr/>
            </a:pPr>
            <a:r>
              <a:rPr kumimoji="0" lang="zh-CN" altLang="en-US" sz="4265" b="1" kern="1200" cap="none" spc="0" normalizeH="0" baseline="0" noProof="0">
                <a:solidFill>
                  <a:srgbClr val="1F1A17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结构：</a:t>
            </a:r>
            <a:r>
              <a:rPr kumimoji="0" lang="zh-CN" altLang="en-US" sz="4265" b="1" kern="1200" cap="none" spc="0" normalizeH="0" baseline="0" noProof="0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上下</a:t>
            </a:r>
            <a:endParaRPr kumimoji="0" lang="en-US" altLang="zh-CN" sz="4265" b="1" kern="1200" cap="none" spc="0" normalizeH="0" baseline="0" noProof="0">
              <a:solidFill>
                <a:schemeClr val="accent6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R="0" defTabSz="914400" eaLnBrk="1" hangingPunct="1">
              <a:lnSpc>
                <a:spcPct val="120000"/>
              </a:lnSpc>
              <a:buClrTx/>
              <a:buSzTx/>
              <a:buFontTx/>
              <a:buNone/>
              <a:defRPr/>
            </a:pPr>
            <a:r>
              <a:rPr kumimoji="0" lang="zh-CN" altLang="en-US" sz="4265" b="1" kern="1200" cap="none" spc="0" normalizeH="0" baseline="0" noProof="0">
                <a:solidFill>
                  <a:srgbClr val="1F1A17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部首：</a:t>
            </a:r>
            <a:r>
              <a:rPr kumimoji="0" lang="zh-CN" altLang="en-US" sz="4265" b="1" kern="1200" cap="none" spc="0" normalizeH="0" baseline="0" noProof="0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宀</a:t>
            </a:r>
            <a:endParaRPr kumimoji="0" lang="en-US" altLang="zh-CN" sz="4265" b="1" kern="1200" cap="none" spc="0" normalizeH="0" baseline="0" noProof="0">
              <a:solidFill>
                <a:schemeClr val="accent6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2041525" marR="0" indent="-2041525" defTabSz="914400" eaLnBrk="1" hangingPunct="1">
              <a:buClrTx/>
              <a:buSzTx/>
              <a:buFontTx/>
              <a:buNone/>
              <a:defRPr/>
            </a:pPr>
            <a:r>
              <a:rPr kumimoji="0" lang="zh-CN" altLang="en-US" sz="4265" b="1" kern="1200" cap="none" spc="0" normalizeH="0" baseline="0" noProof="0">
                <a:solidFill>
                  <a:srgbClr val="1F1A17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书写指导：</a:t>
            </a:r>
            <a:r>
              <a:rPr kumimoji="0" lang="zh-CN" altLang="en-US" sz="4265" b="1" kern="1200" cap="none" spc="0" normalizeH="0" baseline="0" noProof="0">
                <a:solidFill>
                  <a:schemeClr val="accent6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宝盖头的宽度要适中。“子”字要藏在宝盖头里，一横要和宝盖头同宽。</a:t>
            </a:r>
            <a:endParaRPr kumimoji="0" lang="en-US" altLang="zh-CN" sz="4265" b="1" kern="1200" cap="none" spc="0" normalizeH="0" baseline="0" noProof="0">
              <a:solidFill>
                <a:schemeClr val="accent6">
                  <a:lumMod val="7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" name="TextBox 3"/>
          <p:cNvSpPr txBox="1">
            <a:spLocks noChangeArrowheads="1"/>
          </p:cNvSpPr>
          <p:nvPr/>
        </p:nvSpPr>
        <p:spPr bwMode="auto">
          <a:xfrm>
            <a:off x="302684" y="98424"/>
            <a:ext cx="2816985" cy="82994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tabLst>
                <a:tab pos="1344295"/>
              </a:tabLst>
              <a:defRPr sz="3600" b="1" kern="1200">
                <a:solidFill>
                  <a:srgbClr val="000000"/>
                </a:solidFill>
                <a:effectLst>
                  <a:glow rad="63500">
                    <a:srgbClr val="FFFFFF"/>
                  </a:glo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44295"/>
              </a:tabLst>
              <a:defRPr/>
            </a:pPr>
            <a:r>
              <a: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srgbClr val="F55209"/>
                </a:solidFill>
                <a:effectLst>
                  <a:glow rad="63500">
                    <a:srgbClr val="FFFFFF"/>
                  </a:glow>
                </a:effectLst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书写指导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rgbClr val="F55209"/>
              </a:solidFill>
              <a:effectLst>
                <a:glow rad="63500">
                  <a:srgbClr val="FFFFFF"/>
                </a:glow>
              </a:effectLst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4" name="字">
            <a:hlinkClick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6576053" y="1220755"/>
            <a:ext cx="3209481" cy="3209481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https://d.book118.com/527044041100006043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5ef20bd7a491bb0086638afb"/>
  <p:tag name="KSO_WM_CHIP_XID" val="5ef20bd7a491bb0086638afc"/>
  <p:tag name="KSO_WM_TAG_VERSION" val="1.0"/>
  <p:tag name="KSO_WM_TEMPLATE_ASSEMBLE_GROUPID" val="60656e7a4054ed1e2fb7f9a4"/>
  <p:tag name="KSO_WM_TEMPLATE_ASSEMBLE_XID" val="60656e7a4054ed1e2fb7f9a4"/>
  <p:tag name="KSO_WM_TEMPLATE_CATEGORY" val="diagram"/>
  <p:tag name="KSO_WM_TEMPLATE_INDEX" val="20208608"/>
  <p:tag name="KSO_WM_UNIT_BLOCK" val="0"/>
  <p:tag name="KSO_WM_UNIT_COMPATIBLE" val="0"/>
  <p:tag name="KSO_WM_UNIT_DEC_AREA_ID" val="57dadeb95ab44bae952665e5e2adc44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8608_1*i*1"/>
  <p:tag name="KSO_WM_UNIT_INDEX" val="1"/>
  <p:tag name="KSO_WM_UNIT_LAYERLEVEL" val="1"/>
  <p:tag name="KSO_WM_UNIT_SM_LIMIT_TYPE" val="1"/>
  <p:tag name="KSO_WM_UNIT_TEXT_FILL_FORE_SCHEMECOLOR_INDEX" val="13"/>
  <p:tag name="KSO_WM_UNIT_TEXT_FILL_FORE_SCHEMECOLOR_INDEX_BRIGHTNESS" val="0"/>
  <p:tag name="KSO_WM_UNIT_TEXT_FILL_TYPE" val="1"/>
  <p:tag name="KSO_WM_UNIT_TYPE" val="i"/>
  <p:tag name="KSO_WM_UNIT_VALUE" val="12"/>
</p:tagLst>
</file>

<file path=ppt/tags/tag2.xml><?xml version="1.0" encoding="utf-8"?>
<p:tagLst xmlns:p="http://schemas.openxmlformats.org/presentationml/2006/main">
  <p:tag name="KSO_WM_BEAUTIFY_FLAG" val=""/>
  <p:tag name="KSO_WM_TAG_VERSION" val="1.0"/>
  <p:tag name="KSO_WM_TEMPLATE_CATEGORY" val="diagram"/>
  <p:tag name="KSO_WM_TEMPLATE_INDEX" val="20194823"/>
  <p:tag name="KSO_WM_UNIT_COLOR_SCHEME_PARENT_PAGE" val="0_1"/>
  <p:tag name="KSO_WM_UNIT_COLOR_SCHEME_SHAPE_ID" val="44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94823_1*i*6"/>
  <p:tag name="KSO_WM_UNIT_INDEX" val="6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4874CB"/>
      </a:accent1>
      <a:accent2>
        <a:srgbClr val="E6724B"/>
      </a:accent2>
      <a:accent3>
        <a:srgbClr val="EFBB1F"/>
      </a:accent3>
      <a:accent4>
        <a:srgbClr val="75BD42"/>
      </a:accent4>
      <a:accent5>
        <a:srgbClr val="30C0B4"/>
      </a:accent5>
      <a:accent6>
        <a:srgbClr val="E05269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21</Slides>
  <Notes>2</Notes>
  <TotalTime>1</TotalTime>
  <HiddenSlides>0</HiddenSlides>
  <MMClips>2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2">
      <vt:lpstr>Arial</vt:lpstr>
      <vt:lpstr>Calibri</vt:lpstr>
      <vt:lpstr>微软雅黑</vt:lpstr>
      <vt:lpstr>楷体</vt:lpstr>
      <vt:lpstr>黑体</vt:lpstr>
      <vt:lpstr>Times New Roman</vt:lpstr>
      <vt:lpstr>宋体</vt:lpstr>
      <vt:lpstr>GB Pinyinok-B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2024-09-17T07:03:51.270</cp:lastPrinted>
  <dcterms:created xsi:type="dcterms:W3CDTF">2024-09-16T23:03:51Z</dcterms:created>
  <dcterms:modified xsi:type="dcterms:W3CDTF">2024-09-16T23:03:53Z</dcterms:modified>
</cp:coreProperties>
</file>