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7198351-11A8-428E-88D9-339C575050FA}"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8" name="PlaceHolder 1"/>
          <p:cNvSpPr>
            <a:spLocks noGrp="1"/>
          </p:cNvSpPr>
          <p:nvPr>
            <p:ph type="sldImg"/>
          </p:nvPr>
        </p:nvSpPr>
        <p:spPr>
          <a:xfrm>
            <a:off x="685800" y="1143000"/>
            <a:ext cx="5486040" cy="3085920"/>
          </a:xfrm>
          <a:prstGeom prst="rect">
            <a:avLst/>
          </a:prstGeom>
          <a:ln w="0">
            <a:noFill/>
          </a:ln>
        </p:spPr>
      </p:sp>
      <p:sp>
        <p:nvSpPr>
          <p:cNvPr id="35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1" name="PlaceHolder 1"/>
          <p:cNvSpPr>
            <a:spLocks noGrp="1"/>
          </p:cNvSpPr>
          <p:nvPr>
            <p:ph type="sldImg"/>
          </p:nvPr>
        </p:nvSpPr>
        <p:spPr>
          <a:xfrm>
            <a:off x="685800" y="1143000"/>
            <a:ext cx="5486040" cy="3085920"/>
          </a:xfrm>
          <a:prstGeom prst="rect">
            <a:avLst/>
          </a:prstGeom>
          <a:ln w="0">
            <a:noFill/>
          </a:ln>
        </p:spPr>
      </p:sp>
      <p:sp>
        <p:nvSpPr>
          <p:cNvPr id="36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4" name="PlaceHolder 1"/>
          <p:cNvSpPr>
            <a:spLocks noGrp="1"/>
          </p:cNvSpPr>
          <p:nvPr>
            <p:ph type="sldImg"/>
          </p:nvPr>
        </p:nvSpPr>
        <p:spPr>
          <a:xfrm>
            <a:off x="685800" y="1143000"/>
            <a:ext cx="5486040" cy="3085920"/>
          </a:xfrm>
          <a:prstGeom prst="rect">
            <a:avLst/>
          </a:prstGeom>
          <a:ln w="0">
            <a:noFill/>
          </a:ln>
        </p:spPr>
      </p:sp>
      <p:sp>
        <p:nvSpPr>
          <p:cNvPr id="36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7" name="PlaceHolder 1"/>
          <p:cNvSpPr>
            <a:spLocks noGrp="1"/>
          </p:cNvSpPr>
          <p:nvPr>
            <p:ph type="sldImg"/>
          </p:nvPr>
        </p:nvSpPr>
        <p:spPr>
          <a:xfrm>
            <a:off x="685800" y="1143000"/>
            <a:ext cx="5486040" cy="3085920"/>
          </a:xfrm>
          <a:prstGeom prst="rect">
            <a:avLst/>
          </a:prstGeom>
          <a:ln w="0">
            <a:noFill/>
          </a:ln>
        </p:spPr>
      </p:sp>
      <p:sp>
        <p:nvSpPr>
          <p:cNvPr id="36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0" name="PlaceHolder 1"/>
          <p:cNvSpPr>
            <a:spLocks noGrp="1"/>
          </p:cNvSpPr>
          <p:nvPr>
            <p:ph type="sldImg"/>
          </p:nvPr>
        </p:nvSpPr>
        <p:spPr>
          <a:xfrm>
            <a:off x="685800" y="1143000"/>
            <a:ext cx="5486040" cy="3085920"/>
          </a:xfrm>
          <a:prstGeom prst="rect">
            <a:avLst/>
          </a:prstGeom>
          <a:ln w="0">
            <a:noFill/>
          </a:ln>
        </p:spPr>
      </p:sp>
      <p:sp>
        <p:nvSpPr>
          <p:cNvPr id="37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3" name="PlaceHolder 1"/>
          <p:cNvSpPr>
            <a:spLocks noGrp="1"/>
          </p:cNvSpPr>
          <p:nvPr>
            <p:ph type="sldImg"/>
          </p:nvPr>
        </p:nvSpPr>
        <p:spPr>
          <a:xfrm>
            <a:off x="685800" y="1143000"/>
            <a:ext cx="5486040" cy="3085920"/>
          </a:xfrm>
          <a:prstGeom prst="rect">
            <a:avLst/>
          </a:prstGeom>
          <a:ln w="0">
            <a:noFill/>
          </a:ln>
        </p:spPr>
      </p:sp>
      <p:sp>
        <p:nvSpPr>
          <p:cNvPr id="37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6" name="PlaceHolder 1"/>
          <p:cNvSpPr>
            <a:spLocks noGrp="1"/>
          </p:cNvSpPr>
          <p:nvPr>
            <p:ph type="sldImg"/>
          </p:nvPr>
        </p:nvSpPr>
        <p:spPr>
          <a:xfrm>
            <a:off x="685800" y="1143000"/>
            <a:ext cx="5486040" cy="3085920"/>
          </a:xfrm>
          <a:prstGeom prst="rect">
            <a:avLst/>
          </a:prstGeom>
          <a:ln w="0">
            <a:noFill/>
          </a:ln>
        </p:spPr>
      </p:sp>
      <p:sp>
        <p:nvSpPr>
          <p:cNvPr id="377"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8"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76D8ED-141F-4815-88AB-825A1564A0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F699B9-5DD5-4ECA-BB57-8DB3E9565B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E3776A-9A38-454D-B731-9F7C7AD8FF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867D29-54F9-4E14-BE47-260ABA7C6D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DDAD37-6A09-4D2F-BFDE-84C518BE0C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67D10E-DF67-44EB-9762-46F51971DF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7991D9-AFD3-4B92-86C3-0FA562F2BA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7A7464-D8C1-4650-9328-64E501B30E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3D3273-256F-4C70-9A2C-189858D3AE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A05E78-29EF-410B-91E1-173DE83775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AEB587-865D-40AE-B15A-C64450F30E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EE7D42B-1F9A-4276-A464-0967C5C92A1A}"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00553C0-7E6D-497A-9E97-3CFC75DF0E3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7045106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心理健康对家庭和谐共处的支撑</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介绍心理健康对家庭和谐共处的重要性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心理健康对父母子女关系的影响</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心理健康对夫妻关系的维系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心理健康对家庭冲突处理的影响</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心理健康对家庭成员人际关系的影响</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心理健康对家庭和谐共处的支撑</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介绍心理健康对家庭和谐共处的重要性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什么是心理健康</a:t>
            </a:r>
            <a:endParaRPr lang="en-US" sz="3600" b="0" strike="noStrike" spc="-1">
              <a:solidFill>
                <a:schemeClr val="dk1"/>
              </a:solidFill>
              <a:latin typeface="Arial"/>
            </a:endParaRPr>
          </a:p>
        </p:txBody>
      </p:sp>
      <p:sp>
        <p:nvSpPr>
          <p:cNvPr id="8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乐观、积极向上</a:t>
            </a:r>
            <a:endParaRPr lang="en-US" sz="2000" b="0" strike="noStrike" spc="-1">
              <a:solidFill>
                <a:srgbClr val="000000"/>
              </a:solidFill>
              <a:latin typeface="Arial"/>
            </a:endParaRPr>
          </a:p>
        </p:txBody>
      </p:sp>
      <p:sp>
        <p:nvSpPr>
          <p:cNvPr id="8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积极情感体验</a:t>
            </a:r>
            <a:endParaRPr lang="en-US" sz="3000" b="0" strike="noStrike" spc="-1">
              <a:solidFill>
                <a:srgbClr val="000000"/>
              </a:solidFill>
              <a:latin typeface="Arial"/>
            </a:endParaRPr>
          </a:p>
        </p:txBody>
      </p:sp>
      <p:sp>
        <p:nvSpPr>
          <p:cNvPr id="8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与他人和睦相处、团结互助</a:t>
            </a:r>
            <a:endParaRPr lang="en-US" sz="2000" b="0" strike="noStrike" spc="-1">
              <a:solidFill>
                <a:srgbClr val="000000"/>
              </a:solidFill>
              <a:latin typeface="Arial"/>
            </a:endParaRPr>
          </a:p>
        </p:txBody>
      </p:sp>
      <p:sp>
        <p:nvSpPr>
          <p:cNvPr id="8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良好人际关系</a:t>
            </a:r>
            <a:endParaRPr lang="en-US" sz="3000" b="0" strike="noStrike" spc="-1">
              <a:solidFill>
                <a:srgbClr val="000000"/>
              </a:solidFill>
              <a:latin typeface="Arial"/>
            </a:endParaRPr>
          </a:p>
        </p:txBody>
      </p:sp>
      <p:sp>
        <p:nvSpPr>
          <p:cNvPr id="8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8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应对挑战、保持心态</a:t>
            </a:r>
            <a:endParaRPr lang="en-US" sz="2000" b="0" strike="noStrike" spc="-1">
              <a:solidFill>
                <a:srgbClr val="000000"/>
              </a:solidFill>
              <a:latin typeface="Arial"/>
            </a:endParaRPr>
          </a:p>
        </p:txBody>
      </p:sp>
      <p:sp>
        <p:nvSpPr>
          <p:cNvPr id="8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适应生活压力</a:t>
            </a:r>
            <a:endParaRPr lang="en-US" sz="3000" b="0" strike="noStrike" spc="-1">
              <a:solidFill>
                <a:srgbClr val="000000"/>
              </a:solidFill>
              <a:latin typeface="Arial"/>
            </a:endParaRPr>
          </a:p>
        </p:txBody>
      </p:sp>
      <p:sp>
        <p:nvSpPr>
          <p:cNvPr id="89"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家庭和谐共处的重要性</a:t>
            </a:r>
            <a:endParaRPr lang="en-US" sz="3600" b="0" strike="noStrike" spc="-1">
              <a:solidFill>
                <a:schemeClr val="dk1"/>
              </a:solidFill>
              <a:latin typeface="Arial"/>
            </a:endParaRPr>
          </a:p>
        </p:txBody>
      </p:sp>
      <p:sp>
        <p:nvSpPr>
          <p:cNvPr id="9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相互关爱、支持</a:t>
            </a:r>
            <a:endParaRPr lang="en-US" sz="1500" b="0" strike="noStrike" spc="-1">
              <a:solidFill>
                <a:srgbClr val="000000"/>
              </a:solidFill>
              <a:latin typeface="Arial"/>
            </a:endParaRPr>
          </a:p>
        </p:txBody>
      </p:sp>
      <p:sp>
        <p:nvSpPr>
          <p:cNvPr id="9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情感联系</a:t>
            </a:r>
            <a:endParaRPr lang="en-US" sz="2200" b="0" strike="noStrike" spc="-1">
              <a:solidFill>
                <a:srgbClr val="000000"/>
              </a:solidFill>
              <a:latin typeface="Arial"/>
            </a:endParaRPr>
          </a:p>
        </p:txBody>
      </p:sp>
      <p:sp>
        <p:nvSpPr>
          <p:cNvPr id="9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信任、理解</a:t>
            </a:r>
            <a:endParaRPr lang="en-US" sz="1500" b="0" strike="noStrike" spc="-1">
              <a:solidFill>
                <a:srgbClr val="000000"/>
              </a:solidFill>
              <a:latin typeface="Arial"/>
            </a:endParaRPr>
          </a:p>
        </p:txBody>
      </p:sp>
      <p:sp>
        <p:nvSpPr>
          <p:cNvPr id="9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稳定关系</a:t>
            </a:r>
            <a:endParaRPr lang="en-US" sz="2200" b="0" strike="noStrike" spc="-1">
              <a:solidFill>
                <a:srgbClr val="000000"/>
              </a:solidFill>
              <a:latin typeface="Arial"/>
            </a:endParaRPr>
          </a:p>
        </p:txBody>
      </p:sp>
      <p:sp>
        <p:nvSpPr>
          <p:cNvPr id="9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互相激励、共同进步</a:t>
            </a:r>
            <a:endParaRPr lang="en-US" sz="1500" b="0" strike="noStrike" spc="-1">
              <a:solidFill>
                <a:srgbClr val="000000"/>
              </a:solidFill>
              <a:latin typeface="Arial"/>
            </a:endParaRPr>
          </a:p>
        </p:txBody>
      </p:sp>
      <p:sp>
        <p:nvSpPr>
          <p:cNvPr id="9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共同成长</a:t>
            </a:r>
            <a:endParaRPr lang="en-US" sz="2200" b="0" strike="noStrike" spc="-1">
              <a:solidFill>
                <a:srgbClr val="000000"/>
              </a:solidFill>
              <a:latin typeface="Arial"/>
            </a:endParaRPr>
          </a:p>
        </p:txBody>
      </p:sp>
      <p:sp>
        <p:nvSpPr>
          <p:cNvPr id="9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沟通能力提升</a:t>
            </a:r>
            <a:endParaRPr lang="en-US" sz="2200" b="0" strike="noStrike" spc="-1">
              <a:solidFill>
                <a:srgbClr val="000000"/>
              </a:solidFill>
              <a:latin typeface="Arial"/>
            </a:endParaRPr>
          </a:p>
        </p:txBody>
      </p:sp>
      <p:sp>
        <p:nvSpPr>
          <p:cNvPr id="10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倾听他人意见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表达自己想法</a:t>
            </a:r>
            <a:endParaRPr lang="en-US" sz="1500" b="0" strike="noStrike" spc="-1">
              <a:solidFill>
                <a:srgbClr val="000000"/>
              </a:solidFill>
              <a:latin typeface="Arial"/>
            </a:endParaRPr>
          </a:p>
        </p:txBody>
      </p:sp>
      <p:sp>
        <p:nvSpPr>
          <p:cNvPr id="10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家庭和睦</a:t>
            </a:r>
            <a:endParaRPr lang="en-US" sz="2200" b="0" strike="noStrike" spc="-1">
              <a:solidFill>
                <a:srgbClr val="000000"/>
              </a:solidFill>
              <a:latin typeface="Arial"/>
            </a:endParaRPr>
          </a:p>
        </p:txBody>
      </p:sp>
      <p:sp>
        <p:nvSpPr>
          <p:cNvPr id="10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相互尊重</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包容理解</a:t>
            </a:r>
            <a:endParaRPr lang="en-US" sz="1500" b="0" strike="noStrike" spc="-1">
              <a:solidFill>
                <a:srgbClr val="000000"/>
              </a:solidFill>
              <a:latin typeface="Arial"/>
            </a:endParaRPr>
          </a:p>
        </p:txBody>
      </p:sp>
      <p:sp>
        <p:nvSpPr>
          <p:cNvPr id="10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团结互助</a:t>
            </a:r>
            <a:endParaRPr lang="en-US" sz="2200" b="0" strike="noStrike" spc="-1">
              <a:solidFill>
                <a:srgbClr val="000000"/>
              </a:solidFill>
              <a:latin typeface="Arial"/>
            </a:endParaRPr>
          </a:p>
        </p:txBody>
      </p:sp>
      <p:sp>
        <p:nvSpPr>
          <p:cNvPr id="10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相互支持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共同努力</a:t>
            </a:r>
            <a:endParaRPr lang="en-US" sz="1500" b="0" strike="noStrike" spc="-1">
              <a:solidFill>
                <a:srgbClr val="000000"/>
              </a:solidFill>
              <a:latin typeface="Arial"/>
            </a:endParaRPr>
          </a:p>
        </p:txBody>
      </p:sp>
      <p:sp>
        <p:nvSpPr>
          <p:cNvPr id="10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心理健康与家庭和谐的关系</a:t>
            </a:r>
            <a:endParaRPr lang="en-US" sz="3600" b="0" strike="noStrike" spc="-1">
              <a:solidFill>
                <a:schemeClr val="dk1"/>
              </a:solidFill>
              <a:latin typeface="Arial"/>
            </a:endParaRPr>
          </a:p>
        </p:txBody>
      </p:sp>
      <p:sp>
        <p:nvSpPr>
          <p:cNvPr id="10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情绪问题处理</a:t>
            </a:r>
            <a:endParaRPr lang="en-US" sz="2200" b="0" strike="noStrike" spc="-1">
              <a:solidFill>
                <a:srgbClr val="000000"/>
              </a:solidFill>
              <a:latin typeface="Arial"/>
            </a:endParaRPr>
          </a:p>
        </p:txBody>
      </p:sp>
      <p:sp>
        <p:nvSpPr>
          <p:cNvPr id="11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理性分析情绪</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有效应对压力</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心理健康对家庭和谐的影响</a:t>
            </a:r>
            <a:endParaRPr lang="en-US" sz="3500" b="0" strike="noStrike" spc="-1">
              <a:solidFill>
                <a:srgbClr val="000000"/>
              </a:solidFill>
              <a:latin typeface="Arial"/>
            </a:endParaRPr>
          </a:p>
        </p:txBody>
      </p:sp>
      <p:sp>
        <p:nvSpPr>
          <p:cNvPr id="11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每个家庭成员的心理健康状况会直接影响整个家庭的氛围和互动方式。家庭成员心理健康良好时，家庭氛围积极向上，互动更融洽；反之，心理问题会引发家庭矛盾，影响家庭和谐共处。</a:t>
            </a:r>
            <a:endParaRPr lang="en-US" sz="2500" b="0" strike="noStrike" spc="-1">
              <a:solidFill>
                <a:srgbClr val="000000"/>
              </a:solidFill>
              <a:latin typeface="Arial"/>
            </a:endParaRPr>
          </a:p>
        </p:txBody>
      </p:sp>
      <p:sp>
        <p:nvSpPr>
          <p:cNvPr id="11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心理健康对父母子女关系的影响</a:t>
            </a:r>
            <a:endParaRPr lang="en-US" sz="3600" b="0" strike="noStrike" spc="-1">
              <a:solidFill>
                <a:schemeClr val="dk1"/>
              </a:solidFill>
              <a:latin typeface="Arial"/>
            </a:endParaRPr>
          </a:p>
        </p:txBody>
      </p:sp>
      <p:sp>
        <p:nvSpPr>
          <p:cNvPr id="1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父母心理健康的重要性</a:t>
            </a:r>
            <a:endParaRPr lang="en-US" sz="3500" b="0" strike="noStrike" spc="-1">
              <a:solidFill>
                <a:srgbClr val="000000"/>
              </a:solidFill>
              <a:latin typeface="Arial"/>
            </a:endParaRPr>
          </a:p>
        </p:txBody>
      </p:sp>
      <p:sp>
        <p:nvSpPr>
          <p:cNvPr id="12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父母的心理健康对子女的成长发展至关重要，影响着父母与子女之间的情感交流和教育方式。一个稳定和愉快的家庭环境能够培养孩子的自信和安全感，促进其健康成长。父母需要保持良好的心理状态，以更好地关爱和教育子女。</a:t>
            </a:r>
            <a:endParaRPr lang="en-US" sz="2500" b="0" strike="noStrike" spc="-1">
              <a:solidFill>
                <a:srgbClr val="000000"/>
              </a:solidFill>
              <a:latin typeface="Arial"/>
            </a:endParaRPr>
          </a:p>
        </p:txBody>
      </p:sp>
      <p:sp>
        <p:nvSpPr>
          <p:cNvPr id="12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子女心理健康的影响</a:t>
            </a:r>
            <a:endParaRPr lang="en-US" sz="3600" b="0" strike="noStrike" spc="-1">
              <a:solidFill>
                <a:schemeClr val="dk1"/>
              </a:solidFill>
              <a:latin typeface="Arial"/>
            </a:endParaRPr>
          </a:p>
        </p:txBody>
      </p:sp>
      <p:sp>
        <p:nvSpPr>
          <p:cNvPr id="12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子女的情绪直接影响家庭氛围</a:t>
            </a:r>
            <a:endParaRPr lang="en-US" sz="2000" b="0" strike="noStrike" spc="-1">
              <a:solidFill>
                <a:srgbClr val="000000"/>
              </a:solidFill>
              <a:latin typeface="Arial"/>
            </a:endParaRPr>
          </a:p>
        </p:txBody>
      </p:sp>
      <p:sp>
        <p:nvSpPr>
          <p:cNvPr id="12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情绪状态</a:t>
            </a:r>
            <a:endParaRPr lang="en-US" sz="3000" b="0" strike="noStrike" spc="-1">
              <a:solidFill>
                <a:srgbClr val="000000"/>
              </a:solidFill>
              <a:latin typeface="Arial"/>
            </a:endParaRPr>
          </a:p>
        </p:txBody>
      </p:sp>
      <p:sp>
        <p:nvSpPr>
          <p:cNvPr id="12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子女行为反映了心理健康状况</a:t>
            </a:r>
            <a:endParaRPr lang="en-US" sz="2000" b="0" strike="noStrike" spc="-1">
              <a:solidFill>
                <a:srgbClr val="000000"/>
              </a:solidFill>
              <a:latin typeface="Arial"/>
            </a:endParaRPr>
          </a:p>
        </p:txBody>
      </p:sp>
      <p:sp>
        <p:nvSpPr>
          <p:cNvPr id="12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行为表现</a:t>
            </a:r>
            <a:endParaRPr lang="en-US" sz="3000" b="0" strike="noStrike" spc="-1">
              <a:solidFill>
                <a:srgbClr val="000000"/>
              </a:solidFill>
              <a:latin typeface="Arial"/>
            </a:endParaRPr>
          </a:p>
        </p:txBody>
      </p:sp>
      <p:sp>
        <p:nvSpPr>
          <p:cNvPr id="12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父母需关注并满足子女的心理需求</a:t>
            </a:r>
            <a:endParaRPr lang="en-US" sz="2000" b="0" strike="noStrike" spc="-1">
              <a:solidFill>
                <a:srgbClr val="000000"/>
              </a:solidFill>
              <a:latin typeface="Arial"/>
            </a:endParaRPr>
          </a:p>
        </p:txBody>
      </p:sp>
      <p:sp>
        <p:nvSpPr>
          <p:cNvPr id="13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心理需求</a:t>
            </a:r>
            <a:endParaRPr lang="en-US" sz="3000" b="0" strike="noStrike" spc="-1">
              <a:solidFill>
                <a:srgbClr val="000000"/>
              </a:solidFill>
              <a:latin typeface="Arial"/>
            </a:endParaRPr>
          </a:p>
        </p:txBody>
      </p:sp>
      <p:sp>
        <p:nvSpPr>
          <p:cNvPr id="13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亲密关系</a:t>
            </a:r>
            <a:endParaRPr lang="en-US" sz="2200" b="0" strike="noStrike" spc="-1">
              <a:solidFill>
                <a:srgbClr val="000000"/>
              </a:solidFill>
              <a:latin typeface="Arial"/>
            </a:endParaRPr>
          </a:p>
        </p:txBody>
      </p:sp>
      <p:sp>
        <p:nvSpPr>
          <p:cNvPr id="13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亲子关系的融洽促进家庭成员之间的亲密关系</a:t>
            </a:r>
            <a:endParaRPr lang="en-US" sz="1500" b="0" strike="noStrike" spc="-1">
              <a:solidFill>
                <a:srgbClr val="000000"/>
              </a:solidFill>
              <a:latin typeface="Arial"/>
            </a:endParaRPr>
          </a:p>
        </p:txBody>
      </p:sp>
      <p:sp>
        <p:nvSpPr>
          <p:cNvPr id="13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情感认知</a:t>
            </a:r>
            <a:endParaRPr lang="en-US" sz="2200" b="0" strike="noStrike" spc="-1">
              <a:solidFill>
                <a:srgbClr val="000000"/>
              </a:solidFill>
              <a:latin typeface="Arial"/>
            </a:endParaRPr>
          </a:p>
        </p:txBody>
      </p:sp>
      <p:sp>
        <p:nvSpPr>
          <p:cNvPr id="13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亲子关系影响孩子的情感认知发展</a:t>
            </a:r>
            <a:endParaRPr lang="en-US" sz="1500" b="0" strike="noStrike" spc="-1">
              <a:solidFill>
                <a:srgbClr val="000000"/>
              </a:solidFill>
              <a:latin typeface="Arial"/>
            </a:endParaRPr>
          </a:p>
        </p:txBody>
      </p:sp>
      <p:sp>
        <p:nvSpPr>
          <p:cNvPr id="13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沟通技巧</a:t>
            </a:r>
            <a:endParaRPr lang="en-US" sz="2200" b="0" strike="noStrike" spc="-1">
              <a:solidFill>
                <a:srgbClr val="000000"/>
              </a:solidFill>
              <a:latin typeface="Arial"/>
            </a:endParaRPr>
          </a:p>
        </p:txBody>
      </p:sp>
      <p:sp>
        <p:nvSpPr>
          <p:cNvPr id="14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融洽关系培养良好的沟通技巧</a:t>
            </a:r>
            <a:endParaRPr lang="en-US" sz="1500" b="0" strike="noStrike" spc="-1">
              <a:solidFill>
                <a:srgbClr val="000000"/>
              </a:solidFill>
              <a:latin typeface="Arial"/>
            </a:endParaRPr>
          </a:p>
        </p:txBody>
      </p:sp>
      <p:sp>
        <p:nvSpPr>
          <p:cNvPr id="14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亲子关系的融洽与心理健康</a:t>
            </a:r>
            <a:endParaRPr lang="en-US" sz="3600" b="0" strike="noStrike" spc="-1">
              <a:solidFill>
                <a:schemeClr val="dk1"/>
              </a:solidFill>
              <a:latin typeface="Arial"/>
            </a:endParaRPr>
          </a:p>
        </p:txBody>
      </p:sp>
      <p:sp>
        <p:nvSpPr>
          <p:cNvPr id="14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健康自尊</a:t>
            </a:r>
            <a:endParaRPr lang="en-US" sz="2200" b="0" strike="noStrike" spc="-1">
              <a:solidFill>
                <a:srgbClr val="000000"/>
              </a:solidFill>
              <a:latin typeface="Arial"/>
            </a:endParaRPr>
          </a:p>
        </p:txBody>
      </p:sp>
      <p:sp>
        <p:nvSpPr>
          <p:cNvPr id="14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融洽的亲子关系有助于孩子建立健康的自尊</a:t>
            </a:r>
            <a:endParaRPr lang="en-US" sz="1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家庭氛围对父母子女心理健康的影响</a:t>
            </a:r>
            <a:endParaRPr lang="en-US" sz="3600" b="0" strike="noStrike" spc="-1">
              <a:solidFill>
                <a:schemeClr val="dk1"/>
              </a:solidFill>
              <a:latin typeface="Arial"/>
            </a:endParaRPr>
          </a:p>
        </p:txBody>
      </p:sp>
      <p:sp>
        <p:nvSpPr>
          <p:cNvPr id="14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家庭氛围是父母子女心理健康的重要影响因素，和谐共处的家庭能够培养出更加乐观积极的家庭氛围。一个温馨和睦的家庭环境有助于促进家庭成员之间的相互理解和支持，共同创造幸福和谐的家庭生活。</a:t>
            </a:r>
            <a:endParaRPr lang="en-US" sz="2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家庭和谐共处的重要性</a:t>
            </a:r>
            <a:endParaRPr lang="en-US" sz="3600" b="0" strike="noStrike" spc="-1">
              <a:solidFill>
                <a:schemeClr val="dk1"/>
              </a:solidFill>
              <a:latin typeface="Arial"/>
            </a:endParaRPr>
          </a:p>
        </p:txBody>
      </p:sp>
      <p:sp>
        <p:nvSpPr>
          <p:cNvPr id="14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家庭和谐有助于成员间情感的深入沟通</a:t>
            </a:r>
            <a:endParaRPr lang="en-US" sz="1500" b="0" strike="noStrike" spc="-1">
              <a:solidFill>
                <a:srgbClr val="000000"/>
              </a:solidFill>
              <a:latin typeface="Arial"/>
            </a:endParaRPr>
          </a:p>
        </p:txBody>
      </p:sp>
      <p:sp>
        <p:nvSpPr>
          <p:cNvPr id="15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情感交流</a:t>
            </a:r>
            <a:endParaRPr lang="en-US" sz="2200" b="0" strike="noStrike" spc="-1">
              <a:solidFill>
                <a:srgbClr val="000000"/>
              </a:solidFill>
              <a:latin typeface="Arial"/>
            </a:endParaRPr>
          </a:p>
        </p:txBody>
      </p:sp>
      <p:sp>
        <p:nvSpPr>
          <p:cNvPr id="15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家庭成员相互支持能够共同应对生活中的挑战</a:t>
            </a:r>
            <a:endParaRPr lang="en-US" sz="1500" b="0" strike="noStrike" spc="-1">
              <a:solidFill>
                <a:srgbClr val="000000"/>
              </a:solidFill>
              <a:latin typeface="Arial"/>
            </a:endParaRPr>
          </a:p>
        </p:txBody>
      </p:sp>
      <p:sp>
        <p:nvSpPr>
          <p:cNvPr id="15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相互支持</a:t>
            </a:r>
            <a:endParaRPr lang="en-US" sz="2200" b="0" strike="noStrike" spc="-1">
              <a:solidFill>
                <a:srgbClr val="000000"/>
              </a:solidFill>
              <a:latin typeface="Arial"/>
            </a:endParaRPr>
          </a:p>
        </p:txBody>
      </p:sp>
      <p:sp>
        <p:nvSpPr>
          <p:cNvPr id="15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和谐共处让每个家庭成员都能得到成长和进步</a:t>
            </a:r>
            <a:endParaRPr lang="en-US" sz="1500" b="0" strike="noStrike" spc="-1">
              <a:solidFill>
                <a:srgbClr val="000000"/>
              </a:solidFill>
              <a:latin typeface="Arial"/>
            </a:endParaRPr>
          </a:p>
        </p:txBody>
      </p:sp>
      <p:sp>
        <p:nvSpPr>
          <p:cNvPr id="15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共同成长</a:t>
            </a:r>
            <a:endParaRPr lang="en-US" sz="2200" b="0" strike="noStrike" spc="-1">
              <a:solidFill>
                <a:srgbClr val="000000"/>
              </a:solidFill>
              <a:latin typeface="Arial"/>
            </a:endParaRPr>
          </a:p>
        </p:txBody>
      </p:sp>
      <p:sp>
        <p:nvSpPr>
          <p:cNvPr id="15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尊重是和谐家庭的基石，促进家庭成员间的互相尊重</a:t>
            </a:r>
            <a:endParaRPr lang="en-US" sz="1500" b="0" strike="noStrike" spc="-1">
              <a:solidFill>
                <a:srgbClr val="000000"/>
              </a:solidFill>
              <a:latin typeface="Arial"/>
            </a:endParaRPr>
          </a:p>
        </p:txBody>
      </p:sp>
      <p:sp>
        <p:nvSpPr>
          <p:cNvPr id="15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相互尊重</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心理健康对夫妻关系的维系</a:t>
            </a:r>
            <a:endParaRPr lang="en-US" sz="3600" b="0" strike="noStrike" spc="-1">
              <a:solidFill>
                <a:schemeClr val="dk1"/>
              </a:solidFill>
              <a:latin typeface="Arial"/>
            </a:endParaRPr>
          </a:p>
        </p:txBody>
      </p:sp>
      <p:sp>
        <p:nvSpPr>
          <p:cNvPr id="15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夫妻心理健康的重要性</a:t>
            </a:r>
            <a:endParaRPr lang="en-US" sz="3600" b="0" strike="noStrike" spc="-1">
              <a:solidFill>
                <a:schemeClr val="dk1"/>
              </a:solidFill>
              <a:latin typeface="Arial"/>
            </a:endParaRPr>
          </a:p>
        </p:txBody>
      </p:sp>
      <p:sp>
        <p:nvSpPr>
          <p:cNvPr id="16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促进感情交流</a:t>
            </a:r>
            <a:endParaRPr lang="en-US" sz="2000" b="0" strike="noStrike" spc="-1">
              <a:solidFill>
                <a:srgbClr val="000000"/>
              </a:solidFill>
              <a:latin typeface="Arial"/>
            </a:endParaRPr>
          </a:p>
        </p:txBody>
      </p:sp>
      <p:sp>
        <p:nvSpPr>
          <p:cNvPr id="16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维系互动</a:t>
            </a:r>
            <a:endParaRPr lang="en-US" sz="3000" b="0" strike="noStrike" spc="-1">
              <a:solidFill>
                <a:srgbClr val="000000"/>
              </a:solidFill>
              <a:latin typeface="Arial"/>
            </a:endParaRPr>
          </a:p>
        </p:txBody>
      </p:sp>
      <p:sp>
        <p:nvSpPr>
          <p:cNvPr id="16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增进亲密关系</a:t>
            </a:r>
            <a:endParaRPr lang="en-US" sz="2000" b="0" strike="noStrike" spc="-1">
              <a:solidFill>
                <a:srgbClr val="000000"/>
              </a:solidFill>
              <a:latin typeface="Arial"/>
            </a:endParaRPr>
          </a:p>
        </p:txBody>
      </p:sp>
      <p:sp>
        <p:nvSpPr>
          <p:cNvPr id="16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互相理解</a:t>
            </a:r>
            <a:endParaRPr lang="en-US" sz="3000" b="0" strike="noStrike" spc="-1">
              <a:solidFill>
                <a:srgbClr val="000000"/>
              </a:solidFill>
              <a:latin typeface="Arial"/>
            </a:endParaRPr>
          </a:p>
        </p:txBody>
      </p:sp>
      <p:sp>
        <p:nvSpPr>
          <p:cNvPr id="16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支持对方成长</a:t>
            </a:r>
            <a:endParaRPr lang="en-US" sz="2000" b="0" strike="noStrike" spc="-1">
              <a:solidFill>
                <a:srgbClr val="000000"/>
              </a:solidFill>
              <a:latin typeface="Arial"/>
            </a:endParaRPr>
          </a:p>
        </p:txBody>
      </p:sp>
      <p:sp>
        <p:nvSpPr>
          <p:cNvPr id="16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共同成长</a:t>
            </a:r>
            <a:endParaRPr lang="en-US" sz="3000" b="0" strike="noStrike" spc="-1">
              <a:solidFill>
                <a:srgbClr val="000000"/>
              </a:solidFill>
              <a:latin typeface="Arial"/>
            </a:endParaRPr>
          </a:p>
        </p:txBody>
      </p:sp>
      <p:sp>
        <p:nvSpPr>
          <p:cNvPr id="169"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解决冲突方式</a:t>
            </a:r>
            <a:endParaRPr lang="en-US" sz="2200" b="0" strike="noStrike" spc="-1">
              <a:solidFill>
                <a:srgbClr val="000000"/>
              </a:solidFill>
              <a:latin typeface="Arial"/>
            </a:endParaRPr>
          </a:p>
        </p:txBody>
      </p:sp>
      <p:sp>
        <p:nvSpPr>
          <p:cNvPr id="17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促进问题解决</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缓解矛盾情绪</a:t>
            </a:r>
            <a:endParaRPr lang="en-US" sz="1500" b="0" strike="noStrike" spc="-1">
              <a:solidFill>
                <a:srgbClr val="000000"/>
              </a:solidFill>
              <a:latin typeface="Arial"/>
            </a:endParaRPr>
          </a:p>
        </p:txBody>
      </p:sp>
      <p:sp>
        <p:nvSpPr>
          <p:cNvPr id="17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促进关系和谐</a:t>
            </a:r>
            <a:endParaRPr lang="en-US" sz="2200" b="0" strike="noStrike" spc="-1">
              <a:solidFill>
                <a:srgbClr val="000000"/>
              </a:solidFill>
              <a:latin typeface="Arial"/>
            </a:endParaRPr>
          </a:p>
        </p:txBody>
      </p:sp>
      <p:sp>
        <p:nvSpPr>
          <p:cNvPr id="17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增进彼此依赖</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建立家庭幸福感</a:t>
            </a:r>
            <a:endParaRPr lang="en-US" sz="1500" b="0" strike="noStrike" spc="-1">
              <a:solidFill>
                <a:srgbClr val="000000"/>
              </a:solidFill>
              <a:latin typeface="Arial"/>
            </a:endParaRPr>
          </a:p>
        </p:txBody>
      </p:sp>
      <p:sp>
        <p:nvSpPr>
          <p:cNvPr id="17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心理健康对夫妻关系的影响</a:t>
            </a:r>
            <a:endParaRPr lang="en-US" sz="3600" b="0" strike="noStrike" spc="-1">
              <a:solidFill>
                <a:schemeClr val="dk1"/>
              </a:solidFill>
              <a:latin typeface="Arial"/>
            </a:endParaRPr>
          </a:p>
        </p:txBody>
      </p:sp>
      <p:sp>
        <p:nvSpPr>
          <p:cNvPr id="18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建立互动模式</a:t>
            </a:r>
            <a:endParaRPr lang="en-US" sz="2200" b="0" strike="noStrike" spc="-1">
              <a:solidFill>
                <a:srgbClr val="000000"/>
              </a:solidFill>
              <a:latin typeface="Arial"/>
            </a:endParaRPr>
          </a:p>
        </p:txBody>
      </p:sp>
      <p:sp>
        <p:nvSpPr>
          <p:cNvPr id="18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促进深入沟通</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增进信任感</a:t>
            </a:r>
            <a:endParaRPr lang="en-US" sz="1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沟通与理解在夫妻关系中的重要性</a:t>
            </a:r>
            <a:endParaRPr lang="en-US" sz="3600" b="0" strike="noStrike" spc="-1">
              <a:solidFill>
                <a:schemeClr val="dk1"/>
              </a:solidFill>
              <a:latin typeface="Arial"/>
            </a:endParaRPr>
          </a:p>
        </p:txBody>
      </p:sp>
      <p:sp>
        <p:nvSpPr>
          <p:cNvPr id="18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传递真实感受</a:t>
            </a:r>
            <a:endParaRPr lang="en-US" sz="1500" b="0" strike="noStrike" spc="-1">
              <a:solidFill>
                <a:srgbClr val="000000"/>
              </a:solidFill>
              <a:latin typeface="Arial"/>
            </a:endParaRPr>
          </a:p>
        </p:txBody>
      </p:sp>
      <p:sp>
        <p:nvSpPr>
          <p:cNvPr id="18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有效沟通</a:t>
            </a:r>
            <a:endParaRPr lang="en-US" sz="2200" b="0" strike="noStrike" spc="-1">
              <a:solidFill>
                <a:srgbClr val="000000"/>
              </a:solidFill>
              <a:latin typeface="Arial"/>
            </a:endParaRPr>
          </a:p>
        </p:txBody>
      </p:sp>
      <p:sp>
        <p:nvSpPr>
          <p:cNvPr id="18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协调情感表达</a:t>
            </a:r>
            <a:endParaRPr lang="en-US" sz="1500" b="0" strike="noStrike" spc="-1">
              <a:solidFill>
                <a:srgbClr val="000000"/>
              </a:solidFill>
              <a:latin typeface="Arial"/>
            </a:endParaRPr>
          </a:p>
        </p:txBody>
      </p:sp>
      <p:sp>
        <p:nvSpPr>
          <p:cNvPr id="18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互相理解</a:t>
            </a:r>
            <a:endParaRPr lang="en-US" sz="2200" b="0" strike="noStrike" spc="-1">
              <a:solidFill>
                <a:srgbClr val="000000"/>
              </a:solidFill>
              <a:latin typeface="Arial"/>
            </a:endParaRPr>
          </a:p>
        </p:txBody>
      </p:sp>
      <p:sp>
        <p:nvSpPr>
          <p:cNvPr id="18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建立共同愿景</a:t>
            </a:r>
            <a:endParaRPr lang="en-US" sz="1500" b="0" strike="noStrike" spc="-1">
              <a:solidFill>
                <a:srgbClr val="000000"/>
              </a:solidFill>
              <a:latin typeface="Arial"/>
            </a:endParaRPr>
          </a:p>
        </p:txBody>
      </p:sp>
      <p:sp>
        <p:nvSpPr>
          <p:cNvPr id="18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共同目标</a:t>
            </a:r>
            <a:endParaRPr lang="en-US" sz="2200" b="0" strike="noStrike" spc="-1">
              <a:solidFill>
                <a:srgbClr val="000000"/>
              </a:solidFill>
              <a:latin typeface="Arial"/>
            </a:endParaRPr>
          </a:p>
        </p:txBody>
      </p:sp>
      <p:sp>
        <p:nvSpPr>
          <p:cNvPr id="19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夫妻共同面对压力的重要性</a:t>
            </a:r>
            <a:endParaRPr lang="en-US" sz="3600" b="0" strike="noStrike" spc="-1">
              <a:solidFill>
                <a:schemeClr val="dk1"/>
              </a:solidFill>
              <a:latin typeface="Arial"/>
            </a:endParaRPr>
          </a:p>
        </p:txBody>
      </p:sp>
      <p:sp>
        <p:nvSpPr>
          <p:cNvPr id="19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互相依靠</a:t>
            </a:r>
            <a:endParaRPr lang="en-US" sz="2000" b="0" strike="noStrike" spc="-1">
              <a:solidFill>
                <a:srgbClr val="000000"/>
              </a:solidFill>
              <a:latin typeface="Arial"/>
            </a:endParaRPr>
          </a:p>
        </p:txBody>
      </p:sp>
      <p:sp>
        <p:nvSpPr>
          <p:cNvPr id="19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共同支持</a:t>
            </a:r>
            <a:endParaRPr lang="en-US" sz="3000" b="0" strike="noStrike" spc="-1">
              <a:solidFill>
                <a:srgbClr val="000000"/>
              </a:solidFill>
              <a:latin typeface="Arial"/>
            </a:endParaRPr>
          </a:p>
        </p:txBody>
      </p:sp>
      <p:sp>
        <p:nvSpPr>
          <p:cNvPr id="19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彼此扶持</a:t>
            </a:r>
            <a:endParaRPr lang="en-US" sz="2000" b="0" strike="noStrike" spc="-1">
              <a:solidFill>
                <a:srgbClr val="000000"/>
              </a:solidFill>
              <a:latin typeface="Arial"/>
            </a:endParaRPr>
          </a:p>
        </p:txBody>
      </p:sp>
      <p:sp>
        <p:nvSpPr>
          <p:cNvPr id="19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心灵支柱</a:t>
            </a:r>
            <a:endParaRPr lang="en-US" sz="3000" b="0" strike="noStrike" spc="-1">
              <a:solidFill>
                <a:srgbClr val="000000"/>
              </a:solidFill>
              <a:latin typeface="Arial"/>
            </a:endParaRPr>
          </a:p>
        </p:txBody>
      </p:sp>
      <p:sp>
        <p:nvSpPr>
          <p:cNvPr id="19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共同应对挑战</a:t>
            </a:r>
            <a:endParaRPr lang="en-US" sz="2000" b="0" strike="noStrike" spc="-1">
              <a:solidFill>
                <a:srgbClr val="000000"/>
              </a:solidFill>
              <a:latin typeface="Arial"/>
            </a:endParaRPr>
          </a:p>
        </p:txBody>
      </p:sp>
      <p:sp>
        <p:nvSpPr>
          <p:cNvPr id="20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团结合作</a:t>
            </a:r>
            <a:endParaRPr lang="en-US" sz="3000" b="0" strike="noStrike" spc="-1">
              <a:solidFill>
                <a:srgbClr val="000000"/>
              </a:solidFill>
              <a:latin typeface="Arial"/>
            </a:endParaRPr>
          </a:p>
        </p:txBody>
      </p:sp>
      <p:sp>
        <p:nvSpPr>
          <p:cNvPr id="20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夫妻之间的心理健康是维系婚姻关系的重要基石</a:t>
            </a:r>
            <a:endParaRPr lang="en-US" sz="3600" b="0" strike="noStrike" spc="-1">
              <a:solidFill>
                <a:schemeClr val="dk1"/>
              </a:solidFill>
              <a:latin typeface="Arial"/>
            </a:endParaRPr>
          </a:p>
        </p:txBody>
      </p:sp>
      <p:sp>
        <p:nvSpPr>
          <p:cNvPr id="20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良好的心理健康状态可以帮助夫妻之间更好地沟通、理解和支持彼此，共同面对生活中的挑战和压力。建议夫妻双方定期沟通，倾听彼此的需求和感受，共同努力维护夫妻关系的和谐与幸福。</a:t>
            </a:r>
            <a:endParaRPr lang="en-US" sz="2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心理健康对家庭冲突处理的影响</a:t>
            </a:r>
            <a:endParaRPr lang="en-US" sz="3600" b="0" strike="noStrike" spc="-1">
              <a:solidFill>
                <a:schemeClr val="dk1"/>
              </a:solidFill>
              <a:latin typeface="Arial"/>
            </a:endParaRPr>
          </a:p>
        </p:txBody>
      </p:sp>
      <p:sp>
        <p:nvSpPr>
          <p:cNvPr id="20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家庭冲突的现实意义</a:t>
            </a:r>
            <a:endParaRPr lang="en-US" sz="3500" b="0" strike="noStrike" spc="-1">
              <a:solidFill>
                <a:srgbClr val="000000"/>
              </a:solidFill>
              <a:latin typeface="Arial"/>
            </a:endParaRPr>
          </a:p>
        </p:txBody>
      </p:sp>
      <p:sp>
        <p:nvSpPr>
          <p:cNvPr id="20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家庭冲突是家庭中不可避免的问题，如何处理冲突关系着家庭的和谐共处。有效的处理家庭冲突可以有效促进家庭成员之间的相互理解和和谐相处。</a:t>
            </a:r>
            <a:endParaRPr lang="en-US" sz="2500" b="0" strike="noStrike" spc="-1">
              <a:solidFill>
                <a:srgbClr val="000000"/>
              </a:solidFill>
              <a:latin typeface="Arial"/>
            </a:endParaRPr>
          </a:p>
        </p:txBody>
      </p:sp>
      <p:sp>
        <p:nvSpPr>
          <p:cNvPr id="21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https://d.book118.com/527045106011006055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139</Paragraphs>
  <Slides>22</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心理健康对家庭和谐共处的支撑</vt:lpstr>
      <vt:lpstr>目录</vt:lpstr>
      <vt:lpstr>第一章 介绍心理健康对家庭和谐共处的重要性</vt:lpstr>
      <vt:lpstr>什么是心理健康</vt:lpstr>
      <vt:lpstr>家庭和谐共处的重要性</vt:lpstr>
      <vt:lpstr>心理健康与家庭和谐的关系</vt:lpstr>
      <vt:lpstr> </vt:lpstr>
      <vt:lpstr>第二章 心理健康对父母子女关系的影响</vt:lpstr>
      <vt:lpstr> </vt:lpstr>
      <vt:lpstr>子女心理健康的影响</vt:lpstr>
      <vt:lpstr>亲子关系的融洽与心理健康</vt:lpstr>
      <vt:lpstr>家庭氛围对父母子女心理健康的影响</vt:lpstr>
      <vt:lpstr>家庭和谐共处的重要性</vt:lpstr>
      <vt:lpstr>第3章 心理健康对夫妻关系的维系</vt:lpstr>
      <vt:lpstr>夫妻心理健康的重要性</vt:lpstr>
      <vt:lpstr>心理健康对夫妻关系的影响</vt:lpstr>
      <vt:lpstr>沟通与理解在夫妻关系中的重要性</vt:lpstr>
      <vt:lpstr>夫妻共同面对压力的重要性</vt:lpstr>
      <vt:lpstr>夫妻之间的心理健康是维系婚姻关系的重要基石</vt:lpstr>
      <vt:lpstr>第4章 心理健康对家庭冲突处理的影响</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2024-09-29T14:08:55.682</cp:lastPrinted>
  <dcterms:created xsi:type="dcterms:W3CDTF">2024-09-29T06:08:55Z</dcterms:created>
  <dcterms:modified xsi:type="dcterms:W3CDTF">2024-09-29T06:08:57Z</dcterms:modified>
</cp:coreProperties>
</file>