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D2BA67F-75F0-4BC1-A3EA-A941E943E5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BD08905-3C7F-450C-BABB-E279DA9BA0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8E514C7-631E-4392-B474-B7822A5613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1ABB067-D712-4940-83AF-D63CF83C571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6C5D7A8-63A0-44EB-954C-1DF112BBDA1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98FBA1A-5EFD-43FD-ADD9-EA18FA78E4A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B71B21F-DF5C-4B5E-8D9F-266DC3EA94D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293CE8D-4E40-469B-B0F4-9C0B58CF413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A2A1DBF-B4F4-4618-A8E3-83EE1A08EEE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35FCCD1-1A1C-4A85-82D7-6A9D4934FC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C8EF5E7-D87D-456F-807D-08ACD41939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16.jpeg" /><Relationship Id="rId6"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27105021116006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5315495" y="927427"/>
            <a:ext cx="812800" cy="731520"/>
          </a:xfrm>
          <a:prstGeom prst="rect">
            <a:avLst/>
          </a:prstGeom>
        </p:spPr>
      </p:pic>
      <p:sp>
        <p:nvSpPr>
          <p:cNvPr id="3" name="AutoShape 3"/>
          <p:cNvSpPr/>
          <p:nvPr/>
        </p:nvSpPr>
        <p:spPr>
          <a:xfrm rot="2657183">
            <a:off x="7142739" y="769563"/>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685974">
            <a:off x="6633365" y="506931"/>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685974">
            <a:off x="7446339" y="236818"/>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685974">
            <a:off x="11517212" y="2896896"/>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685974">
            <a:off x="6777271" y="3320747"/>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3"/>
          <a:stretch>
            <a:fillRect/>
          </a:stretch>
        </p:blipFill>
        <p:spPr>
          <a:xfrm flipH="1">
            <a:off x="8211116" y="641491"/>
            <a:ext cx="3983355" cy="5732145"/>
          </a:xfrm>
          <a:prstGeom prst="rect">
            <a:avLst/>
          </a:prstGeom>
        </p:spPr>
      </p:pic>
      <p:sp>
        <p:nvSpPr>
          <p:cNvPr id="9" name="AutoShape 9"/>
          <p:cNvSpPr/>
          <p:nvPr/>
        </p:nvSpPr>
        <p:spPr>
          <a:xfrm rot="2657183">
            <a:off x="11213724" y="770198"/>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2685974">
            <a:off x="10704350" y="507566"/>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2685974">
            <a:off x="11517324" y="237453"/>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04" y="6381115"/>
            <a:ext cx="12195175" cy="4768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931384" y="1759797"/>
            <a:ext cx="7657616" cy="2750967"/>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700" b="1">
                <a:solidFill>
                  <a:schemeClr val="accent1">
                    <a:alpha val="100000"/>
                  </a:schemeClr>
                </a:solidFill>
                <a:latin typeface="Microsoft Yahei"/>
                <a:ea typeface="Microsoft Yahei"/>
                <a:cs typeface="Microsoft Yahei"/>
              </a:rPr>
              <a:t>肛肠科常见不良反应课件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4" name="AutoShape 4"/>
          <p:cNvSpPr/>
          <p:nvPr/>
        </p:nvSpPr>
        <p:spPr>
          <a:xfrm>
            <a:off x="-704" y="6381115"/>
            <a:ext cx="12195175" cy="476885"/>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42202" y="3100183"/>
            <a:ext cx="3335655" cy="624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724">
                <a:solidFill>
                  <a:schemeClr val="accent1">
                    <a:alpha val="100000"/>
                  </a:schemeClr>
                </a:solidFill>
                <a:latin typeface="微软雅黑"/>
                <a:ea typeface="微软雅黑"/>
                <a:cs typeface="微软雅黑"/>
              </a:rPr>
              <a:t>Contents</a:t>
            </a:r>
          </a:p>
        </p:txBody>
      </p:sp>
      <p:sp>
        <p:nvSpPr>
          <p:cNvPr id="6" name="TextBox 6"/>
          <p:cNvSpPr txBox="1"/>
          <p:nvPr/>
        </p:nvSpPr>
        <p:spPr>
          <a:xfrm>
            <a:off x="742202" y="2288631"/>
            <a:ext cx="3335655" cy="1005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chemeClr val="accent1">
                    <a:alpha val="100000"/>
                  </a:schemeClr>
                </a:solidFill>
                <a:latin typeface="微软雅黑"/>
                <a:ea typeface="微软雅黑"/>
                <a:cs typeface="微软雅黑"/>
              </a:rPr>
              <a:t>目录</a:t>
            </a:r>
          </a:p>
        </p:txBody>
      </p:sp>
      <p:sp>
        <p:nvSpPr>
          <p:cNvPr id="7" name="TextBox 7"/>
          <p:cNvSpPr txBox="1"/>
          <p:nvPr/>
        </p:nvSpPr>
        <p:spPr>
          <a:xfrm>
            <a:off x="4912220" y="714964"/>
            <a:ext cx="5606620"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肛肠科常见不良反应概述</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肛肠科常见不良反应的预防与控制</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肛肠科常见不良反应的药物治疗</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4" name="AutoShape 4"/>
          <p:cNvSpPr/>
          <p:nvPr/>
        </p:nvSpPr>
        <p:spPr>
          <a:xfrm>
            <a:off x="-704" y="6381115"/>
            <a:ext cx="12195175" cy="476885"/>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42202" y="3100183"/>
            <a:ext cx="3335655" cy="624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724">
                <a:solidFill>
                  <a:schemeClr val="accent1">
                    <a:alpha val="100000"/>
                  </a:schemeClr>
                </a:solidFill>
                <a:latin typeface="微软雅黑"/>
                <a:ea typeface="微软雅黑"/>
                <a:cs typeface="微软雅黑"/>
              </a:rPr>
              <a:t>Contents</a:t>
            </a:r>
          </a:p>
        </p:txBody>
      </p:sp>
      <p:sp>
        <p:nvSpPr>
          <p:cNvPr id="6" name="TextBox 6"/>
          <p:cNvSpPr txBox="1"/>
          <p:nvPr/>
        </p:nvSpPr>
        <p:spPr>
          <a:xfrm>
            <a:off x="742202" y="2288631"/>
            <a:ext cx="3335655" cy="1005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chemeClr val="accent1">
                    <a:alpha val="100000"/>
                  </a:schemeClr>
                </a:solidFill>
                <a:latin typeface="微软雅黑"/>
                <a:ea typeface="微软雅黑"/>
                <a:cs typeface="微软雅黑"/>
              </a:rPr>
              <a:t>目录</a:t>
            </a:r>
          </a:p>
        </p:txBody>
      </p:sp>
      <p:sp>
        <p:nvSpPr>
          <p:cNvPr id="7" name="TextBox 7"/>
          <p:cNvSpPr txBox="1"/>
          <p:nvPr/>
        </p:nvSpPr>
        <p:spPr>
          <a:xfrm>
            <a:off x="4912220" y="714964"/>
            <a:ext cx="5606620"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肛肠科常见不良反应的非药物治疗</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肛肠科常见不良反应的案例分析</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01</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肛肠科常见不良反应概述</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肛肠科常见不良反应是指在使用肛肠科药物或接受肛肠科治疗过程中出现的不良事件，这些事件可能与药物或治疗本身有关，也可能与个体差异、疾病状态等因素有关。</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分类</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肛肠科常见不良反应包括局部反应和全身反应。局部反应主要表现为肛门疼痛、红肿、瘙痒等；全身反应则表现为恶心、呕吐、发热、过敏反应等。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t="7111" b="7111"/>
          <a:stretch>
            <a:fillRect/>
          </a:stretch>
        </p:blipFill>
        <p:spPr>
          <a:xfrm>
            <a:off x="7803289" y="1299241"/>
            <a:ext cx="3679824" cy="4906432"/>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某些肛肠科药物可能对肛门黏膜产生刺激作用，导致局部红肿、疼痛等不良反应。</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药物刺激</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免疫反应</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药物代谢与排泄</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某些患者可能对药物或治疗过程中使用的材料产生免疫反应，导致过敏反应或炎症反应。</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某些药物可能在体内代谢后产生有害物质，或药物排泄过快导致机体不适。</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发生机制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肛门疼痛、红肿、瘙痒、出血等。</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局部症状</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恶心、呕吐、发热、过敏反应等。</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全身症状</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750" r="1675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若不良反应严重且未得到及时处理，可能导致感染、休克等严重后果。</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并发症</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02</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肛肠科常见不良反应的预防与控制</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1453" r="11453"/>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267" r="1267"/>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保持规律的作息，避免长时间久坐，增加膳食纤维的摄入，保持大便通畅。</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建立健康的生活方式</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及时发现并处理肛肠疾病，预防并发症的发生。</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定期进行肛肠检查</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遵循医生的指导，避免滥用抗生素和其他药物。</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合理使用药物</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注意肛门部位的清洁卫生，勤换内裤，避免感染。</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保持清洁卫生</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预防措施</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及时就医</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合理用药</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调整饮食</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定期复查</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控制方法</a:t>
              </a:r>
            </a:p>
          </p:txBody>
        </p:sp>
      </p:grpSp>
      <p:pic>
        <p:nvPicPr>
          <p:cNvPr id="28" name="Picture 28"/>
          <p:cNvPicPr>
            <a:picLocks noChangeAspect="1"/>
          </p:cNvPicPr>
          <p:nvPr/>
        </p:nvPicPr>
        <p:blipFill>
          <a:blip r:embed="rId2"/>
          <a:srcRect l="9532" r="9532"/>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5522" r="5522"/>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4585" r="14585"/>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4585" r="14585"/>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一旦出现肛肠科不良反应症状，应及时就医，避免病情加重。</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遵循医生的指导，正确使用药物，避免不良反应的发生。</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根据病情调整饮食，避免刺激性食物和饮料。</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对于需要长期治疗的患者，应定期进行复查，以便及时调整治疗方案。</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https://d.book118.com/527105021116006052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11</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11</vt:i4>
      </vt:variant>
    </vt:vector>
  </HeadingPairs>
  <TitlesOfParts>
    <vt:vector baseType="lpstr" size="16">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2024-09-26T03:53:15.576</cp:lastPrinted>
  <dcterms:created xsi:type="dcterms:W3CDTF">2024-09-25T19:53:15Z</dcterms:created>
  <dcterms:modified xsi:type="dcterms:W3CDTF">2024-09-25T19:53:17Z</dcterms:modified>
</cp:coreProperties>
</file>