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DB3231-2401-44AD-A8CF-B659B3DE95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474360-2BA6-4288-B422-37BC74239C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2C8574-3279-421E-9F43-C059D93479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DC16D5-DAAF-4B24-ABFD-C9C0368D46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AD616F-7392-4AF8-ADD4-5FD8B9C5CD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47F3C4-5D05-4618-9793-E08CD994D4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88A023-371D-4DF0-8C14-7DABA134C4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0E7B02-8FA6-48BD-9958-DEB8F9FF7C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E21369-C8AF-4C4C-8D66-9EBB1EFD6B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FD647A-E344-4E86-80C0-33A2FFBCA8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0915D4-71C1-4D6D-BD81-E3A6E54D92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711510212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完美的职业生涯课件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职业生涯规划概述</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自我认知与职业兴趣</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职业目标设定与实现</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职业技能提升与培训</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职业发展与晋升路径</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职业素养与职业道德</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总结回顾与展望未来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职业生涯规划概述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意义</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定义与意义</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职业生涯规划是指个人在职业发展中设定的目标、计划和行动，以实现自我价值和职业成功。</a:t>
            </a:r>
          </a:p>
        </p:txBody>
      </p:sp>
      <p:sp>
        <p:nvSpPr>
          <p:cNvPr id="35" name="TextBox 35"/>
          <p:cNvSpPr txBox="1"/>
          <p:nvPr/>
        </p:nvSpPr>
        <p:spPr>
          <a:xfrm>
            <a:off x="6458495" y="4396703"/>
            <a:ext cx="5076825" cy="1990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职业生涯规划有助于个人明确职业方向，提高职业竞争力，实现职业发展和人生价值。</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2" b="262"/>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适应市场需求</a:t>
            </a:r>
          </a:p>
        </p:txBody>
      </p:sp>
      <p:sp>
        <p:nvSpPr>
          <p:cNvPr id="4" name="TextBox 4"/>
          <p:cNvSpPr txBox="1"/>
          <p:nvPr/>
        </p:nvSpPr>
        <p:spPr>
          <a:xfrm>
            <a:off x="539110" y="3443352"/>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实现自我价值</a:t>
            </a:r>
          </a:p>
        </p:txBody>
      </p:sp>
      <p:sp>
        <p:nvSpPr>
          <p:cNvPr id="5" name="TextBox 5"/>
          <p:cNvSpPr txBox="1"/>
          <p:nvPr/>
        </p:nvSpPr>
        <p:spPr>
          <a:xfrm>
            <a:off x="539110" y="5135911"/>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提升职业满意度</a:t>
            </a:r>
          </a:p>
        </p:txBody>
      </p:sp>
      <p:sp>
        <p:nvSpPr>
          <p:cNvPr id="6" name="TextBox 6"/>
          <p:cNvSpPr txBox="1"/>
          <p:nvPr/>
        </p:nvSpPr>
        <p:spPr>
          <a:xfrm>
            <a:off x="539110" y="2187220"/>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随着市场竞争的加剧，拥有明确的职业生涯规划有助于个人更好地适应市场需求，提高就业竞争力。</a:t>
            </a:r>
          </a:p>
        </p:txBody>
      </p:sp>
      <p:sp>
        <p:nvSpPr>
          <p:cNvPr id="7" name="TextBox 7"/>
          <p:cNvSpPr txBox="1"/>
          <p:nvPr/>
        </p:nvSpPr>
        <p:spPr>
          <a:xfrm>
            <a:off x="539110" y="3804338"/>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通过职业生涯规划，个人可以更好地了解自己的兴趣、能力和潜力，从而在工作中发挥优势，实现自我价值。</a:t>
            </a:r>
          </a:p>
        </p:txBody>
      </p:sp>
      <p:sp>
        <p:nvSpPr>
          <p:cNvPr id="8" name="TextBox 8"/>
          <p:cNvSpPr txBox="1"/>
          <p:nvPr/>
        </p:nvSpPr>
        <p:spPr>
          <a:xfrm>
            <a:off x="539110" y="5477922"/>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合理的职业生涯规划可以使个人在工作中获得更多的成就感和发展机会，提高职业满意度。</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职业生涯规划的重要性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5869176" y="1718742"/>
            <a:ext cx="203211" cy="3011"/>
          </a:xfrm>
          <a:prstGeom prst="line">
            <a:avLst/>
          </a:prstGeom>
          <a:ln w="1238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a:off x="5869234" y="2048957"/>
            <a:ext cx="203211" cy="1506"/>
          </a:xfrm>
          <a:prstGeom prst="line">
            <a:avLst/>
          </a:prstGeom>
          <a:ln w="12382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a:off x="5869176" y="2289940"/>
            <a:ext cx="203211" cy="1505"/>
          </a:xfrm>
          <a:prstGeom prst="line">
            <a:avLst/>
          </a:prstGeom>
          <a:ln w="123825">
            <a:solidFill>
              <a:schemeClr val="accent3"/>
            </a:solidFill>
            <a:prstDash val="solid"/>
          </a:ln>
        </p:spPr>
        <p:style>
          <a:lnRef idx="0">
            <a:schemeClr val="accent3"/>
          </a:lnRef>
          <a:fillRef idx="1">
            <a:schemeClr val="accent3"/>
          </a:fillRef>
          <a:effectRef idx="0">
            <a:schemeClr val="accent3"/>
          </a:effectRef>
          <a:fontRef idx="minor">
            <a:schemeClr val="lt1"/>
          </a:fontRef>
        </p:style>
      </p:cxnSp>
      <p:cxnSp>
        <p:nvCxnSpPr>
          <p:cNvPr id="5" name="Connector 5"/>
          <p:cNvCxnSpPr/>
          <p:nvPr/>
        </p:nvCxnSpPr>
        <p:spPr>
          <a:xfrm>
            <a:off x="5869176" y="2606170"/>
            <a:ext cx="203211" cy="1506"/>
          </a:xfrm>
          <a:prstGeom prst="line">
            <a:avLst/>
          </a:prstGeom>
          <a:ln w="123825">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5869176" y="2931925"/>
            <a:ext cx="203211" cy="3011"/>
          </a:xfrm>
          <a:prstGeom prst="line">
            <a:avLst/>
          </a:prstGeom>
          <a:ln w="123825">
            <a:solidFill>
              <a:schemeClr val="accent5"/>
            </a:solidFill>
            <a:prstDash val="solid"/>
          </a:ln>
        </p:spPr>
        <p:style>
          <a:lnRef idx="0">
            <a:schemeClr val="accent5"/>
          </a:lnRef>
          <a:fillRef idx="1">
            <a:schemeClr val="accent5"/>
          </a:fillRef>
          <a:effectRef idx="0">
            <a:schemeClr val="accent5"/>
          </a:effectRef>
          <a:fontRef idx="minor">
            <a:schemeClr val="lt1"/>
          </a:fontRef>
        </p:style>
      </p:cxnSp>
      <p:sp>
        <p:nvSpPr>
          <p:cNvPr id="7" name="AutoShape 7"/>
          <p:cNvSpPr/>
          <p:nvPr/>
        </p:nvSpPr>
        <p:spPr>
          <a:xfrm>
            <a:off x="6276152" y="1125474"/>
            <a:ext cx="1371058" cy="984885"/>
          </a:xfrm>
          <a:prstGeom prst="rect">
            <a:avLst/>
          </a:prstGeom>
        </p:spPr>
        <p:txBody>
          <a:bodyPr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1"/>
                </a:solidFill>
                <a:latin typeface="Microsoft Yahei"/>
                <a:ea typeface="Microsoft Yahei"/>
                <a:cs typeface="Microsoft Yahei"/>
              </a:rPr>
              <a:t>01</a:t>
            </a:r>
            <a:endParaRPr lang="en-US" sz="1100"/>
          </a:p>
        </p:txBody>
      </p:sp>
      <p:sp>
        <p:nvSpPr>
          <p:cNvPr id="8" name="AutoShape 8"/>
          <p:cNvSpPr/>
          <p:nvPr/>
        </p:nvSpPr>
        <p:spPr>
          <a:xfrm>
            <a:off x="6276152" y="2178729"/>
            <a:ext cx="1531585" cy="984885"/>
          </a:xfrm>
          <a:prstGeom prst="rect">
            <a:avLst/>
          </a:prstGeom>
        </p:spPr>
        <p:txBody>
          <a:bodyPr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2"/>
                </a:solidFill>
                <a:latin typeface="Microsoft Yahei"/>
                <a:ea typeface="Microsoft Yahei"/>
                <a:cs typeface="Microsoft Yahei"/>
              </a:rPr>
              <a:t>02</a:t>
            </a:r>
            <a:endParaRPr lang="en-US" sz="1100"/>
          </a:p>
        </p:txBody>
      </p:sp>
      <p:sp>
        <p:nvSpPr>
          <p:cNvPr id="9" name="AutoShape 9"/>
          <p:cNvSpPr/>
          <p:nvPr/>
        </p:nvSpPr>
        <p:spPr>
          <a:xfrm>
            <a:off x="6276152" y="3231985"/>
            <a:ext cx="1455586" cy="984885"/>
          </a:xfrm>
          <a:prstGeom prst="rect">
            <a:avLst/>
          </a:prstGeom>
        </p:spPr>
        <p:txBody>
          <a:bodyPr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3"/>
                </a:solidFill>
                <a:latin typeface="Microsoft Yahei"/>
                <a:ea typeface="Microsoft Yahei"/>
                <a:cs typeface="Microsoft Yahei"/>
              </a:rPr>
              <a:t>03</a:t>
            </a:r>
            <a:endParaRPr lang="en-US" sz="1100"/>
          </a:p>
        </p:txBody>
      </p:sp>
      <p:sp>
        <p:nvSpPr>
          <p:cNvPr id="10" name="AutoShape 10"/>
          <p:cNvSpPr/>
          <p:nvPr/>
        </p:nvSpPr>
        <p:spPr>
          <a:xfrm>
            <a:off x="6276152" y="4285240"/>
            <a:ext cx="1531585" cy="984885"/>
          </a:xfrm>
          <a:prstGeom prst="rect">
            <a:avLst/>
          </a:prstGeom>
        </p:spPr>
        <p:txBody>
          <a:bodyPr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4"/>
                </a:solidFill>
                <a:latin typeface="Microsoft Yahei"/>
                <a:ea typeface="Microsoft Yahei"/>
                <a:cs typeface="Microsoft Yahei"/>
              </a:rPr>
              <a:t>04</a:t>
            </a:r>
            <a:endParaRPr lang="en-US" sz="1100"/>
          </a:p>
        </p:txBody>
      </p:sp>
      <p:sp>
        <p:nvSpPr>
          <p:cNvPr id="11" name="AutoShape 11"/>
          <p:cNvSpPr/>
          <p:nvPr/>
        </p:nvSpPr>
        <p:spPr>
          <a:xfrm>
            <a:off x="6276152" y="5338496"/>
            <a:ext cx="1371058" cy="984885"/>
          </a:xfrm>
          <a:prstGeom prst="rect">
            <a:avLst/>
          </a:prstGeom>
        </p:spPr>
        <p:txBody>
          <a:bodyPr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5"/>
                </a:solidFill>
                <a:latin typeface="Microsoft Yahei"/>
                <a:ea typeface="Microsoft Yahei"/>
                <a:cs typeface="Microsoft Yahei"/>
              </a:rPr>
              <a:t>05</a:t>
            </a:r>
            <a:endParaRPr lang="en-US" sz="1100"/>
          </a:p>
        </p:txBody>
      </p:sp>
      <p:grpSp>
        <p:nvGrpSpPr>
          <p:cNvPr id="12" name="Group 12"/>
          <p:cNvGrpSpPr/>
          <p:nvPr/>
        </p:nvGrpSpPr>
        <p:grpSpPr>
          <a:xfrm>
            <a:off x="3516854" y="1722297"/>
            <a:ext cx="2286044" cy="1214837"/>
            <a:chOff x="3516854" y="1722297"/>
            <a:chExt cx="2286044" cy="1214837"/>
          </a:xfrm>
        </p:grpSpPr>
        <p:cxnSp>
          <p:nvCxnSpPr>
            <p:cNvPr id="13" name="Connector 13"/>
            <p:cNvCxnSpPr/>
            <p:nvPr/>
          </p:nvCxnSpPr>
          <p:spPr>
            <a:xfrm>
              <a:off x="3516854" y="2936005"/>
              <a:ext cx="2286043" cy="1129"/>
            </a:xfrm>
            <a:prstGeom prst="line">
              <a:avLst/>
            </a:prstGeom>
            <a:ln w="123825">
              <a:solidFill>
                <a:schemeClr val="accent5"/>
              </a:solidFill>
              <a:prstDash val="solid"/>
            </a:ln>
          </p:spPr>
          <p:style>
            <a:lnRef idx="0">
              <a:schemeClr val="accent5"/>
            </a:lnRef>
            <a:fillRef idx="1">
              <a:schemeClr val="accent5"/>
            </a:fillRef>
            <a:effectRef idx="0">
              <a:schemeClr val="accent5"/>
            </a:effectRef>
            <a:fontRef idx="minor">
              <a:schemeClr val="lt1"/>
            </a:fontRef>
          </p:style>
        </p:cxnSp>
        <p:cxnSp>
          <p:nvCxnSpPr>
            <p:cNvPr id="14" name="Connector 14"/>
            <p:cNvCxnSpPr/>
            <p:nvPr/>
          </p:nvCxnSpPr>
          <p:spPr>
            <a:xfrm>
              <a:off x="3516854" y="2609027"/>
              <a:ext cx="2286043" cy="1129"/>
            </a:xfrm>
            <a:prstGeom prst="line">
              <a:avLst/>
            </a:prstGeom>
            <a:ln w="123825">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15" name="Connector 15"/>
            <p:cNvCxnSpPr/>
            <p:nvPr/>
          </p:nvCxnSpPr>
          <p:spPr>
            <a:xfrm>
              <a:off x="3516854" y="2292273"/>
              <a:ext cx="2286043" cy="2257"/>
            </a:xfrm>
            <a:prstGeom prst="line">
              <a:avLst/>
            </a:prstGeom>
            <a:ln w="123825">
              <a:solidFill>
                <a:schemeClr val="accent3"/>
              </a:solidFill>
              <a:prstDash val="solid"/>
            </a:ln>
          </p:spPr>
          <p:style>
            <a:lnRef idx="0">
              <a:schemeClr val="accent3"/>
            </a:lnRef>
            <a:fillRef idx="1">
              <a:schemeClr val="accent3"/>
            </a:fillRef>
            <a:effectRef idx="0">
              <a:schemeClr val="accent3"/>
            </a:effectRef>
            <a:fontRef idx="minor">
              <a:schemeClr val="lt1"/>
            </a:fontRef>
          </p:style>
        </p:cxnSp>
        <p:cxnSp>
          <p:nvCxnSpPr>
            <p:cNvPr id="16" name="Connector 16"/>
            <p:cNvCxnSpPr/>
            <p:nvPr/>
          </p:nvCxnSpPr>
          <p:spPr>
            <a:xfrm>
              <a:off x="3516854" y="2042290"/>
              <a:ext cx="2286043" cy="1128"/>
            </a:xfrm>
            <a:prstGeom prst="line">
              <a:avLst/>
            </a:prstGeom>
            <a:ln w="12382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7" name="Connector 17"/>
            <p:cNvCxnSpPr/>
            <p:nvPr/>
          </p:nvCxnSpPr>
          <p:spPr>
            <a:xfrm>
              <a:off x="3516854" y="1722297"/>
              <a:ext cx="2286044" cy="1128"/>
            </a:xfrm>
            <a:prstGeom prst="line">
              <a:avLst/>
            </a:prstGeom>
            <a:ln w="123825">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sp>
        <p:nvSpPr>
          <p:cNvPr id="18" name="AutoShape 18"/>
          <p:cNvSpPr/>
          <p:nvPr/>
        </p:nvSpPr>
        <p:spPr>
          <a:xfrm>
            <a:off x="539110" y="1502508"/>
            <a:ext cx="4286250" cy="428625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20110" y="1885606"/>
            <a:ext cx="3524250" cy="352425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1301110" y="2266606"/>
            <a:ext cx="2762250" cy="2762250"/>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1682110" y="2647606"/>
            <a:ext cx="2000250" cy="2000250"/>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2063110" y="3028606"/>
            <a:ext cx="1238250" cy="1238250"/>
          </a:xfrm>
          <a:prstGeom prst="ellipse">
            <a:avLst/>
          </a:prstGeom>
          <a:solidFill>
            <a:schemeClr val="accent5">
              <a:alpha val="100000"/>
            </a:schemeClr>
          </a:solidFill>
        </p:spPr>
        <p:style>
          <a:lnRef idx="0">
            <a:schemeClr val="accent5"/>
          </a:lnRef>
          <a:fillRef idx="1">
            <a:schemeClr val="accent5"/>
          </a:fillRef>
          <a:effectRef idx="0">
            <a:schemeClr val="accent5"/>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23" name="Group 23"/>
          <p:cNvGrpSpPr/>
          <p:nvPr/>
        </p:nvGrpSpPr>
        <p:grpSpPr>
          <a:xfrm>
            <a:off x="7397997" y="1117118"/>
            <a:ext cx="4231005" cy="1001597"/>
            <a:chOff x="7397997" y="1117118"/>
            <a:chExt cx="4231005" cy="1001597"/>
          </a:xfrm>
        </p:grpSpPr>
        <p:sp>
          <p:nvSpPr>
            <p:cNvPr id="24" name="TextBox 24"/>
            <p:cNvSpPr txBox="1"/>
            <p:nvPr/>
          </p:nvSpPr>
          <p:spPr>
            <a:xfrm>
              <a:off x="7397997" y="1117118"/>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自我评估</a:t>
              </a:r>
            </a:p>
          </p:txBody>
        </p:sp>
        <p:sp>
          <p:nvSpPr>
            <p:cNvPr id="25" name="TextBox 25"/>
            <p:cNvSpPr txBox="1"/>
            <p:nvPr/>
          </p:nvSpPr>
          <p:spPr>
            <a:xfrm>
              <a:off x="7397997" y="1455775"/>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solidFill>
                  <a:latin typeface="Microsoft Yahei"/>
                  <a:ea typeface="Microsoft Yahei"/>
                  <a:cs typeface="Microsoft Yahei"/>
                </a:rPr>
                <a:t>了解自己的兴趣、价值观、技能和职业倾向，为制定职业目标提供依据。</a:t>
              </a:r>
            </a:p>
          </p:txBody>
        </p:sp>
      </p:grpSp>
      <p:grpSp>
        <p:nvGrpSpPr>
          <p:cNvPr id="26" name="Group 26"/>
          <p:cNvGrpSpPr/>
          <p:nvPr/>
        </p:nvGrpSpPr>
        <p:grpSpPr>
          <a:xfrm>
            <a:off x="7397997" y="2152730"/>
            <a:ext cx="4231005" cy="1004807"/>
            <a:chOff x="7397997" y="2152730"/>
            <a:chExt cx="4231005" cy="1004807"/>
          </a:xfrm>
        </p:grpSpPr>
        <p:sp>
          <p:nvSpPr>
            <p:cNvPr id="27" name="TextBox 27"/>
            <p:cNvSpPr txBox="1"/>
            <p:nvPr/>
          </p:nvSpPr>
          <p:spPr>
            <a:xfrm>
              <a:off x="7397997" y="215273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市场分析</a:t>
              </a:r>
            </a:p>
          </p:txBody>
        </p:sp>
        <p:sp>
          <p:nvSpPr>
            <p:cNvPr id="28" name="TextBox 28"/>
            <p:cNvSpPr txBox="1"/>
            <p:nvPr/>
          </p:nvSpPr>
          <p:spPr>
            <a:xfrm>
              <a:off x="7397997" y="2494597"/>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solidFill>
                  <a:latin typeface="Microsoft Yahei"/>
                  <a:ea typeface="Microsoft Yahei"/>
                  <a:cs typeface="Microsoft Yahei"/>
                </a:rPr>
                <a:t>研究市场需求、行业趋势和竞争状况，为职业选择和定位提供参考。</a:t>
              </a:r>
            </a:p>
          </p:txBody>
        </p:sp>
      </p:grpSp>
      <p:grpSp>
        <p:nvGrpSpPr>
          <p:cNvPr id="29" name="Group 29"/>
          <p:cNvGrpSpPr/>
          <p:nvPr/>
        </p:nvGrpSpPr>
        <p:grpSpPr>
          <a:xfrm>
            <a:off x="7397997" y="3191552"/>
            <a:ext cx="4231005" cy="1001597"/>
            <a:chOff x="7397997" y="3191552"/>
            <a:chExt cx="4231005" cy="1001597"/>
          </a:xfrm>
        </p:grpSpPr>
        <p:sp>
          <p:nvSpPr>
            <p:cNvPr id="30" name="TextBox 30"/>
            <p:cNvSpPr txBox="1"/>
            <p:nvPr/>
          </p:nvSpPr>
          <p:spPr>
            <a:xfrm>
              <a:off x="7397997" y="3191552"/>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设定职业目标</a:t>
              </a:r>
            </a:p>
          </p:txBody>
        </p:sp>
        <p:sp>
          <p:nvSpPr>
            <p:cNvPr id="31" name="TextBox 31"/>
            <p:cNvSpPr txBox="1"/>
            <p:nvPr/>
          </p:nvSpPr>
          <p:spPr>
            <a:xfrm>
              <a:off x="7397997" y="3530209"/>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solidFill>
                  <a:latin typeface="Microsoft Yahei"/>
                  <a:ea typeface="Microsoft Yahei"/>
                  <a:cs typeface="Microsoft Yahei"/>
                </a:rPr>
                <a:t>根据自我评估和市场分析结果，设定明确的短期和长期职业目标。</a:t>
              </a:r>
            </a:p>
          </p:txBody>
        </p:sp>
      </p:grpSp>
      <p:grpSp>
        <p:nvGrpSpPr>
          <p:cNvPr id="32" name="Group 32"/>
          <p:cNvGrpSpPr/>
          <p:nvPr/>
        </p:nvGrpSpPr>
        <p:grpSpPr>
          <a:xfrm>
            <a:off x="7397997" y="4227164"/>
            <a:ext cx="4231005" cy="1001598"/>
            <a:chOff x="7397997" y="4227164"/>
            <a:chExt cx="4231005" cy="1001598"/>
          </a:xfrm>
        </p:grpSpPr>
        <p:sp>
          <p:nvSpPr>
            <p:cNvPr id="33" name="TextBox 33"/>
            <p:cNvSpPr txBox="1"/>
            <p:nvPr/>
          </p:nvSpPr>
          <p:spPr>
            <a:xfrm>
              <a:off x="7397997" y="4227164"/>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制定行动计划</a:t>
              </a:r>
            </a:p>
          </p:txBody>
        </p:sp>
        <p:sp>
          <p:nvSpPr>
            <p:cNvPr id="34" name="TextBox 34"/>
            <p:cNvSpPr txBox="1"/>
            <p:nvPr/>
          </p:nvSpPr>
          <p:spPr>
            <a:xfrm>
              <a:off x="7397997" y="4565822"/>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solidFill>
                  <a:latin typeface="Microsoft Yahei"/>
                  <a:ea typeface="Microsoft Yahei"/>
                  <a:cs typeface="Microsoft Yahei"/>
                </a:rPr>
                <a:t>为实现职业目标，制定具体的行动计划，包括培训、实践和学习等方面的安排。</a:t>
              </a:r>
            </a:p>
          </p:txBody>
        </p:sp>
      </p:grpSp>
      <p:grpSp>
        <p:nvGrpSpPr>
          <p:cNvPr id="35" name="Group 35"/>
          <p:cNvGrpSpPr/>
          <p:nvPr/>
        </p:nvGrpSpPr>
        <p:grpSpPr>
          <a:xfrm>
            <a:off x="7397997" y="5262777"/>
            <a:ext cx="4231005" cy="1004806"/>
            <a:chOff x="7397997" y="5262777"/>
            <a:chExt cx="4231005" cy="1004806"/>
          </a:xfrm>
        </p:grpSpPr>
        <p:sp>
          <p:nvSpPr>
            <p:cNvPr id="36" name="TextBox 36"/>
            <p:cNvSpPr txBox="1"/>
            <p:nvPr/>
          </p:nvSpPr>
          <p:spPr>
            <a:xfrm>
              <a:off x="7397997" y="5262777"/>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5">
                      <a:alpha val="100000"/>
                    </a:schemeClr>
                  </a:solidFill>
                  <a:latin typeface="Microsoft Yahei"/>
                  <a:ea typeface="Microsoft Yahei"/>
                  <a:cs typeface="Microsoft Yahei"/>
                </a:rPr>
                <a:t>实施与调整</a:t>
              </a:r>
            </a:p>
          </p:txBody>
        </p:sp>
        <p:sp>
          <p:nvSpPr>
            <p:cNvPr id="37" name="TextBox 37"/>
            <p:cNvSpPr txBox="1"/>
            <p:nvPr/>
          </p:nvSpPr>
          <p:spPr>
            <a:xfrm>
              <a:off x="7397997" y="5604643"/>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solidFill>
                  <a:latin typeface="Microsoft Yahei"/>
                  <a:ea typeface="Microsoft Yahei"/>
                  <a:cs typeface="Microsoft Yahei"/>
                </a:rPr>
                <a:t>按照行动计划付诸实践，并根据市场变化和个人发展状况及时调整职业目标和行动计划。</a:t>
              </a:r>
            </a:p>
          </p:txBody>
        </p:sp>
      </p:grpSp>
      <p:grpSp>
        <p:nvGrpSpPr>
          <p:cNvPr id="38" name="Group 38"/>
          <p:cNvGrpSpPr/>
          <p:nvPr/>
        </p:nvGrpSpPr>
        <p:grpSpPr>
          <a:xfrm>
            <a:off x="454963" y="93878"/>
            <a:ext cx="10641129" cy="914400"/>
            <a:chOff x="454963" y="93878"/>
            <a:chExt cx="10641129" cy="914400"/>
          </a:xfrm>
        </p:grpSpPr>
        <p:sp>
          <p:nvSpPr>
            <p:cNvPr id="39" name="AutoShape 3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AutoShape 5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AutoShape 5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AutoShape 5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TextBox 5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职业生涯规划的步骤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自我认知与职业兴趣</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自我反思</a:t>
            </a:r>
          </a:p>
        </p:txBody>
      </p:sp>
      <p:sp>
        <p:nvSpPr>
          <p:cNvPr id="40" name="TextBox 40"/>
          <p:cNvSpPr txBox="1"/>
          <p:nvPr/>
        </p:nvSpPr>
        <p:spPr>
          <a:xfrm>
            <a:off x="9053162" y="1296588"/>
            <a:ext cx="2447925" cy="5048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solidFill>
                <a:latin typeface="Microsoft Yahei"/>
                <a:ea typeface="Microsoft Yahei"/>
                <a:cs typeface="Microsoft Yahei"/>
              </a:rPr>
              <a:t>他人反馈</a:t>
            </a:r>
          </a:p>
        </p:txBody>
      </p:sp>
      <p:sp>
        <p:nvSpPr>
          <p:cNvPr id="41" name="TextBox 41"/>
          <p:cNvSpPr txBox="1"/>
          <p:nvPr/>
        </p:nvSpPr>
        <p:spPr>
          <a:xfrm>
            <a:off x="8163435" y="3945922"/>
            <a:ext cx="2447925" cy="47625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心理测试</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自我认知的方法</a:t>
              </a:r>
            </a:p>
          </p:txBody>
        </p:sp>
      </p:grpSp>
      <p:sp>
        <p:nvSpPr>
          <p:cNvPr id="64" name="TextBox 64"/>
          <p:cNvSpPr txBox="1"/>
          <p:nvPr/>
        </p:nvSpPr>
        <p:spPr>
          <a:xfrm>
            <a:off x="9053162" y="1610913"/>
            <a:ext cx="2447925" cy="191691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通过与他人交流，了解他人对自己的看法和评价，从而更全面地认识自己。</a:t>
            </a:r>
          </a:p>
        </p:txBody>
      </p:sp>
      <p:sp>
        <p:nvSpPr>
          <p:cNvPr id="65" name="TextBox 65"/>
          <p:cNvSpPr txBox="1"/>
          <p:nvPr/>
        </p:nvSpPr>
        <p:spPr>
          <a:xfrm>
            <a:off x="8163435" y="4312904"/>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通过心理测试，了解自己的性格、兴趣、价值观等方面的特点。</a:t>
            </a:r>
          </a:p>
        </p:txBody>
      </p:sp>
      <p:sp>
        <p:nvSpPr>
          <p:cNvPr id="66" name="TextBox 66"/>
          <p:cNvSpPr txBox="1"/>
          <p:nvPr/>
        </p:nvSpPr>
        <p:spPr>
          <a:xfrm>
            <a:off x="1062867" y="3124390"/>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通过反思自己的行为、情感和价值观，了解自己的优点和不足。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职业兴趣的探索</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45" name="TextBox 45"/>
          <p:cNvSpPr txBox="1"/>
          <p:nvPr/>
        </p:nvSpPr>
        <p:spPr>
          <a:xfrm>
            <a:off x="1645039" y="3909822"/>
            <a:ext cx="2619375" cy="121920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通过尝试不同的活动和领域，了解自己真正感兴趣的领域和职业。</a:t>
            </a:r>
          </a:p>
        </p:txBody>
      </p:sp>
      <p:sp>
        <p:nvSpPr>
          <p:cNvPr id="46" name="TextBox 46"/>
          <p:cNvSpPr txBox="1"/>
          <p:nvPr/>
        </p:nvSpPr>
        <p:spPr>
          <a:xfrm>
            <a:off x="4757904" y="3802476"/>
            <a:ext cx="2619375" cy="1219200"/>
          </a:xfrm>
          <a:prstGeom prst="rect">
            <a:avLst/>
          </a:prstGeom>
        </p:spPr>
        <p:txBody>
          <a:bodyPr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通过了解不同职业的工作内容、工作环境、薪资待遇等方面的信息，找到自己感兴趣的职业。</a:t>
            </a:r>
          </a:p>
        </p:txBody>
      </p:sp>
      <p:sp>
        <p:nvSpPr>
          <p:cNvPr id="47" name="TextBox 47"/>
          <p:cNvSpPr txBox="1"/>
          <p:nvPr/>
        </p:nvSpPr>
        <p:spPr>
          <a:xfrm>
            <a:off x="7828464" y="3909822"/>
            <a:ext cx="2662490" cy="12192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通过实习体验不同职业的工作内容和氛围，进一步明确自己的职业兴趣。</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了解自己的兴趣</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职业调研</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实习体验</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自我认知和职业兴趣相互促进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在职业生涯中，不断调整自己的认知和兴趣，实现更好的职业发展。</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自我认知是职业兴趣的基础</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只有了解自己的优点和不足，才能找到适合自己的职业领域。</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职业兴趣是自我认知的体现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通过选择自己感兴趣的职业，可以更好地发挥自己的优势和潜力。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自我认知与职业兴趣的关系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https://d.book118.com/527115102125006025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2024-08-30T08:45:18.326</cp:lastPrinted>
  <dcterms:created xsi:type="dcterms:W3CDTF">2024-08-30T00:45:18Z</dcterms:created>
  <dcterms:modified xsi:type="dcterms:W3CDTF">2024-08-30T00:45:20Z</dcterms:modified>
</cp:coreProperties>
</file>