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A96D155-ABE3-4942-A2CC-5121B273235B}"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2" name="PlaceHolder 1"/>
          <p:cNvSpPr>
            <a:spLocks noGrp="1"/>
          </p:cNvSpPr>
          <p:nvPr>
            <p:ph type="sldImg"/>
          </p:nvPr>
        </p:nvSpPr>
        <p:spPr>
          <a:xfrm>
            <a:off x="685800" y="1143000"/>
            <a:ext cx="5486040" cy="3085920"/>
          </a:xfrm>
          <a:prstGeom prst="rect">
            <a:avLst/>
          </a:prstGeom>
          <a:ln w="0">
            <a:noFill/>
          </a:ln>
        </p:spPr>
      </p:sp>
      <p:sp>
        <p:nvSpPr>
          <p:cNvPr id="38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5" name="PlaceHolder 1"/>
          <p:cNvSpPr>
            <a:spLocks noGrp="1"/>
          </p:cNvSpPr>
          <p:nvPr>
            <p:ph type="sldImg"/>
          </p:nvPr>
        </p:nvSpPr>
        <p:spPr>
          <a:xfrm>
            <a:off x="685800" y="1143000"/>
            <a:ext cx="5486040" cy="3085920"/>
          </a:xfrm>
          <a:prstGeom prst="rect">
            <a:avLst/>
          </a:prstGeom>
          <a:ln w="0">
            <a:noFill/>
          </a:ln>
        </p:spPr>
      </p:sp>
      <p:sp>
        <p:nvSpPr>
          <p:cNvPr id="38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8" name="PlaceHolder 1"/>
          <p:cNvSpPr>
            <a:spLocks noGrp="1"/>
          </p:cNvSpPr>
          <p:nvPr>
            <p:ph type="sldImg"/>
          </p:nvPr>
        </p:nvSpPr>
        <p:spPr>
          <a:xfrm>
            <a:off x="685800" y="1143000"/>
            <a:ext cx="5486040" cy="3085920"/>
          </a:xfrm>
          <a:prstGeom prst="rect">
            <a:avLst/>
          </a:prstGeom>
          <a:ln w="0">
            <a:noFill/>
          </a:ln>
        </p:spPr>
      </p:sp>
      <p:sp>
        <p:nvSpPr>
          <p:cNvPr id="38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1" name="PlaceHolder 1"/>
          <p:cNvSpPr>
            <a:spLocks noGrp="1"/>
          </p:cNvSpPr>
          <p:nvPr>
            <p:ph type="sldImg"/>
          </p:nvPr>
        </p:nvSpPr>
        <p:spPr>
          <a:xfrm>
            <a:off x="685800" y="1143000"/>
            <a:ext cx="5486040" cy="3085920"/>
          </a:xfrm>
          <a:prstGeom prst="rect">
            <a:avLst/>
          </a:prstGeom>
          <a:ln w="0">
            <a:noFill/>
          </a:ln>
        </p:spPr>
      </p:sp>
      <p:sp>
        <p:nvSpPr>
          <p:cNvPr id="39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4" name="PlaceHolder 1"/>
          <p:cNvSpPr>
            <a:spLocks noGrp="1"/>
          </p:cNvSpPr>
          <p:nvPr>
            <p:ph type="sldImg"/>
          </p:nvPr>
        </p:nvSpPr>
        <p:spPr>
          <a:xfrm>
            <a:off x="685800" y="1143000"/>
            <a:ext cx="5486040" cy="3085920"/>
          </a:xfrm>
          <a:prstGeom prst="rect">
            <a:avLst/>
          </a:prstGeom>
          <a:ln w="0">
            <a:noFill/>
          </a:ln>
        </p:spPr>
      </p:sp>
      <p:sp>
        <p:nvSpPr>
          <p:cNvPr id="39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7" name="PlaceHolder 1"/>
          <p:cNvSpPr>
            <a:spLocks noGrp="1"/>
          </p:cNvSpPr>
          <p:nvPr>
            <p:ph type="sldImg"/>
          </p:nvPr>
        </p:nvSpPr>
        <p:spPr>
          <a:xfrm>
            <a:off x="685800" y="1143000"/>
            <a:ext cx="5486040" cy="3085920"/>
          </a:xfrm>
          <a:prstGeom prst="rect">
            <a:avLst/>
          </a:prstGeom>
          <a:ln w="0">
            <a:noFill/>
          </a:ln>
        </p:spPr>
      </p:sp>
      <p:sp>
        <p:nvSpPr>
          <p:cNvPr id="39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743CF8-57D8-4269-85A9-4BF09A0847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4638BE-8658-4FD4-BBF7-2D216282A7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212730-78E9-48DD-946F-4887B02308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B77891-91F4-4C0F-92CB-64A7154FD8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D379E2-ED37-4130-A930-438D59F4F25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16DE5B-F124-4D71-96E9-2302ECAE864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502C3FE-BF7B-4F5E-B53D-03B8856C35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829C00-C23D-4C14-8030-21940B714B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FC3F94-B67F-452C-BE2A-7928D81287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91C3E1-B3AB-467B-AFF6-28EC0EBC09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9C26D7-B745-4BD2-B285-415EAC3426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8947388-5916-4C6A-BEBF-7BD86A7809B4}"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E2CCE31B-02E8-4C3F-BB87-8BB99EFC376D}"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7116046066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不同凡响的活动方案</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chemeClr val="dk1"/>
                </a:solidFill>
                <a:latin typeface="Arial"/>
                <a:ea typeface="微软雅黑"/>
              </a:rPr>
              <a:t>制作人：</a:t>
            </a:r>
            <a:r>
              <a:rPr lang="en-US" sz="2000" b="0" strike="noStrike" spc="-1">
                <a:solidFill>
                  <a:schemeClr val="dk1"/>
                </a:solidFill>
                <a:latin typeface="Arial"/>
                <a:ea typeface="微软雅黑"/>
              </a:rPr>
              <a:t> </a:t>
            </a:r>
            <a:endParaRPr lang="en-US" sz="2000" b="0" strike="noStrike" spc="-1">
              <a:solidFill>
                <a:srgbClr val="000000"/>
              </a:solidFill>
              <a:latin typeface="Arial"/>
            </a:endParaRPr>
          </a:p>
          <a:p>
            <a:pPr defTabSz="914400">
              <a:lnSpc>
                <a:spcPct val="100000"/>
              </a:lnSpc>
            </a:pPr>
            <a:r>
              <a:rPr lang="zh-CN" sz="2000" b="0" strike="noStrike" spc="-1">
                <a:solidFill>
                  <a:schemeClr val="dk1"/>
                </a:solidFill>
                <a:latin typeface="Arial"/>
                <a:ea typeface="微软雅黑"/>
              </a:rPr>
              <a:t>时间：</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活动策划的重要性</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活动主题的选择</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活动执行与流程管理</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活动营销与推广</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活动成本控制与预算管理</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活动效果评估与未来规划</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7</a:t>
            </a:r>
            <a:r>
              <a:rPr lang="zh-CN" sz="2400" b="0" strike="noStrike" spc="-1">
                <a:solidFill>
                  <a:schemeClr val="dk1"/>
                </a:solidFill>
                <a:latin typeface="微软雅黑"/>
                <a:ea typeface="微软雅黑"/>
              </a:rPr>
              <a:t>章  活动方案的核心要点</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活动策划的重要性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5218920" y="82872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200" b="1" strike="noStrike" spc="299">
                <a:solidFill>
                  <a:schemeClr val="dk1"/>
                </a:solidFill>
                <a:latin typeface="Arial"/>
                <a:ea typeface="微软雅黑"/>
              </a:rPr>
              <a:t>为什么需要活动方案</a:t>
            </a:r>
            <a:endParaRPr lang="en-US" sz="3200" b="0" strike="noStrike" spc="-1">
              <a:solidFill>
                <a:srgbClr val="000000"/>
              </a:solidFill>
              <a:latin typeface="Arial"/>
            </a:endParaRPr>
          </a:p>
        </p:txBody>
      </p:sp>
      <p:sp>
        <p:nvSpPr>
          <p:cNvPr id="82" name="content"/>
          <p:cNvSpPr/>
          <p:nvPr/>
        </p:nvSpPr>
        <p:spPr>
          <a:xfrm>
            <a:off x="3740040" y="2215440"/>
            <a:ext cx="547092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活动方案可以有效传播品牌形象，提升市场知名度，吸引目标客户群体。活动是品牌沟通和互动的重要平台，能够有效促进品牌与受众之间的情感连接。</a:t>
            </a:r>
            <a:endParaRPr lang="en-US" sz="18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活动策划的关键步骤</a:t>
            </a:r>
            <a:endParaRPr lang="en-US" sz="3600" b="0" strike="noStrike" spc="-1">
              <a:solidFill>
                <a:schemeClr val="dk1"/>
              </a:solidFill>
              <a:latin typeface="Arial"/>
            </a:endParaRPr>
          </a:p>
        </p:txBody>
      </p:sp>
      <p:sp>
        <p:nvSpPr>
          <p:cNvPr id="85" name="content.1.subtitle"/>
          <p:cNvSpPr/>
          <p:nvPr/>
        </p:nvSpPr>
        <p:spPr>
          <a:xfrm>
            <a:off x="1277640" y="37789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明确活动的宗旨和目的</a:t>
            </a:r>
            <a:endParaRPr lang="en-US" sz="1400" b="0" strike="noStrike" spc="-1">
              <a:solidFill>
                <a:srgbClr val="000000"/>
              </a:solidFill>
              <a:latin typeface="Arial"/>
            </a:endParaRPr>
          </a:p>
        </p:txBody>
      </p:sp>
      <p:sp>
        <p:nvSpPr>
          <p:cNvPr id="86"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定义活动目标</a:t>
            </a:r>
            <a:endParaRPr lang="en-US" sz="1800" b="0" strike="noStrike" spc="-1">
              <a:solidFill>
                <a:srgbClr val="000000"/>
              </a:solidFill>
              <a:latin typeface="Arial"/>
            </a:endParaRPr>
          </a:p>
        </p:txBody>
      </p:sp>
      <p:sp>
        <p:nvSpPr>
          <p:cNvPr id="87" name="content.2.subtitle"/>
          <p:cNvSpPr/>
          <p:nvPr/>
        </p:nvSpPr>
        <p:spPr>
          <a:xfrm>
            <a:off x="6474600" y="37789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确保经济资金的有效利用</a:t>
            </a:r>
            <a:endParaRPr lang="en-US" sz="1400" b="0" strike="noStrike" spc="-1">
              <a:solidFill>
                <a:srgbClr val="000000"/>
              </a:solidFill>
              <a:latin typeface="Arial"/>
            </a:endParaRPr>
          </a:p>
        </p:txBody>
      </p:sp>
      <p:sp>
        <p:nvSpPr>
          <p:cNvPr id="88" name="content.2.title"/>
          <p:cNvSpPr/>
          <p:nvPr/>
        </p:nvSpPr>
        <p:spPr>
          <a:xfrm>
            <a:off x="647532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制定活动预算</a:t>
            </a:r>
            <a:endParaRPr lang="en-US" sz="1800" b="0" strike="noStrike" spc="-1">
              <a:solidFill>
                <a:srgbClr val="000000"/>
              </a:solidFill>
              <a:latin typeface="Arial"/>
            </a:endParaRPr>
          </a:p>
        </p:txBody>
      </p:sp>
      <p:sp>
        <p:nvSpPr>
          <p:cNvPr id="89"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组建专业团队保障活动顺利进行</a:t>
            </a:r>
            <a:endParaRPr lang="en-US" sz="1400" b="0" strike="noStrike" spc="-1">
              <a:solidFill>
                <a:srgbClr val="000000"/>
              </a:solidFill>
              <a:latin typeface="Arial"/>
            </a:endParaRPr>
          </a:p>
        </p:txBody>
      </p:sp>
      <p:sp>
        <p:nvSpPr>
          <p:cNvPr id="90"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确定执行团队</a:t>
            </a:r>
            <a:endParaRPr lang="en-US" sz="1800" b="0" strike="noStrike" spc="-1">
              <a:solidFill>
                <a:srgbClr val="000000"/>
              </a:solidFill>
              <a:latin typeface="Arial"/>
            </a:endParaRPr>
          </a:p>
        </p:txBody>
      </p:sp>
      <p:sp>
        <p:nvSpPr>
          <p:cNvPr id="91" name="content.4.subtitle"/>
          <p:cNvSpPr/>
          <p:nvPr/>
        </p:nvSpPr>
        <p:spPr>
          <a:xfrm>
            <a:off x="89287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92" name="content.4.title"/>
          <p:cNvSpPr/>
          <p:nvPr/>
        </p:nvSpPr>
        <p:spPr>
          <a:xfrm>
            <a:off x="892872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活动方案的成功案例</a:t>
            </a:r>
            <a:endParaRPr lang="en-US" sz="3600" b="0" strike="noStrike" spc="-1">
              <a:solidFill>
                <a:schemeClr val="dk1"/>
              </a:solidFill>
              <a:latin typeface="Arial"/>
            </a:endParaRPr>
          </a:p>
        </p:txBody>
      </p:sp>
      <p:sp>
        <p:nvSpPr>
          <p:cNvPr id="94"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成功提升品牌认知度</a:t>
            </a:r>
            <a:endParaRPr lang="en-US" sz="1400" b="0" strike="noStrike" spc="-1">
              <a:solidFill>
                <a:srgbClr val="000000"/>
              </a:solidFill>
              <a:latin typeface="Arial"/>
            </a:endParaRPr>
          </a:p>
        </p:txBody>
      </p:sp>
      <p:sp>
        <p:nvSpPr>
          <p:cNvPr id="95"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XXX</a:t>
            </a:r>
            <a:r>
              <a:rPr lang="zh-CN" sz="2000" b="1" strike="noStrike" spc="-1">
                <a:solidFill>
                  <a:schemeClr val="accent1"/>
                </a:solidFill>
                <a:latin typeface="微软雅黑"/>
                <a:ea typeface="微软雅黑"/>
              </a:rPr>
              <a:t>品牌新品发布活动</a:t>
            </a:r>
            <a:endParaRPr lang="en-US" sz="2000" b="0" strike="noStrike" spc="-1">
              <a:solidFill>
                <a:srgbClr val="000000"/>
              </a:solidFill>
              <a:latin typeface="Arial"/>
            </a:endParaRPr>
          </a:p>
        </p:txBody>
      </p:sp>
      <p:sp>
        <p:nvSpPr>
          <p:cNvPr id="9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9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增强员工凝聚力和团队合作能力</a:t>
            </a:r>
            <a:endParaRPr lang="en-US" sz="1400" b="0" strike="noStrike" spc="-1">
              <a:solidFill>
                <a:srgbClr val="000000"/>
              </a:solidFill>
              <a:latin typeface="Arial"/>
            </a:endParaRPr>
          </a:p>
        </p:txBody>
      </p:sp>
      <p:sp>
        <p:nvSpPr>
          <p:cNvPr id="9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XXX</a:t>
            </a:r>
            <a:r>
              <a:rPr lang="zh-CN" sz="2000" b="1" strike="noStrike" spc="-1">
                <a:solidFill>
                  <a:schemeClr val="accent1"/>
                </a:solidFill>
                <a:latin typeface="微软雅黑"/>
                <a:ea typeface="微软雅黑"/>
              </a:rPr>
              <a:t>企业员工团建活动</a:t>
            </a:r>
            <a:endParaRPr lang="en-US" sz="2000" b="0" strike="noStrike" spc="-1">
              <a:solidFill>
                <a:srgbClr val="000000"/>
              </a:solidFill>
              <a:latin typeface="Arial"/>
            </a:endParaRPr>
          </a:p>
        </p:txBody>
      </p:sp>
      <p:sp>
        <p:nvSpPr>
          <p:cNvPr id="10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增加品牌忠诚度和影响力</a:t>
            </a:r>
            <a:endParaRPr lang="en-US" sz="1400" b="0" strike="noStrike" spc="-1">
              <a:solidFill>
                <a:srgbClr val="000000"/>
              </a:solidFill>
              <a:latin typeface="Arial"/>
            </a:endParaRPr>
          </a:p>
        </p:txBody>
      </p:sp>
      <p:sp>
        <p:nvSpPr>
          <p:cNvPr id="10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XXX</a:t>
            </a:r>
            <a:r>
              <a:rPr lang="zh-CN" sz="2000" b="1" strike="noStrike" spc="-1">
                <a:solidFill>
                  <a:schemeClr val="accent1"/>
                </a:solidFill>
                <a:latin typeface="微软雅黑"/>
                <a:ea typeface="微软雅黑"/>
              </a:rPr>
              <a:t>机构年度庆典活动</a:t>
            </a:r>
            <a:endParaRPr lang="en-US" sz="20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吸引力不够</a:t>
            </a:r>
            <a:endParaRPr lang="en-US" sz="1800" b="0" strike="noStrike" spc="-1">
              <a:solidFill>
                <a:srgbClr val="000000"/>
              </a:solidFill>
              <a:latin typeface="Arial"/>
            </a:endParaRPr>
          </a:p>
        </p:txBody>
      </p:sp>
      <p:sp>
        <p:nvSpPr>
          <p:cNvPr id="105"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设计更具吸引力的活动亮点</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加强活动宣传和推广</a:t>
            </a:r>
            <a:endParaRPr lang="en-US" sz="12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策划方案缺乏创新</a:t>
            </a:r>
            <a:endParaRPr lang="en-US" sz="1800" b="0" strike="noStrike" spc="-1">
              <a:solidFill>
                <a:srgbClr val="000000"/>
              </a:solidFill>
              <a:latin typeface="Arial"/>
            </a:endParaRPr>
          </a:p>
        </p:txBody>
      </p:sp>
      <p:sp>
        <p:nvSpPr>
          <p:cNvPr id="108"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进行市场调研，寻找新颖创意</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邀请专业团队进行创意策划</a:t>
            </a:r>
            <a:endParaRPr lang="en-US" sz="12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11"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12" name="PlaceHolder 1"/>
          <p:cNvSpPr>
            <a:spLocks noGrp="1"/>
          </p:cNvSpPr>
          <p:nvPr>
            <p:ph type="title" idx="4294967295"/>
          </p:nvPr>
        </p:nvSpPr>
        <p:spPr>
          <a:xfrm>
            <a:off x="332640" y="360000"/>
            <a:ext cx="1046700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活动策划中的挑战</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预算不足</a:t>
            </a:r>
            <a:endParaRPr lang="en-US" sz="1800" b="0" strike="noStrike" spc="-1">
              <a:solidFill>
                <a:srgbClr val="000000"/>
              </a:solidFill>
              <a:latin typeface="Arial"/>
            </a:endParaRPr>
          </a:p>
        </p:txBody>
      </p:sp>
      <p:sp>
        <p:nvSpPr>
          <p:cNvPr id="115"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需要寻找更多赞助商</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考虑降低部分活动成本</a:t>
            </a:r>
            <a:endParaRPr lang="en-US" sz="1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不同活动形式的特点</a:t>
            </a:r>
            <a:endParaRPr lang="en-US" sz="3600" b="0" strike="noStrike" spc="-1">
              <a:solidFill>
                <a:schemeClr val="dk1"/>
              </a:solidFill>
              <a:latin typeface="Arial"/>
            </a:endParaRPr>
          </a:p>
        </p:txBody>
      </p:sp>
      <p:sp>
        <p:nvSpPr>
          <p:cNvPr id="117" name="content.1.subtitle"/>
          <p:cNvSpPr/>
          <p:nvPr/>
        </p:nvSpPr>
        <p:spPr>
          <a:xfrm>
            <a:off x="1277640" y="37789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全球观众参与度高</a:t>
            </a:r>
            <a:endParaRPr lang="en-US" sz="1400" b="0" strike="noStrike" spc="-1">
              <a:solidFill>
                <a:srgbClr val="000000"/>
              </a:solidFill>
              <a:latin typeface="Arial"/>
            </a:endParaRPr>
          </a:p>
        </p:txBody>
      </p:sp>
      <p:sp>
        <p:nvSpPr>
          <p:cNvPr id="118"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线上活动</a:t>
            </a:r>
            <a:endParaRPr lang="en-US" sz="1800" b="0" strike="noStrike" spc="-1">
              <a:solidFill>
                <a:srgbClr val="000000"/>
              </a:solidFill>
              <a:latin typeface="Arial"/>
            </a:endParaRPr>
          </a:p>
        </p:txBody>
      </p:sp>
      <p:sp>
        <p:nvSpPr>
          <p:cNvPr id="119" name="content.2.subtitle"/>
          <p:cNvSpPr/>
          <p:nvPr/>
        </p:nvSpPr>
        <p:spPr>
          <a:xfrm>
            <a:off x="6474600" y="37789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面对面交流更直接</a:t>
            </a:r>
            <a:endParaRPr lang="en-US" sz="1400" b="0" strike="noStrike" spc="-1">
              <a:solidFill>
                <a:srgbClr val="000000"/>
              </a:solidFill>
              <a:latin typeface="Arial"/>
            </a:endParaRPr>
          </a:p>
        </p:txBody>
      </p:sp>
      <p:sp>
        <p:nvSpPr>
          <p:cNvPr id="120" name="content.2.title"/>
          <p:cNvSpPr/>
          <p:nvPr/>
        </p:nvSpPr>
        <p:spPr>
          <a:xfrm>
            <a:off x="647532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线下活动</a:t>
            </a:r>
            <a:endParaRPr lang="en-US" sz="1800" b="0" strike="noStrike" spc="-1">
              <a:solidFill>
                <a:srgbClr val="000000"/>
              </a:solidFill>
              <a:latin typeface="Arial"/>
            </a:endParaRPr>
          </a:p>
        </p:txBody>
      </p:sp>
      <p:sp>
        <p:nvSpPr>
          <p:cNvPr id="121"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融合线上线下优势</a:t>
            </a:r>
            <a:endParaRPr lang="en-US" sz="1400" b="0" strike="noStrike" spc="-1">
              <a:solidFill>
                <a:srgbClr val="000000"/>
              </a:solidFill>
              <a:latin typeface="Arial"/>
            </a:endParaRPr>
          </a:p>
        </p:txBody>
      </p:sp>
      <p:sp>
        <p:nvSpPr>
          <p:cNvPr id="122"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混合活动</a:t>
            </a:r>
            <a:endParaRPr lang="en-US" sz="1800" b="0" strike="noStrike" spc="-1">
              <a:solidFill>
                <a:srgbClr val="000000"/>
              </a:solidFill>
              <a:latin typeface="Arial"/>
            </a:endParaRPr>
          </a:p>
        </p:txBody>
      </p:sp>
      <p:sp>
        <p:nvSpPr>
          <p:cNvPr id="123" name="content.4.subtitle"/>
          <p:cNvSpPr/>
          <p:nvPr/>
        </p:nvSpPr>
        <p:spPr>
          <a:xfrm>
            <a:off x="89287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24" name="content.4.title"/>
          <p:cNvSpPr/>
          <p:nvPr/>
        </p:nvSpPr>
        <p:spPr>
          <a:xfrm>
            <a:off x="892872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活动主题的选择</a:t>
            </a:r>
            <a:endParaRPr lang="en-US" sz="3600" b="0" strike="noStrike" spc="-1">
              <a:solidFill>
                <a:schemeClr val="dk1"/>
              </a:solidFill>
              <a:latin typeface="Arial"/>
            </a:endParaRPr>
          </a:p>
        </p:txBody>
      </p:sp>
      <p:sp>
        <p:nvSpPr>
          <p:cNvPr id="12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title"/>
          <p:cNvSpPr/>
          <p:nvPr/>
        </p:nvSpPr>
        <p:spPr>
          <a:xfrm>
            <a:off x="5218920" y="82872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200" b="1" strike="noStrike" spc="299">
                <a:solidFill>
                  <a:schemeClr val="dk1"/>
                </a:solidFill>
                <a:latin typeface="Arial"/>
                <a:ea typeface="微软雅黑"/>
              </a:rPr>
              <a:t>活动主题对活动成功的影响</a:t>
            </a:r>
            <a:endParaRPr lang="en-US" sz="3200" b="0" strike="noStrike" spc="-1">
              <a:solidFill>
                <a:srgbClr val="000000"/>
              </a:solidFill>
              <a:latin typeface="Arial"/>
            </a:endParaRPr>
          </a:p>
        </p:txBody>
      </p:sp>
      <p:sp>
        <p:nvSpPr>
          <p:cNvPr id="130" name="content"/>
          <p:cNvSpPr/>
          <p:nvPr/>
        </p:nvSpPr>
        <p:spPr>
          <a:xfrm>
            <a:off x="3740040" y="2215440"/>
            <a:ext cx="547092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选择合适的活动主题对活动成功至关重要。主题与活动目标的契合可以提升活动效果，而主题独特性与吸引力会吸引更多参与者。</a:t>
            </a:r>
            <a:endParaRPr lang="en-US" sz="1800" b="0" strike="noStrike" spc="-1">
              <a:solidFill>
                <a:srgbClr val="000000"/>
              </a:solidFill>
              <a:latin typeface="Arial"/>
            </a:endParaRPr>
          </a:p>
        </p:txBody>
      </p:sp>
      <p:sp>
        <p:nvSpPr>
          <p:cNvPr id="13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如何选择适合的活动主题</a:t>
            </a:r>
            <a:endParaRPr lang="en-US" sz="3600" b="0" strike="noStrike" spc="-1">
              <a:solidFill>
                <a:schemeClr val="dk1"/>
              </a:solidFill>
              <a:latin typeface="Arial"/>
            </a:endParaRPr>
          </a:p>
        </p:txBody>
      </p:sp>
      <p:sp>
        <p:nvSpPr>
          <p:cNvPr id="133" name="content.1.subtitle"/>
          <p:cNvSpPr/>
          <p:nvPr/>
        </p:nvSpPr>
        <p:spPr>
          <a:xfrm>
            <a:off x="1277640" y="37789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了解目标受众的兴趣与喜好</a:t>
            </a:r>
            <a:endParaRPr lang="en-US" sz="1400" b="0" strike="noStrike" spc="-1">
              <a:solidFill>
                <a:srgbClr val="000000"/>
              </a:solidFill>
              <a:latin typeface="Arial"/>
            </a:endParaRPr>
          </a:p>
        </p:txBody>
      </p:sp>
      <p:sp>
        <p:nvSpPr>
          <p:cNvPr id="134"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考虑受众喜好</a:t>
            </a:r>
            <a:endParaRPr lang="en-US" sz="1800" b="0" strike="noStrike" spc="-1">
              <a:solidFill>
                <a:srgbClr val="000000"/>
              </a:solidFill>
              <a:latin typeface="Arial"/>
            </a:endParaRPr>
          </a:p>
        </p:txBody>
      </p:sp>
      <p:sp>
        <p:nvSpPr>
          <p:cNvPr id="135" name="content.2.subtitle"/>
          <p:cNvSpPr/>
          <p:nvPr/>
        </p:nvSpPr>
        <p:spPr>
          <a:xfrm>
            <a:off x="6474600" y="37789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把握市场动向，选择受欢迎的主题</a:t>
            </a:r>
            <a:endParaRPr lang="en-US" sz="1400" b="0" strike="noStrike" spc="-1">
              <a:solidFill>
                <a:srgbClr val="000000"/>
              </a:solidFill>
              <a:latin typeface="Arial"/>
            </a:endParaRPr>
          </a:p>
        </p:txBody>
      </p:sp>
      <p:sp>
        <p:nvSpPr>
          <p:cNvPr id="136" name="content.2.title"/>
          <p:cNvSpPr/>
          <p:nvPr/>
        </p:nvSpPr>
        <p:spPr>
          <a:xfrm>
            <a:off x="647532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关注市场趋势</a:t>
            </a:r>
            <a:endParaRPr lang="en-US" sz="1800" b="0" strike="noStrike" spc="-1">
              <a:solidFill>
                <a:srgbClr val="000000"/>
              </a:solidFill>
              <a:latin typeface="Arial"/>
            </a:endParaRPr>
          </a:p>
        </p:txBody>
      </p:sp>
      <p:sp>
        <p:nvSpPr>
          <p:cNvPr id="137"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确保活动主题与品牌形象一致</a:t>
            </a:r>
            <a:endParaRPr lang="en-US" sz="1400" b="0" strike="noStrike" spc="-1">
              <a:solidFill>
                <a:srgbClr val="000000"/>
              </a:solidFill>
              <a:latin typeface="Arial"/>
            </a:endParaRPr>
          </a:p>
        </p:txBody>
      </p:sp>
      <p:sp>
        <p:nvSpPr>
          <p:cNvPr id="138"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与品牌形象相符合</a:t>
            </a:r>
            <a:endParaRPr lang="en-US" sz="1800" b="0" strike="noStrike" spc="-1">
              <a:solidFill>
                <a:srgbClr val="000000"/>
              </a:solidFill>
              <a:latin typeface="Arial"/>
            </a:endParaRPr>
          </a:p>
        </p:txBody>
      </p:sp>
      <p:sp>
        <p:nvSpPr>
          <p:cNvPr id="139" name="content.4.subtitle"/>
          <p:cNvSpPr/>
          <p:nvPr/>
        </p:nvSpPr>
        <p:spPr>
          <a:xfrm>
            <a:off x="89287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40" name="content.4.title"/>
          <p:cNvSpPr/>
          <p:nvPr/>
        </p:nvSpPr>
        <p:spPr>
          <a:xfrm>
            <a:off x="892872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1"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活动主题案例分析</a:t>
            </a:r>
            <a:endParaRPr lang="en-US" sz="3600" b="0" strike="noStrike" spc="-1">
              <a:solidFill>
                <a:schemeClr val="dk1"/>
              </a:solidFill>
              <a:latin typeface="Arial"/>
            </a:endParaRPr>
          </a:p>
        </p:txBody>
      </p:sp>
      <p:sp>
        <p:nvSpPr>
          <p:cNvPr id="142"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143"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XXX</a:t>
            </a:r>
            <a:r>
              <a:rPr lang="zh-CN" sz="2000" b="1" strike="noStrike" spc="-1">
                <a:solidFill>
                  <a:schemeClr val="accent1"/>
                </a:solidFill>
                <a:latin typeface="微软雅黑"/>
                <a:ea typeface="微软雅黑"/>
              </a:rPr>
              <a:t>公司夏日狂欢派对</a:t>
            </a:r>
            <a:endParaRPr lang="en-US" sz="2000" b="0" strike="noStrike" spc="-1">
              <a:solidFill>
                <a:srgbClr val="000000"/>
              </a:solidFill>
              <a:latin typeface="Arial"/>
            </a:endParaRPr>
          </a:p>
        </p:txBody>
      </p:sp>
      <p:sp>
        <p:nvSpPr>
          <p:cNvPr id="14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4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4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XXX</a:t>
            </a:r>
            <a:r>
              <a:rPr lang="zh-CN" sz="2000" b="1" strike="noStrike" spc="-1">
                <a:solidFill>
                  <a:schemeClr val="accent1"/>
                </a:solidFill>
                <a:latin typeface="微软雅黑"/>
                <a:ea typeface="微软雅黑"/>
              </a:rPr>
              <a:t>品牌周年庆典</a:t>
            </a:r>
            <a:endParaRPr lang="en-US" sz="2000" b="0" strike="noStrike" spc="-1">
              <a:solidFill>
                <a:srgbClr val="000000"/>
              </a:solidFill>
              <a:latin typeface="Arial"/>
            </a:endParaRPr>
          </a:p>
        </p:txBody>
      </p:sp>
      <p:sp>
        <p:nvSpPr>
          <p:cNvPr id="14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5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XXX</a:t>
            </a:r>
            <a:r>
              <a:rPr lang="zh-CN" sz="2000" b="1" strike="noStrike" spc="-1">
                <a:solidFill>
                  <a:schemeClr val="accent1"/>
                </a:solidFill>
                <a:latin typeface="微软雅黑"/>
                <a:ea typeface="微软雅黑"/>
              </a:rPr>
              <a:t>博物馆夜间探险</a:t>
            </a:r>
            <a:endParaRPr lang="en-US" sz="20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1"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活动主题设计技巧</a:t>
            </a:r>
            <a:endParaRPr lang="en-US" sz="3600" b="0" strike="noStrike" spc="-1">
              <a:solidFill>
                <a:schemeClr val="dk1"/>
              </a:solidFill>
              <a:latin typeface="Arial"/>
            </a:endParaRPr>
          </a:p>
        </p:txBody>
      </p:sp>
      <p:sp>
        <p:nvSpPr>
          <p:cNvPr id="152"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设计活动主题时，需要突出亮点，让活动更加吸引人。同时要体现主题一致性，使整个活动有统一的风格。融入互动环节可以增加活动的趣味性和参与度。</a:t>
            </a:r>
            <a:endParaRPr lang="en-US" sz="16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3"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活动主题设计技巧</a:t>
            </a:r>
            <a:endParaRPr lang="en-US" sz="3600" b="0" strike="noStrike" spc="-1">
              <a:solidFill>
                <a:schemeClr val="dk1"/>
              </a:solidFill>
              <a:latin typeface="Arial"/>
            </a:endParaRPr>
          </a:p>
        </p:txBody>
      </p:sp>
      <p:sp>
        <p:nvSpPr>
          <p:cNvPr id="154" name="content.1.subtitle"/>
          <p:cNvSpPr/>
          <p:nvPr/>
        </p:nvSpPr>
        <p:spPr>
          <a:xfrm>
            <a:off x="1277640" y="37789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设计活动中的亮点，吸引眼球</a:t>
            </a:r>
            <a:endParaRPr lang="en-US" sz="1400" b="0" strike="noStrike" spc="-1">
              <a:solidFill>
                <a:srgbClr val="000000"/>
              </a:solidFill>
              <a:latin typeface="Arial"/>
            </a:endParaRPr>
          </a:p>
        </p:txBody>
      </p:sp>
      <p:sp>
        <p:nvSpPr>
          <p:cNvPr id="155"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突出亮点</a:t>
            </a:r>
            <a:endParaRPr lang="en-US" sz="1800" b="0" strike="noStrike" spc="-1">
              <a:solidFill>
                <a:srgbClr val="000000"/>
              </a:solidFill>
              <a:latin typeface="Arial"/>
            </a:endParaRPr>
          </a:p>
        </p:txBody>
      </p:sp>
      <p:sp>
        <p:nvSpPr>
          <p:cNvPr id="156" name="content.2.subtitle"/>
          <p:cNvSpPr/>
          <p:nvPr/>
        </p:nvSpPr>
        <p:spPr>
          <a:xfrm>
            <a:off x="6474600" y="37789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确保活动各个环节与主题相呼应</a:t>
            </a:r>
            <a:endParaRPr lang="en-US" sz="1400" b="0" strike="noStrike" spc="-1">
              <a:solidFill>
                <a:srgbClr val="000000"/>
              </a:solidFill>
              <a:latin typeface="Arial"/>
            </a:endParaRPr>
          </a:p>
        </p:txBody>
      </p:sp>
      <p:sp>
        <p:nvSpPr>
          <p:cNvPr id="157" name="content.2.title"/>
          <p:cNvSpPr/>
          <p:nvPr/>
        </p:nvSpPr>
        <p:spPr>
          <a:xfrm>
            <a:off x="647532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体现主题一致性</a:t>
            </a:r>
            <a:endParaRPr lang="en-US" sz="1800" b="0" strike="noStrike" spc="-1">
              <a:solidFill>
                <a:srgbClr val="000000"/>
              </a:solidFill>
              <a:latin typeface="Arial"/>
            </a:endParaRPr>
          </a:p>
        </p:txBody>
      </p:sp>
      <p:sp>
        <p:nvSpPr>
          <p:cNvPr id="158"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增加参与度，让活动更加生动</a:t>
            </a:r>
            <a:endParaRPr lang="en-US" sz="1400" b="0" strike="noStrike" spc="-1">
              <a:solidFill>
                <a:srgbClr val="000000"/>
              </a:solidFill>
              <a:latin typeface="Arial"/>
            </a:endParaRPr>
          </a:p>
        </p:txBody>
      </p:sp>
      <p:sp>
        <p:nvSpPr>
          <p:cNvPr id="159"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融入互动环节</a:t>
            </a:r>
            <a:endParaRPr lang="en-US" sz="1800" b="0" strike="noStrike" spc="-1">
              <a:solidFill>
                <a:srgbClr val="000000"/>
              </a:solidFill>
              <a:latin typeface="Arial"/>
            </a:endParaRPr>
          </a:p>
        </p:txBody>
      </p:sp>
      <p:sp>
        <p:nvSpPr>
          <p:cNvPr id="160" name="content.4.subtitle"/>
          <p:cNvSpPr/>
          <p:nvPr/>
        </p:nvSpPr>
        <p:spPr>
          <a:xfrm>
            <a:off x="89287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61" name="content.4.title"/>
          <p:cNvSpPr/>
          <p:nvPr/>
        </p:nvSpPr>
        <p:spPr>
          <a:xfrm>
            <a:off x="892872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3"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活动执行与流程管理</a:t>
            </a:r>
            <a:endParaRPr lang="en-US" sz="3600" b="0" strike="noStrike" spc="-1">
              <a:solidFill>
                <a:schemeClr val="dk1"/>
              </a:solidFill>
              <a:latin typeface="Arial"/>
            </a:endParaRPr>
          </a:p>
        </p:txBody>
      </p:sp>
      <p:sp>
        <p:nvSpPr>
          <p:cNvPr id="16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6" name="title"/>
          <p:cNvSpPr/>
          <p:nvPr/>
        </p:nvSpPr>
        <p:spPr>
          <a:xfrm>
            <a:off x="5218920" y="82872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200" b="1" strike="noStrike" spc="299">
                <a:solidFill>
                  <a:schemeClr val="dk1"/>
                </a:solidFill>
                <a:latin typeface="Arial"/>
                <a:ea typeface="微软雅黑"/>
              </a:rPr>
              <a:t>活动执行前的准备工作</a:t>
            </a:r>
            <a:endParaRPr lang="en-US" sz="3200" b="0" strike="noStrike" spc="-1">
              <a:solidFill>
                <a:srgbClr val="000000"/>
              </a:solidFill>
              <a:latin typeface="Arial"/>
            </a:endParaRPr>
          </a:p>
        </p:txBody>
      </p:sp>
      <p:sp>
        <p:nvSpPr>
          <p:cNvPr id="167" name="content"/>
          <p:cNvSpPr/>
          <p:nvPr/>
        </p:nvSpPr>
        <p:spPr>
          <a:xfrm>
            <a:off x="3740040" y="2215440"/>
            <a:ext cx="547092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在活动执行前的准备工作中，首先需要确定执行团队成员及分工，确保每个人都清楚自己的任务。其次要确保场地与设备齐全，包括音响设备、椅子等，以保障活动的顺利进行。最后，需要仔细检查活动流程的细节，确保每个环节都得到妥善安排。</a:t>
            </a:r>
            <a:endParaRPr lang="en-US" sz="1800" b="0" strike="noStrike" spc="-1">
              <a:solidFill>
                <a:srgbClr val="000000"/>
              </a:solidFill>
              <a:latin typeface="Arial"/>
            </a:endParaRPr>
          </a:p>
        </p:txBody>
      </p:sp>
      <p:sp>
        <p:nvSpPr>
          <p:cNvPr id="16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督促团队完成任务</a:t>
            </a:r>
            <a:endParaRPr lang="en-US" sz="1800" b="0" strike="noStrike" spc="-1">
              <a:solidFill>
                <a:srgbClr val="000000"/>
              </a:solidFill>
              <a:latin typeface="Arial"/>
            </a:endParaRPr>
          </a:p>
        </p:txBody>
      </p:sp>
      <p:sp>
        <p:nvSpPr>
          <p:cNvPr id="171"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7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处理突发情况</a:t>
            </a:r>
            <a:endParaRPr lang="en-US" sz="1800" b="0" strike="noStrike" spc="-1">
              <a:solidFill>
                <a:srgbClr val="000000"/>
              </a:solidFill>
              <a:latin typeface="Arial"/>
            </a:endParaRPr>
          </a:p>
        </p:txBody>
      </p:sp>
      <p:sp>
        <p:nvSpPr>
          <p:cNvPr id="174"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7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77"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78" name="PlaceHolder 1"/>
          <p:cNvSpPr>
            <a:spLocks noGrp="1"/>
          </p:cNvSpPr>
          <p:nvPr>
            <p:ph type="title" idx="4294967295"/>
          </p:nvPr>
        </p:nvSpPr>
        <p:spPr>
          <a:xfrm>
            <a:off x="332640" y="360000"/>
            <a:ext cx="1046700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活动执行中的注意事项</a:t>
            </a:r>
            <a:endParaRPr lang="en-US" sz="3600" b="0" strike="noStrike" spc="-1">
              <a:solidFill>
                <a:schemeClr val="dk1"/>
              </a:solidFill>
              <a:latin typeface="Arial"/>
            </a:endParaRPr>
          </a:p>
        </p:txBody>
      </p:sp>
      <p:sp>
        <p:nvSpPr>
          <p:cNvPr id="17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0"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确保活动安全</a:t>
            </a:r>
            <a:endParaRPr lang="en-US" sz="1800" b="0" strike="noStrike" spc="-1">
              <a:solidFill>
                <a:srgbClr val="000000"/>
              </a:solidFill>
              <a:latin typeface="Arial"/>
            </a:endParaRPr>
          </a:p>
        </p:txBody>
      </p:sp>
      <p:sp>
        <p:nvSpPr>
          <p:cNvPr id="181"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2"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活动流程管理的关键环节</a:t>
            </a:r>
            <a:endParaRPr lang="en-US" sz="3600" b="0" strike="noStrike" spc="-1">
              <a:solidFill>
                <a:schemeClr val="dk1"/>
              </a:solidFill>
              <a:latin typeface="Arial"/>
            </a:endParaRPr>
          </a:p>
        </p:txBody>
      </p:sp>
      <p:sp>
        <p:nvSpPr>
          <p:cNvPr id="183" name="content.1.subtitle"/>
          <p:cNvSpPr/>
          <p:nvPr/>
        </p:nvSpPr>
        <p:spPr>
          <a:xfrm>
            <a:off x="1277640" y="37789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时间安排要合理</a:t>
            </a:r>
            <a:endParaRPr lang="en-US" sz="1400" b="0" strike="noStrike" spc="-1">
              <a:solidFill>
                <a:srgbClr val="000000"/>
              </a:solidFill>
              <a:latin typeface="Arial"/>
            </a:endParaRPr>
          </a:p>
        </p:txBody>
      </p:sp>
      <p:sp>
        <p:nvSpPr>
          <p:cNvPr id="184"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确定活动时间节点</a:t>
            </a:r>
            <a:endParaRPr lang="en-US" sz="1800" b="0" strike="noStrike" spc="-1">
              <a:solidFill>
                <a:srgbClr val="000000"/>
              </a:solidFill>
              <a:latin typeface="Arial"/>
            </a:endParaRPr>
          </a:p>
        </p:txBody>
      </p:sp>
      <p:sp>
        <p:nvSpPr>
          <p:cNvPr id="185" name="content.2.subtitle"/>
          <p:cNvSpPr/>
          <p:nvPr/>
        </p:nvSpPr>
        <p:spPr>
          <a:xfrm>
            <a:off x="6474600" y="37789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每个环节都需考虑</a:t>
            </a:r>
            <a:endParaRPr lang="en-US" sz="1400" b="0" strike="noStrike" spc="-1">
              <a:solidFill>
                <a:srgbClr val="000000"/>
              </a:solidFill>
              <a:latin typeface="Arial"/>
            </a:endParaRPr>
          </a:p>
        </p:txBody>
      </p:sp>
      <p:sp>
        <p:nvSpPr>
          <p:cNvPr id="186" name="content.2.title"/>
          <p:cNvSpPr/>
          <p:nvPr/>
        </p:nvSpPr>
        <p:spPr>
          <a:xfrm>
            <a:off x="647532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制定详细计划</a:t>
            </a:r>
            <a:endParaRPr lang="en-US" sz="1800" b="0" strike="noStrike" spc="-1">
              <a:solidFill>
                <a:srgbClr val="000000"/>
              </a:solidFill>
              <a:latin typeface="Arial"/>
            </a:endParaRPr>
          </a:p>
        </p:txBody>
      </p:sp>
      <p:sp>
        <p:nvSpPr>
          <p:cNvPr id="187"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监控活动进展</a:t>
            </a:r>
            <a:endParaRPr lang="en-US" sz="1400" b="0" strike="noStrike" spc="-1">
              <a:solidFill>
                <a:srgbClr val="000000"/>
              </a:solidFill>
              <a:latin typeface="Arial"/>
            </a:endParaRPr>
          </a:p>
        </p:txBody>
      </p:sp>
      <p:sp>
        <p:nvSpPr>
          <p:cNvPr id="188"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设置监督机制</a:t>
            </a:r>
            <a:endParaRPr lang="en-US" sz="1800" b="0" strike="noStrike" spc="-1">
              <a:solidFill>
                <a:srgbClr val="000000"/>
              </a:solidFill>
              <a:latin typeface="Arial"/>
            </a:endParaRPr>
          </a:p>
        </p:txBody>
      </p:sp>
      <p:sp>
        <p:nvSpPr>
          <p:cNvPr id="189" name="content.4.subtitle"/>
          <p:cNvSpPr/>
          <p:nvPr/>
        </p:nvSpPr>
        <p:spPr>
          <a:xfrm>
            <a:off x="89287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90" name="content.4.title"/>
          <p:cNvSpPr/>
          <p:nvPr/>
        </p:nvSpPr>
        <p:spPr>
          <a:xfrm>
            <a:off x="892872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1"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活动执行记录与总结</a:t>
            </a:r>
            <a:endParaRPr lang="en-US" sz="3600" b="0" strike="noStrike" spc="-1">
              <a:solidFill>
                <a:schemeClr val="dk1"/>
              </a:solidFill>
              <a:latin typeface="Arial"/>
            </a:endParaRPr>
          </a:p>
        </p:txBody>
      </p:sp>
      <p:sp>
        <p:nvSpPr>
          <p:cNvPr id="192"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经验总结很重要</a:t>
            </a:r>
            <a:endParaRPr lang="en-US" sz="1400" b="0" strike="noStrike" spc="-1">
              <a:solidFill>
                <a:srgbClr val="000000"/>
              </a:solidFill>
              <a:latin typeface="Arial"/>
            </a:endParaRPr>
          </a:p>
        </p:txBody>
      </p:sp>
      <p:sp>
        <p:nvSpPr>
          <p:cNvPr id="193"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记录活动过程中的亮点与失误</a:t>
            </a:r>
            <a:endParaRPr lang="en-US" sz="2000" b="0" strike="noStrike" spc="-1">
              <a:solidFill>
                <a:srgbClr val="000000"/>
              </a:solidFill>
              <a:latin typeface="Arial"/>
            </a:endParaRPr>
          </a:p>
        </p:txBody>
      </p:sp>
      <p:sp>
        <p:nvSpPr>
          <p:cNvPr id="19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9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评估活动效果</a:t>
            </a:r>
            <a:endParaRPr lang="en-US" sz="1400" b="0" strike="noStrike" spc="-1">
              <a:solidFill>
                <a:srgbClr val="000000"/>
              </a:solidFill>
              <a:latin typeface="Arial"/>
            </a:endParaRPr>
          </a:p>
        </p:txBody>
      </p:sp>
      <p:sp>
        <p:nvSpPr>
          <p:cNvPr id="19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分析活动效果并进行总结</a:t>
            </a:r>
            <a:endParaRPr lang="en-US" sz="2000" b="0" strike="noStrike" spc="-1">
              <a:solidFill>
                <a:srgbClr val="000000"/>
              </a:solidFill>
              <a:latin typeface="Arial"/>
            </a:endParaRPr>
          </a:p>
        </p:txBody>
      </p:sp>
      <p:sp>
        <p:nvSpPr>
          <p:cNvPr id="19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了解参与者感受</a:t>
            </a:r>
            <a:endParaRPr lang="en-US" sz="1400" b="0" strike="noStrike" spc="-1">
              <a:solidFill>
                <a:srgbClr val="000000"/>
              </a:solidFill>
              <a:latin typeface="Arial"/>
            </a:endParaRPr>
          </a:p>
        </p:txBody>
      </p:sp>
      <p:sp>
        <p:nvSpPr>
          <p:cNvPr id="20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收集参与者反馈意见</a:t>
            </a:r>
            <a:endParaRPr lang="en-US" sz="20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活动营销与推广</a:t>
            </a:r>
            <a:endParaRPr lang="en-US" sz="3600" b="0" strike="noStrike" spc="-1">
              <a:solidFill>
                <a:schemeClr val="dk1"/>
              </a:solidFill>
              <a:latin typeface="Arial"/>
            </a:endParaRPr>
          </a:p>
        </p:txBody>
      </p:sp>
      <p:sp>
        <p:nvSpPr>
          <p:cNvPr id="20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4"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活动营销的重要性</a:t>
            </a:r>
            <a:endParaRPr lang="en-US" sz="3600" b="0" strike="noStrike" spc="-1">
              <a:solidFill>
                <a:schemeClr val="dk1"/>
              </a:solidFill>
              <a:latin typeface="Arial"/>
            </a:endParaRPr>
          </a:p>
        </p:txBody>
      </p:sp>
      <p:sp>
        <p:nvSpPr>
          <p:cNvPr id="205" name="content.1.subtitle"/>
          <p:cNvSpPr/>
          <p:nvPr/>
        </p:nvSpPr>
        <p:spPr>
          <a:xfrm>
            <a:off x="1277640" y="37789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增加活动曝光度</a:t>
            </a:r>
            <a:endParaRPr lang="en-US" sz="1400" b="0" strike="noStrike" spc="-1">
              <a:solidFill>
                <a:srgbClr val="000000"/>
              </a:solidFill>
              <a:latin typeface="Arial"/>
            </a:endParaRPr>
          </a:p>
        </p:txBody>
      </p:sp>
      <p:sp>
        <p:nvSpPr>
          <p:cNvPr id="206"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提升活动知名度</a:t>
            </a:r>
            <a:endParaRPr lang="en-US" sz="1800" b="0" strike="noStrike" spc="-1">
              <a:solidFill>
                <a:srgbClr val="000000"/>
              </a:solidFill>
              <a:latin typeface="Arial"/>
            </a:endParaRPr>
          </a:p>
        </p:txBody>
      </p:sp>
      <p:sp>
        <p:nvSpPr>
          <p:cNvPr id="207" name="content.2.subtitle"/>
          <p:cNvSpPr/>
          <p:nvPr/>
        </p:nvSpPr>
        <p:spPr>
          <a:xfrm>
            <a:off x="6474600" y="37789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提高参与率</a:t>
            </a:r>
            <a:endParaRPr lang="en-US" sz="1400" b="0" strike="noStrike" spc="-1">
              <a:solidFill>
                <a:srgbClr val="000000"/>
              </a:solidFill>
              <a:latin typeface="Arial"/>
            </a:endParaRPr>
          </a:p>
        </p:txBody>
      </p:sp>
      <p:sp>
        <p:nvSpPr>
          <p:cNvPr id="208" name="content.2.title"/>
          <p:cNvSpPr/>
          <p:nvPr/>
        </p:nvSpPr>
        <p:spPr>
          <a:xfrm>
            <a:off x="647532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吸引更多参与者</a:t>
            </a:r>
            <a:endParaRPr lang="en-US" sz="1800" b="0" strike="noStrike" spc="-1">
              <a:solidFill>
                <a:srgbClr val="000000"/>
              </a:solidFill>
              <a:latin typeface="Arial"/>
            </a:endParaRPr>
          </a:p>
        </p:txBody>
      </p:sp>
      <p:sp>
        <p:nvSpPr>
          <p:cNvPr id="209"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提升品牌知名度</a:t>
            </a:r>
            <a:endParaRPr lang="en-US" sz="1400" b="0" strike="noStrike" spc="-1">
              <a:solidFill>
                <a:srgbClr val="000000"/>
              </a:solidFill>
              <a:latin typeface="Arial"/>
            </a:endParaRPr>
          </a:p>
        </p:txBody>
      </p:sp>
      <p:sp>
        <p:nvSpPr>
          <p:cNvPr id="210"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增加品牌曝光率</a:t>
            </a:r>
            <a:endParaRPr lang="en-US" sz="1800" b="0" strike="noStrike" spc="-1">
              <a:solidFill>
                <a:srgbClr val="000000"/>
              </a:solidFill>
              <a:latin typeface="Arial"/>
            </a:endParaRPr>
          </a:p>
        </p:txBody>
      </p:sp>
      <p:sp>
        <p:nvSpPr>
          <p:cNvPr id="211" name="content.4.subtitle"/>
          <p:cNvSpPr/>
          <p:nvPr/>
        </p:nvSpPr>
        <p:spPr>
          <a:xfrm>
            <a:off x="89287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212" name="content.4.title"/>
          <p:cNvSpPr/>
          <p:nvPr/>
        </p:nvSpPr>
        <p:spPr>
          <a:xfrm>
            <a:off x="892872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4" name="title"/>
          <p:cNvSpPr/>
          <p:nvPr/>
        </p:nvSpPr>
        <p:spPr>
          <a:xfrm>
            <a:off x="5218920" y="82872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200" b="1" strike="noStrike" spc="299">
                <a:solidFill>
                  <a:schemeClr val="dk1"/>
                </a:solidFill>
                <a:latin typeface="Arial"/>
                <a:ea typeface="微软雅黑"/>
              </a:rPr>
              <a:t>活动营销策略</a:t>
            </a:r>
            <a:endParaRPr lang="en-US" sz="3200" b="0" strike="noStrike" spc="-1">
              <a:solidFill>
                <a:srgbClr val="000000"/>
              </a:solidFill>
              <a:latin typeface="Arial"/>
            </a:endParaRPr>
          </a:p>
        </p:txBody>
      </p:sp>
      <p:sp>
        <p:nvSpPr>
          <p:cNvPr id="215" name="content"/>
          <p:cNvSpPr/>
          <p:nvPr/>
        </p:nvSpPr>
        <p:spPr>
          <a:xfrm>
            <a:off x="3740040" y="2215440"/>
            <a:ext cx="547092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活动营销策略是指为了提升活动知名度，吸引更多参与者以及增加品牌曝光率而采取的一系列宣传手段和方法。利用社交媒体平台宣传、制作精美活动海报以及合作赞助商进行宣传都是有效的活动营销策略。</a:t>
            </a:r>
            <a:endParaRPr lang="en-US" sz="1800" b="0" strike="noStrike" spc="-1">
              <a:solidFill>
                <a:srgbClr val="000000"/>
              </a:solidFill>
              <a:latin typeface="Arial"/>
            </a:endParaRPr>
          </a:p>
        </p:txBody>
      </p:sp>
      <p:sp>
        <p:nvSpPr>
          <p:cNvPr id="21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https://d.book118.com/527116046066006052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144</Paragraphs>
  <Slides>23</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Times New Roman</vt:lpstr>
      <vt:lpstr>Wingdings</vt:lpstr>
      <vt:lpstr>Symbol</vt:lpstr>
      <vt:lpstr>DejaVu Sans</vt:lpstr>
      <vt:lpstr>Office Theme</vt:lpstr>
      <vt:lpstr>不同凡响的活动方案</vt:lpstr>
      <vt:lpstr>目录</vt:lpstr>
      <vt:lpstr>第1章 活动策划的重要性</vt:lpstr>
      <vt:lpstr> </vt:lpstr>
      <vt:lpstr>活动策划的关键步骤</vt:lpstr>
      <vt:lpstr>活动方案的成功案例</vt:lpstr>
      <vt:lpstr>活动策划中的挑战</vt:lpstr>
      <vt:lpstr>不同活动形式的特点</vt:lpstr>
      <vt:lpstr>第2章 活动主题的选择</vt:lpstr>
      <vt:lpstr> </vt:lpstr>
      <vt:lpstr>如何选择适合的活动主题</vt:lpstr>
      <vt:lpstr>活动主题案例分析</vt:lpstr>
      <vt:lpstr>活动主题设计技巧</vt:lpstr>
      <vt:lpstr>活动主题设计技巧</vt:lpstr>
      <vt:lpstr>第3章 活动执行与流程管理</vt:lpstr>
      <vt:lpstr> </vt:lpstr>
      <vt:lpstr>活动执行中的注意事项</vt:lpstr>
      <vt:lpstr>活动流程管理的关键环节</vt:lpstr>
      <vt:lpstr>活动执行记录与总结</vt:lpstr>
      <vt:lpstr>第四章 活动营销与推广</vt:lpstr>
      <vt:lpstr>活动营销的重要性</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2024-09-25T23:06:46.315</cp:lastPrinted>
  <dcterms:created xsi:type="dcterms:W3CDTF">2024-09-25T15:06:46Z</dcterms:created>
  <dcterms:modified xsi:type="dcterms:W3CDTF">2024-09-25T15:06:48Z</dcterms:modified>
</cp:coreProperties>
</file>