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5"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69" r:id="rId42"/>
  </p:sldIdLst>
  <p:sldSz cx="9144000" cy="6858000"/>
  <p:notesSz cx="6858000" cy="9144000"/>
  <p:custDataLst>
    <p:tags r:id="rId4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notesMaster" Target="notesMasters/notesMaster1.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tags" Target="tags/tag2.xml" /><Relationship Id="rId44" Type="http://schemas.openxmlformats.org/officeDocument/2006/relationships/presProps" Target="presProps.xml" /><Relationship Id="rId45" Type="http://schemas.openxmlformats.org/officeDocument/2006/relationships/viewProps" Target="viewProps.xml" /><Relationship Id="rId46" Type="http://schemas.openxmlformats.org/officeDocument/2006/relationships/theme" Target="theme/theme1.xml" /><Relationship Id="rId47" Type="http://schemas.openxmlformats.org/officeDocument/2006/relationships/tableStyles" Target="tableStyles.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3074" name="Rectangle 2"/>
          <p:cNvSpPr>
            <a:spLocks noGrp="1" noChangeArrowheads="1"/>
          </p:cNvSpPr>
          <p:nvPr>
            <p:ph type="hdr" sz="quarter"/>
          </p:nvPr>
        </p:nvSpPr>
        <p:spPr bwMode="auto">
          <a:xfrm>
            <a:off x="0" y="0"/>
            <a:ext cx="2971800" cy="457200"/>
          </a:xfrm>
          <a:prstGeom prst="rect">
            <a:avLst/>
          </a:prstGeom>
          <a:noFill/>
          <a:ln w="9525">
            <a:noFill/>
            <a:miter lim="800000"/>
          </a:ln>
          <a:effectLst/>
        </p:spPr>
        <p:txBody>
          <a:bodyPr vert="horz" wrap="square" lIns="91440" tIns="45720" rIns="91440" bIns="45720" numCol="1" anchor="t"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3075" name="Rectangle 3"/>
          <p:cNvSpPr>
            <a:spLocks noGrp="1" noChangeArrowheads="1"/>
          </p:cNvSpPr>
          <p:nvPr>
            <p:ph type="dt" idx="1"/>
          </p:nvPr>
        </p:nvSpPr>
        <p:spPr bwMode="auto">
          <a:xfrm>
            <a:off x="3886200" y="0"/>
            <a:ext cx="2971800" cy="457200"/>
          </a:xfrm>
          <a:prstGeom prst="rect">
            <a:avLst/>
          </a:prstGeom>
          <a:noFill/>
          <a:ln w="9525">
            <a:noFill/>
            <a:miter lim="800000"/>
          </a:ln>
          <a:effectLst/>
        </p:spPr>
        <p:txBody>
          <a:bodyPr vert="horz" wrap="square" lIns="91440" tIns="45720" rIns="91440" bIns="45720" numCol="1" anchor="t" anchorCtr="0" compatLnSpc="1"/>
          <a:lstStyle>
            <a:lvl1pPr algn="r">
              <a:defRPr sz="1200"/>
            </a:lvl1pPr>
          </a:lstStyle>
          <a:p>
            <a:pPr marL="0" marR="0" lvl="0" indent="0" algn="r"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27652" name="Rectangle 4"/>
          <p:cNvSpPr>
            <a:spLocks noGrp="1" noRot="1" noChangeAspect="1"/>
          </p:cNvSpPr>
          <p:nvPr>
            <p:ph type="sldImg" idx="2"/>
          </p:nvPr>
        </p:nvSpPr>
        <p:spPr>
          <a:xfrm>
            <a:off x="1143000" y="685800"/>
            <a:ext cx="4572000" cy="3429000"/>
          </a:xfrm>
          <a:prstGeom prst="rect">
            <a:avLst/>
          </a:prstGeom>
          <a:noFill/>
          <a:ln w="9525">
            <a:noFill/>
          </a:ln>
        </p:spPr>
      </p:sp>
      <p:sp>
        <p:nvSpPr>
          <p:cNvPr id="3077" name="Rectangle 5"/>
          <p:cNvSpPr>
            <a:spLocks noGrp="1" noChangeArrowheads="1"/>
          </p:cNvSpPr>
          <p:nvPr>
            <p:ph type="body" sz="quarter" idx="3"/>
          </p:nvPr>
        </p:nvSpPr>
        <p:spPr bwMode="auto">
          <a:xfrm>
            <a:off x="914400" y="4343400"/>
            <a:ext cx="5029200" cy="4114800"/>
          </a:xfrm>
          <a:prstGeom prst="rect">
            <a:avLst/>
          </a:prstGeom>
          <a:noFill/>
          <a:ln w="9525">
            <a:noFill/>
            <a:miter lim="800000"/>
          </a:ln>
          <a:effectLst/>
        </p:spPr>
        <p:txBody>
          <a:bodyPr vert="horz" wrap="square" lIns="91440" tIns="45720" rIns="91440" bIns="45720" numCol="1" anchor="ctr" anchorCtr="0" compatLnSpc="1"/>
          <a:lstStyle/>
          <a:p>
            <a:pPr marL="0" marR="0" lvl="0"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rPr>
              <a:t>单击此处编辑母版文本样式</a:t>
            </a:r>
            <a:endPar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a:p>
            <a:pPr marL="457200" marR="0" lvl="1"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rPr>
              <a:t>第二级</a:t>
            </a:r>
            <a:endPar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a:p>
            <a:pPr marL="914400" marR="0" lvl="2"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rPr>
              <a:t>第三级</a:t>
            </a:r>
            <a:endPar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a:p>
            <a:pPr marL="1371600" marR="0" lvl="3"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rPr>
              <a:t>第四级</a:t>
            </a:r>
            <a:endPar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a:p>
            <a:pPr marL="1828800" marR="0" lvl="4" indent="0" algn="l" defTabSz="914400" rtl="0" eaLnBrk="0" fontAlgn="base" latinLnBrk="0" hangingPunct="0">
              <a:lnSpc>
                <a:spcPct val="100000"/>
              </a:lnSpc>
              <a:spcBef>
                <a:spcPct val="30000"/>
              </a:spcBef>
              <a:spcAft>
                <a:spcPct val="0"/>
              </a:spcAft>
              <a:buClrTx/>
              <a:buSzTx/>
              <a:buFontTx/>
              <a:buNone/>
              <a:defRPr/>
            </a:pPr>
            <a:r>
              <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rPr>
              <a:t>第五级</a:t>
            </a:r>
            <a:endParaRPr kumimoji="0" lang="zh-CN" altLang="en-US" sz="1200" b="0" i="0" u="none" strike="noStrike" kern="1200" cap="none" spc="0" normalizeH="0" baseline="0" noProof="0">
              <a:ln>
                <a:noFill/>
              </a:ln>
              <a:solidFill>
                <a:schemeClr val="tx1"/>
              </a:solidFill>
              <a:effectLst/>
              <a:uLnTx/>
              <a:uFillTx/>
              <a:latin typeface="Times New Roman" panose="02020603050405020304" pitchFamily="18" charset="0"/>
              <a:ea typeface="宋体" panose="02010600030101010101" pitchFamily="2" charset="-122"/>
              <a:cs typeface="+mn-cs"/>
            </a:endParaRPr>
          </a:p>
        </p:txBody>
      </p:sp>
      <p:sp>
        <p:nvSpPr>
          <p:cNvPr id="3078" name="Rectangle 6"/>
          <p:cNvSpPr>
            <a:spLocks noGrp="1" noChangeArrowheads="1"/>
          </p:cNvSpPr>
          <p:nvPr>
            <p:ph type="ftr" sz="quarter" idx="4"/>
          </p:nvPr>
        </p:nvSpPr>
        <p:spPr bwMode="auto">
          <a:xfrm>
            <a:off x="0" y="8686800"/>
            <a:ext cx="2971800" cy="457200"/>
          </a:xfrm>
          <a:prstGeom prst="rect">
            <a:avLst/>
          </a:prstGeom>
          <a:noFill/>
          <a:ln w="9525">
            <a:noFill/>
            <a:miter lim="800000"/>
          </a:ln>
          <a:effectLst/>
        </p:spPr>
        <p:txBody>
          <a:bodyPr vert="horz" wrap="square" lIns="91440" tIns="45720" rIns="91440" bIns="45720" numCol="1" anchor="b" anchorCtr="0" compatLnSpc="1"/>
          <a:lstStyle>
            <a:lvl1pPr>
              <a:defRPr sz="1200"/>
            </a:lvl1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altLang="zh-CN" sz="12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3079" name="Rectangle 7"/>
          <p:cNvSpPr>
            <a:spLocks noGrp="1" noChangeArrowheads="1"/>
          </p:cNvSpPr>
          <p:nvPr>
            <p:ph type="sldNum" sz="quarter" idx="5"/>
          </p:nvPr>
        </p:nvSpPr>
        <p:spPr bwMode="auto">
          <a:xfrm>
            <a:off x="3886200" y="8686800"/>
            <a:ext cx="2971800" cy="457200"/>
          </a:xfrm>
          <a:prstGeom prst="rect">
            <a:avLst/>
          </a:prstGeom>
          <a:noFill/>
          <a:ln w="9525">
            <a:noFill/>
            <a:miter lim="800000"/>
          </a:ln>
          <a:effectLst/>
        </p:spPr>
        <p:txBody>
          <a:bodyPr vert="horz" wrap="square" lIns="91440" tIns="45720" rIns="91440" bIns="45720" numCol="1" anchor="b" anchorCtr="0" compatLnSpc="1"/>
          <a:lstStyle/>
          <a:p>
            <a:pPr lvl="0" algn="r" eaLnBrk="1" hangingPunct="1">
              <a:buNone/>
            </a:pPr>
            <a:fld id="{9A0DB2DC-4C9A-4742-B13C-FB6460FD3503}" type="slidenum">
              <a:rPr lang="zh-CN" altLang="en-US" sz="1200"/>
              <a:t/>
            </a:fld>
            <a:endParaRPr lang="zh-CN" altLang="en-US" sz="1200"/>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宋体" panose="02010600030101010101" pitchFamily="2" charset="-122"/>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宋体" panose="02010600030101010101" pitchFamily="2" charset="-122"/>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宋体" panose="02010600030101010101" pitchFamily="2" charset="-122"/>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宋体" panose="02010600030101010101" pitchFamily="2" charset="-122"/>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2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3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3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3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33.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3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8674" name="幻灯片图像占位符 1"/>
          <p:cNvSpPr>
            <a:spLocks noGrp="1" noRot="1" noChangeAspect="1" noTextEdit="1"/>
          </p:cNvSpPr>
          <p:nvPr>
            <p:ph type="sldImg"/>
          </p:nvPr>
        </p:nvSpPr>
        <p:spPr/>
      </p:sp>
      <p:sp>
        <p:nvSpPr>
          <p:cNvPr id="28675" name="备注占位符 2"/>
          <p:cNvSpPr>
            <a:spLocks noGrp="1"/>
          </p:cNvSpPr>
          <p:nvPr>
            <p:ph type="body" idx="1"/>
          </p:nvPr>
        </p:nvSpPr>
        <p:spPr/>
        <p:txBody>
          <a:bodyPr wrap="square" lIns="91440" tIns="45720" rIns="91440" bIns="45720" anchor="ctr"/>
          <a:lstStyle/>
          <a:p>
            <a:pPr lvl="0"/>
            <a:endParaRPr lang="zh-CN" altLang="en-US"/>
          </a:p>
        </p:txBody>
      </p:sp>
      <p:sp>
        <p:nvSpPr>
          <p:cNvPr id="28676"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1</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幻灯片图像占位符 1"/>
          <p:cNvSpPr>
            <a:spLocks noGrp="1" noRot="1" noChangeAspect="1" noTextEdit="1"/>
          </p:cNvSpPr>
          <p:nvPr>
            <p:ph type="sldImg"/>
          </p:nvPr>
        </p:nvSpPr>
        <p:spPr/>
      </p:sp>
      <p:sp>
        <p:nvSpPr>
          <p:cNvPr id="29699" name="备注占位符 2"/>
          <p:cNvSpPr>
            <a:spLocks noGrp="1"/>
          </p:cNvSpPr>
          <p:nvPr>
            <p:ph type="body" idx="1"/>
          </p:nvPr>
        </p:nvSpPr>
        <p:spPr/>
        <p:txBody>
          <a:bodyPr wrap="square" lIns="91440" tIns="45720" rIns="91440" bIns="45720" anchor="ctr"/>
          <a:lstStyle/>
          <a:p>
            <a:pPr lvl="0"/>
            <a:r>
              <a:rPr lang="zh-CN" altLang="en-US"/>
              <a:t>民</a:t>
            </a:r>
            <a:endParaRPr lang="zh-CN" altLang="en-US"/>
          </a:p>
        </p:txBody>
      </p:sp>
      <p:sp>
        <p:nvSpPr>
          <p:cNvPr id="29700"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29</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幻灯片图像占位符 1"/>
          <p:cNvSpPr>
            <a:spLocks noGrp="1" noRot="1" noChangeAspect="1" noTextEdit="1"/>
          </p:cNvSpPr>
          <p:nvPr>
            <p:ph type="sldImg"/>
          </p:nvPr>
        </p:nvSpPr>
        <p:spPr/>
      </p:sp>
      <p:sp>
        <p:nvSpPr>
          <p:cNvPr id="29699" name="备注占位符 2"/>
          <p:cNvSpPr>
            <a:spLocks noGrp="1"/>
          </p:cNvSpPr>
          <p:nvPr>
            <p:ph type="body" idx="1"/>
          </p:nvPr>
        </p:nvSpPr>
        <p:spPr/>
        <p:txBody>
          <a:bodyPr wrap="square" lIns="91440" tIns="45720" rIns="91440" bIns="45720" anchor="ctr"/>
          <a:lstStyle/>
          <a:p>
            <a:pPr lvl="0"/>
            <a:r>
              <a:rPr lang="zh-CN" altLang="en-US"/>
              <a:t>民</a:t>
            </a:r>
            <a:endParaRPr lang="zh-CN" altLang="en-US"/>
          </a:p>
        </p:txBody>
      </p:sp>
      <p:sp>
        <p:nvSpPr>
          <p:cNvPr id="29700"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30</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幻灯片图像占位符 1"/>
          <p:cNvSpPr>
            <a:spLocks noGrp="1" noRot="1" noChangeAspect="1" noTextEdit="1"/>
          </p:cNvSpPr>
          <p:nvPr>
            <p:ph type="sldImg"/>
          </p:nvPr>
        </p:nvSpPr>
        <p:spPr/>
      </p:sp>
      <p:sp>
        <p:nvSpPr>
          <p:cNvPr id="29699" name="备注占位符 2"/>
          <p:cNvSpPr>
            <a:spLocks noGrp="1"/>
          </p:cNvSpPr>
          <p:nvPr>
            <p:ph type="body" idx="1"/>
          </p:nvPr>
        </p:nvSpPr>
        <p:spPr/>
        <p:txBody>
          <a:bodyPr wrap="square" lIns="91440" tIns="45720" rIns="91440" bIns="45720" anchor="ctr"/>
          <a:lstStyle/>
          <a:p>
            <a:pPr lvl="0"/>
            <a:r>
              <a:rPr lang="zh-CN" altLang="en-US"/>
              <a:t>民</a:t>
            </a:r>
            <a:endParaRPr lang="zh-CN" altLang="en-US"/>
          </a:p>
        </p:txBody>
      </p:sp>
      <p:sp>
        <p:nvSpPr>
          <p:cNvPr id="29700"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31</a:t>
            </a:fld>
            <a:endParaRPr lang="zh-CN"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幻灯片图像占位符 1"/>
          <p:cNvSpPr>
            <a:spLocks noGrp="1" noRot="1" noChangeAspect="1" noTextEdit="1"/>
          </p:cNvSpPr>
          <p:nvPr>
            <p:ph type="sldImg"/>
          </p:nvPr>
        </p:nvSpPr>
        <p:spPr/>
      </p:sp>
      <p:sp>
        <p:nvSpPr>
          <p:cNvPr id="29699" name="备注占位符 2"/>
          <p:cNvSpPr>
            <a:spLocks noGrp="1"/>
          </p:cNvSpPr>
          <p:nvPr>
            <p:ph type="body" idx="1"/>
          </p:nvPr>
        </p:nvSpPr>
        <p:spPr/>
        <p:txBody>
          <a:bodyPr wrap="square" lIns="91440" tIns="45720" rIns="91440" bIns="45720" anchor="ctr"/>
          <a:lstStyle/>
          <a:p>
            <a:pPr lvl="0"/>
            <a:r>
              <a:rPr lang="zh-CN" altLang="en-US"/>
              <a:t>民</a:t>
            </a:r>
            <a:endParaRPr lang="zh-CN" altLang="en-US"/>
          </a:p>
        </p:txBody>
      </p:sp>
      <p:sp>
        <p:nvSpPr>
          <p:cNvPr id="29700"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32</a:t>
            </a:fld>
            <a:endParaRPr lang="zh-CN"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幻灯片图像占位符 1"/>
          <p:cNvSpPr>
            <a:spLocks noGrp="1" noRot="1" noChangeAspect="1" noTextEdit="1"/>
          </p:cNvSpPr>
          <p:nvPr>
            <p:ph type="sldImg"/>
          </p:nvPr>
        </p:nvSpPr>
        <p:spPr/>
      </p:sp>
      <p:sp>
        <p:nvSpPr>
          <p:cNvPr id="29699" name="备注占位符 2"/>
          <p:cNvSpPr>
            <a:spLocks noGrp="1"/>
          </p:cNvSpPr>
          <p:nvPr>
            <p:ph type="body" idx="1"/>
          </p:nvPr>
        </p:nvSpPr>
        <p:spPr/>
        <p:txBody>
          <a:bodyPr wrap="square" lIns="91440" tIns="45720" rIns="91440" bIns="45720" anchor="ctr"/>
          <a:lstStyle/>
          <a:p>
            <a:pPr lvl="0"/>
            <a:r>
              <a:rPr lang="zh-CN" altLang="en-US"/>
              <a:t>民</a:t>
            </a:r>
            <a:endParaRPr lang="zh-CN" altLang="en-US"/>
          </a:p>
        </p:txBody>
      </p:sp>
      <p:sp>
        <p:nvSpPr>
          <p:cNvPr id="29700"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33</a:t>
            </a:fld>
            <a:endParaRPr lang="zh-CN"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98" name="幻灯片图像占位符 1"/>
          <p:cNvSpPr>
            <a:spLocks noGrp="1" noRot="1" noChangeAspect="1" noTextEdit="1"/>
          </p:cNvSpPr>
          <p:nvPr>
            <p:ph type="sldImg"/>
          </p:nvPr>
        </p:nvSpPr>
        <p:spPr/>
      </p:sp>
      <p:sp>
        <p:nvSpPr>
          <p:cNvPr id="29699" name="备注占位符 2"/>
          <p:cNvSpPr>
            <a:spLocks noGrp="1"/>
          </p:cNvSpPr>
          <p:nvPr>
            <p:ph type="body" idx="1"/>
          </p:nvPr>
        </p:nvSpPr>
        <p:spPr/>
        <p:txBody>
          <a:bodyPr wrap="square" lIns="91440" tIns="45720" rIns="91440" bIns="45720" anchor="ctr"/>
          <a:lstStyle/>
          <a:p>
            <a:pPr lvl="0"/>
            <a:r>
              <a:rPr lang="zh-CN" altLang="en-US"/>
              <a:t>民</a:t>
            </a:r>
            <a:endParaRPr lang="zh-CN" altLang="en-US"/>
          </a:p>
        </p:txBody>
      </p:sp>
      <p:sp>
        <p:nvSpPr>
          <p:cNvPr id="29700" name="灯片编号占位符 3"/>
          <p:cNvSpPr txBox="1">
            <a:spLocks noGrp="1"/>
          </p:cNvSpPr>
          <p:nvPr>
            <p:ph type="sldNum" sz="quarter" idx="10"/>
          </p:nvPr>
        </p:nvSpPr>
        <p:spPr>
          <a:xfrm>
            <a:off x="3886200" y="8686800"/>
            <a:ext cx="2971800" cy="457200"/>
          </a:xfrm>
          <a:prstGeom prst="rect">
            <a:avLst/>
          </a:prstGeom>
          <a:noFill/>
          <a:ln w="9525">
            <a:noFill/>
          </a:ln>
        </p:spPr>
        <p:txBody>
          <a:bodyPr anchor="b"/>
          <a:lstStyle/>
          <a:p>
            <a:pPr lvl="0" algn="r" eaLnBrk="1" hangingPunct="1"/>
            <a:fld id="{9A0DB2DC-4C9A-4742-B13C-FB6460FD3503}" type="slidenum">
              <a:rPr lang="zh-CN" altLang="en-US" sz="1200"/>
              <a:t>34</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53F961-62A4-4032-8897-3625B7276D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6244D-821A-4C01-88EB-D22E9D2BB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C04919-58C0-4C1A-831C-2BF64F6EF7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0EC1F3-EF45-4690-B12D-49E21BF948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045BE2-03E8-4EA6-889F-96A2FB0703D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9338D1-D686-45C8-8366-4D7AE2CF3C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39C5E6-3AF4-4E2B-ABBA-65AC864276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2B1FBF-0E19-40CE-9AE2-E09C38BF21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D53D84-3281-4C97-9AE5-FD7D357F28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074680-3EF0-4170-A049-EA07D48EE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C02EB-3AD4-494D-855E-E67EBCB081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chemeClr val="bg1"/>
        </a:solidFill>
        <a:effectLst/>
      </p:bgPr>
    </p:bg>
    <p:spTree>
      <p:nvGrpSpPr>
        <p:cNvPr id="1" name=""/>
        <p:cNvGrpSpPr/>
        <p:nvPr/>
      </p:nvGrpSpPr>
      <p:grpSpPr>
        <a:xfrm>
          <a:off x="0" y="0"/>
          <a:ext cx="0" cy="0"/>
        </a:xfrm>
      </p:grpSpPr>
      <p:grpSp>
        <p:nvGrpSpPr>
          <p:cNvPr id="2050" name="Group 2"/>
          <p:cNvGrpSpPr/>
          <p:nvPr/>
        </p:nvGrpSpPr>
        <p:grpSpPr>
          <a:xfrm>
            <a:off x="0" y="0"/>
            <a:ext cx="9144000" cy="6858000"/>
            <a:chExt cx="5760" cy="4320"/>
          </a:xfrm>
        </p:grpSpPr>
        <p:grpSp>
          <p:nvGrpSpPr>
            <p:cNvPr id="2056" name="Group 3"/>
            <p:cNvGrpSpPr/>
            <p:nvPr/>
          </p:nvGrpSpPr>
          <p:grpSpPr>
            <a:xfrm>
              <a:off x="0" y="0"/>
              <a:ext cx="5760" cy="4320"/>
              <a:chExt cx="5760" cy="4320"/>
            </a:xfrm>
          </p:grpSpPr>
          <p:sp>
            <p:nvSpPr>
              <p:cNvPr id="79" name="Rectangle 4"/>
              <p:cNvSpPr>
                <a:spLocks noChangeArrowheads="1"/>
              </p:cNvSpPr>
              <p:nvPr/>
            </p:nvSpPr>
            <p:spPr bwMode="auto">
              <a:xfrm>
                <a:off x="2112" y="0"/>
                <a:ext cx="3648" cy="96"/>
              </a:xfrm>
              <a:prstGeom prst="rect">
                <a:avLst/>
              </a:prstGeom>
              <a:solidFill>
                <a:schemeClr val="folHlink"/>
              </a:solidFill>
              <a:ln w="9525">
                <a:no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nvGrpSpPr>
              <p:cNvPr id="2067" name="Group 5"/>
              <p:cNvGrpSpPr/>
              <p:nvPr userDrawn="1"/>
            </p:nvGrpSpPr>
            <p:grpSpPr>
              <a:xfrm>
                <a:off x="0" y="0"/>
                <a:ext cx="5760" cy="4320"/>
                <a:chExt cx="5760" cy="4320"/>
              </a:xfrm>
            </p:grpSpPr>
            <p:sp>
              <p:nvSpPr>
                <p:cNvPr id="82" name="Line 6"/>
                <p:cNvSpPr>
                  <a:spLocks noChangeShapeType="1"/>
                </p:cNvSpPr>
                <p:nvPr/>
              </p:nvSpPr>
              <p:spPr bwMode="auto">
                <a:xfrm>
                  <a:off x="0" y="19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3" name="Line 7"/>
                <p:cNvSpPr>
                  <a:spLocks noChangeShapeType="1"/>
                </p:cNvSpPr>
                <p:nvPr/>
              </p:nvSpPr>
              <p:spPr bwMode="auto">
                <a:xfrm>
                  <a:off x="0" y="38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4" name="Line 8"/>
                <p:cNvSpPr>
                  <a:spLocks noChangeShapeType="1"/>
                </p:cNvSpPr>
                <p:nvPr/>
              </p:nvSpPr>
              <p:spPr bwMode="auto">
                <a:xfrm>
                  <a:off x="0" y="57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5" name="Line 9"/>
                <p:cNvSpPr>
                  <a:spLocks noChangeShapeType="1"/>
                </p:cNvSpPr>
                <p:nvPr/>
              </p:nvSpPr>
              <p:spPr bwMode="auto">
                <a:xfrm>
                  <a:off x="0" y="76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6" name="Line 10"/>
                <p:cNvSpPr>
                  <a:spLocks noChangeShapeType="1"/>
                </p:cNvSpPr>
                <p:nvPr/>
              </p:nvSpPr>
              <p:spPr bwMode="auto">
                <a:xfrm>
                  <a:off x="0" y="96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7" name="Line 11"/>
                <p:cNvSpPr>
                  <a:spLocks noChangeShapeType="1"/>
                </p:cNvSpPr>
                <p:nvPr/>
              </p:nvSpPr>
              <p:spPr bwMode="auto">
                <a:xfrm>
                  <a:off x="0" y="115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8" name="Line 12"/>
                <p:cNvSpPr>
                  <a:spLocks noChangeShapeType="1"/>
                </p:cNvSpPr>
                <p:nvPr/>
              </p:nvSpPr>
              <p:spPr bwMode="auto">
                <a:xfrm>
                  <a:off x="0" y="134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9" name="Line 13"/>
                <p:cNvSpPr>
                  <a:spLocks noChangeShapeType="1"/>
                </p:cNvSpPr>
                <p:nvPr/>
              </p:nvSpPr>
              <p:spPr bwMode="auto">
                <a:xfrm>
                  <a:off x="0" y="153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0" name="Line 14"/>
                <p:cNvSpPr>
                  <a:spLocks noChangeShapeType="1"/>
                </p:cNvSpPr>
                <p:nvPr/>
              </p:nvSpPr>
              <p:spPr bwMode="auto">
                <a:xfrm>
                  <a:off x="0" y="172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1" name="Line 15"/>
                <p:cNvSpPr>
                  <a:spLocks noChangeShapeType="1"/>
                </p:cNvSpPr>
                <p:nvPr/>
              </p:nvSpPr>
              <p:spPr bwMode="auto">
                <a:xfrm>
                  <a:off x="0" y="192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2" name="Line 16"/>
                <p:cNvSpPr>
                  <a:spLocks noChangeShapeType="1"/>
                </p:cNvSpPr>
                <p:nvPr/>
              </p:nvSpPr>
              <p:spPr bwMode="auto">
                <a:xfrm>
                  <a:off x="0" y="211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3" name="Line 17"/>
                <p:cNvSpPr>
                  <a:spLocks noChangeShapeType="1"/>
                </p:cNvSpPr>
                <p:nvPr/>
              </p:nvSpPr>
              <p:spPr bwMode="auto">
                <a:xfrm>
                  <a:off x="0" y="230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4" name="Line 18"/>
                <p:cNvSpPr>
                  <a:spLocks noChangeShapeType="1"/>
                </p:cNvSpPr>
                <p:nvPr/>
              </p:nvSpPr>
              <p:spPr bwMode="auto">
                <a:xfrm>
                  <a:off x="0" y="249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5" name="Line 19"/>
                <p:cNvSpPr>
                  <a:spLocks noChangeShapeType="1"/>
                </p:cNvSpPr>
                <p:nvPr/>
              </p:nvSpPr>
              <p:spPr bwMode="auto">
                <a:xfrm>
                  <a:off x="0" y="268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6" name="Line 20"/>
                <p:cNvSpPr>
                  <a:spLocks noChangeShapeType="1"/>
                </p:cNvSpPr>
                <p:nvPr/>
              </p:nvSpPr>
              <p:spPr bwMode="auto">
                <a:xfrm>
                  <a:off x="0" y="288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7" name="Line 21"/>
                <p:cNvSpPr>
                  <a:spLocks noChangeShapeType="1"/>
                </p:cNvSpPr>
                <p:nvPr/>
              </p:nvSpPr>
              <p:spPr bwMode="auto">
                <a:xfrm>
                  <a:off x="0" y="307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8" name="Line 22"/>
                <p:cNvSpPr>
                  <a:spLocks noChangeShapeType="1"/>
                </p:cNvSpPr>
                <p:nvPr/>
              </p:nvSpPr>
              <p:spPr bwMode="auto">
                <a:xfrm>
                  <a:off x="0" y="326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9" name="Line 23"/>
                <p:cNvSpPr>
                  <a:spLocks noChangeShapeType="1"/>
                </p:cNvSpPr>
                <p:nvPr/>
              </p:nvSpPr>
              <p:spPr bwMode="auto">
                <a:xfrm>
                  <a:off x="0" y="345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0" name="Line 24"/>
                <p:cNvSpPr>
                  <a:spLocks noChangeShapeType="1"/>
                </p:cNvSpPr>
                <p:nvPr/>
              </p:nvSpPr>
              <p:spPr bwMode="auto">
                <a:xfrm>
                  <a:off x="0" y="364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1" name="Line 25"/>
                <p:cNvSpPr>
                  <a:spLocks noChangeShapeType="1"/>
                </p:cNvSpPr>
                <p:nvPr/>
              </p:nvSpPr>
              <p:spPr bwMode="auto">
                <a:xfrm>
                  <a:off x="0" y="384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2" name="Line 26"/>
                <p:cNvSpPr>
                  <a:spLocks noChangeShapeType="1"/>
                </p:cNvSpPr>
                <p:nvPr/>
              </p:nvSpPr>
              <p:spPr bwMode="auto">
                <a:xfrm>
                  <a:off x="0" y="403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 name="Line 27"/>
                <p:cNvSpPr>
                  <a:spLocks noChangeShapeType="1"/>
                </p:cNvSpPr>
                <p:nvPr/>
              </p:nvSpPr>
              <p:spPr bwMode="auto">
                <a:xfrm>
                  <a:off x="0" y="422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 name="Line 28"/>
                <p:cNvSpPr>
                  <a:spLocks noChangeShapeType="1"/>
                </p:cNvSpPr>
                <p:nvPr/>
              </p:nvSpPr>
              <p:spPr bwMode="auto">
                <a:xfrm flipH="1">
                  <a:off x="1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 name="Line 29"/>
                <p:cNvSpPr>
                  <a:spLocks noChangeShapeType="1"/>
                </p:cNvSpPr>
                <p:nvPr/>
              </p:nvSpPr>
              <p:spPr bwMode="auto">
                <a:xfrm flipH="1">
                  <a:off x="3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 name="Line 30"/>
                <p:cNvSpPr>
                  <a:spLocks noChangeShapeType="1"/>
                </p:cNvSpPr>
                <p:nvPr/>
              </p:nvSpPr>
              <p:spPr bwMode="auto">
                <a:xfrm flipH="1">
                  <a:off x="5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 name="Line 31"/>
                <p:cNvSpPr>
                  <a:spLocks noChangeShapeType="1"/>
                </p:cNvSpPr>
                <p:nvPr/>
              </p:nvSpPr>
              <p:spPr bwMode="auto">
                <a:xfrm flipH="1">
                  <a:off x="76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 name="Line 32"/>
                <p:cNvSpPr>
                  <a:spLocks noChangeShapeType="1"/>
                </p:cNvSpPr>
                <p:nvPr/>
              </p:nvSpPr>
              <p:spPr bwMode="auto">
                <a:xfrm flipH="1">
                  <a:off x="96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9" name="Line 33"/>
                <p:cNvSpPr>
                  <a:spLocks noChangeShapeType="1"/>
                </p:cNvSpPr>
                <p:nvPr/>
              </p:nvSpPr>
              <p:spPr bwMode="auto">
                <a:xfrm flipH="1">
                  <a:off x="115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0" name="Line 34"/>
                <p:cNvSpPr>
                  <a:spLocks noChangeShapeType="1"/>
                </p:cNvSpPr>
                <p:nvPr/>
              </p:nvSpPr>
              <p:spPr bwMode="auto">
                <a:xfrm flipH="1">
                  <a:off x="134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1" name="Line 35"/>
                <p:cNvSpPr>
                  <a:spLocks noChangeShapeType="1"/>
                </p:cNvSpPr>
                <p:nvPr/>
              </p:nvSpPr>
              <p:spPr bwMode="auto">
                <a:xfrm flipH="1">
                  <a:off x="153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2" name="Line 36"/>
                <p:cNvSpPr>
                  <a:spLocks noChangeShapeType="1"/>
                </p:cNvSpPr>
                <p:nvPr/>
              </p:nvSpPr>
              <p:spPr bwMode="auto">
                <a:xfrm flipH="1">
                  <a:off x="172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3" name="Line 37"/>
                <p:cNvSpPr>
                  <a:spLocks noChangeShapeType="1"/>
                </p:cNvSpPr>
                <p:nvPr/>
              </p:nvSpPr>
              <p:spPr bwMode="auto">
                <a:xfrm flipH="1">
                  <a:off x="192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4" name="Line 38"/>
                <p:cNvSpPr>
                  <a:spLocks noChangeShapeType="1"/>
                </p:cNvSpPr>
                <p:nvPr/>
              </p:nvSpPr>
              <p:spPr bwMode="auto">
                <a:xfrm flipH="1">
                  <a:off x="211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5" name="Line 39"/>
                <p:cNvSpPr>
                  <a:spLocks noChangeShapeType="1"/>
                </p:cNvSpPr>
                <p:nvPr/>
              </p:nvSpPr>
              <p:spPr bwMode="auto">
                <a:xfrm flipH="1">
                  <a:off x="230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6" name="Line 40"/>
                <p:cNvSpPr>
                  <a:spLocks noChangeShapeType="1"/>
                </p:cNvSpPr>
                <p:nvPr/>
              </p:nvSpPr>
              <p:spPr bwMode="auto">
                <a:xfrm flipH="1">
                  <a:off x="249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7" name="Line 41"/>
                <p:cNvSpPr>
                  <a:spLocks noChangeShapeType="1"/>
                </p:cNvSpPr>
                <p:nvPr/>
              </p:nvSpPr>
              <p:spPr bwMode="auto">
                <a:xfrm flipH="1">
                  <a:off x="268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8" name="Line 42"/>
                <p:cNvSpPr>
                  <a:spLocks noChangeShapeType="1"/>
                </p:cNvSpPr>
                <p:nvPr/>
              </p:nvSpPr>
              <p:spPr bwMode="auto">
                <a:xfrm flipH="1">
                  <a:off x="288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9" name="Line 43"/>
                <p:cNvSpPr>
                  <a:spLocks noChangeShapeType="1"/>
                </p:cNvSpPr>
                <p:nvPr/>
              </p:nvSpPr>
              <p:spPr bwMode="auto">
                <a:xfrm flipH="1">
                  <a:off x="307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0" name="Line 44"/>
                <p:cNvSpPr>
                  <a:spLocks noChangeShapeType="1"/>
                </p:cNvSpPr>
                <p:nvPr/>
              </p:nvSpPr>
              <p:spPr bwMode="auto">
                <a:xfrm flipH="1">
                  <a:off x="326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1" name="Line 45"/>
                <p:cNvSpPr>
                  <a:spLocks noChangeShapeType="1"/>
                </p:cNvSpPr>
                <p:nvPr/>
              </p:nvSpPr>
              <p:spPr bwMode="auto">
                <a:xfrm flipH="1">
                  <a:off x="345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2" name="Line 46"/>
                <p:cNvSpPr>
                  <a:spLocks noChangeShapeType="1"/>
                </p:cNvSpPr>
                <p:nvPr/>
              </p:nvSpPr>
              <p:spPr bwMode="auto">
                <a:xfrm flipH="1">
                  <a:off x="364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3" name="Line 47"/>
                <p:cNvSpPr>
                  <a:spLocks noChangeShapeType="1"/>
                </p:cNvSpPr>
                <p:nvPr/>
              </p:nvSpPr>
              <p:spPr bwMode="auto">
                <a:xfrm flipH="1">
                  <a:off x="384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4" name="Line 48"/>
                <p:cNvSpPr>
                  <a:spLocks noChangeShapeType="1"/>
                </p:cNvSpPr>
                <p:nvPr/>
              </p:nvSpPr>
              <p:spPr bwMode="auto">
                <a:xfrm flipH="1">
                  <a:off x="403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5" name="Line 49"/>
                <p:cNvSpPr>
                  <a:spLocks noChangeShapeType="1"/>
                </p:cNvSpPr>
                <p:nvPr/>
              </p:nvSpPr>
              <p:spPr bwMode="auto">
                <a:xfrm flipH="1">
                  <a:off x="422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6" name="Line 50"/>
                <p:cNvSpPr>
                  <a:spLocks noChangeShapeType="1"/>
                </p:cNvSpPr>
                <p:nvPr/>
              </p:nvSpPr>
              <p:spPr bwMode="auto">
                <a:xfrm flipH="1">
                  <a:off x="441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7" name="Line 51"/>
                <p:cNvSpPr>
                  <a:spLocks noChangeShapeType="1"/>
                </p:cNvSpPr>
                <p:nvPr/>
              </p:nvSpPr>
              <p:spPr bwMode="auto">
                <a:xfrm flipH="1">
                  <a:off x="460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8" name="Line 52"/>
                <p:cNvSpPr>
                  <a:spLocks noChangeShapeType="1"/>
                </p:cNvSpPr>
                <p:nvPr/>
              </p:nvSpPr>
              <p:spPr bwMode="auto">
                <a:xfrm flipH="1">
                  <a:off x="480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9" name="Line 53"/>
                <p:cNvSpPr>
                  <a:spLocks noChangeShapeType="1"/>
                </p:cNvSpPr>
                <p:nvPr/>
              </p:nvSpPr>
              <p:spPr bwMode="auto">
                <a:xfrm flipH="1">
                  <a:off x="49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0" name="Line 54"/>
                <p:cNvSpPr>
                  <a:spLocks noChangeShapeType="1"/>
                </p:cNvSpPr>
                <p:nvPr/>
              </p:nvSpPr>
              <p:spPr bwMode="auto">
                <a:xfrm flipH="1">
                  <a:off x="51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1" name="Line 55"/>
                <p:cNvSpPr>
                  <a:spLocks noChangeShapeType="1"/>
                </p:cNvSpPr>
                <p:nvPr/>
              </p:nvSpPr>
              <p:spPr bwMode="auto">
                <a:xfrm flipH="1">
                  <a:off x="53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2" name="Line 56"/>
                <p:cNvSpPr>
                  <a:spLocks noChangeShapeType="1"/>
                </p:cNvSpPr>
                <p:nvPr/>
              </p:nvSpPr>
              <p:spPr bwMode="auto">
                <a:xfrm flipH="1">
                  <a:off x="556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sp>
            <p:nvSpPr>
              <p:cNvPr id="81" name="Line 57"/>
              <p:cNvSpPr>
                <a:spLocks noChangeShapeType="1"/>
              </p:cNvSpPr>
              <p:nvPr/>
            </p:nvSpPr>
            <p:spPr bwMode="auto">
              <a:xfrm flipH="1">
                <a:off x="5568" y="0"/>
                <a:ext cx="0" cy="1488"/>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nvGrpSpPr>
            <p:cNvPr id="2057" name="Group 58"/>
            <p:cNvGrpSpPr/>
            <p:nvPr userDrawn="1"/>
          </p:nvGrpSpPr>
          <p:grpSpPr>
            <a:xfrm>
              <a:off x="3" y="559"/>
              <a:ext cx="4192" cy="1796"/>
              <a:chExt cx="4192" cy="1796"/>
            </a:xfrm>
          </p:grpSpPr>
          <p:sp>
            <p:nvSpPr>
              <p:cNvPr id="75" name="Line 59"/>
              <p:cNvSpPr>
                <a:spLocks noChangeShapeType="1"/>
              </p:cNvSpPr>
              <p:nvPr/>
            </p:nvSpPr>
            <p:spPr bwMode="auto">
              <a:xfrm flipH="1">
                <a:off x="503" y="0"/>
                <a:ext cx="0" cy="1796"/>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6" name="Line 60"/>
              <p:cNvSpPr>
                <a:spLocks noChangeShapeType="1"/>
              </p:cNvSpPr>
              <p:nvPr/>
            </p:nvSpPr>
            <p:spPr bwMode="auto">
              <a:xfrm flipH="1" flipV="1">
                <a:off x="0" y="1365"/>
                <a:ext cx="3211" cy="1"/>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7" name="Line 61"/>
              <p:cNvSpPr>
                <a:spLocks noChangeShapeType="1"/>
              </p:cNvSpPr>
              <p:nvPr/>
            </p:nvSpPr>
            <p:spPr bwMode="auto">
              <a:xfrm flipH="1" flipV="1">
                <a:off x="381" y="379"/>
                <a:ext cx="3811" cy="1"/>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8" name="Arc 62"/>
              <p:cNvSpPr/>
              <p:nvPr/>
            </p:nvSpPr>
            <p:spPr bwMode="auto">
              <a:xfrm rot="16200000" flipH="1">
                <a:off x="421" y="300"/>
                <a:ext cx="156" cy="157"/>
              </a:xfrm>
              <a:custGeom>
                <a:gdLst>
                  <a:gd name="T0" fmla="*/ 76 w 43195"/>
                  <a:gd name="T1" fmla="*/ 0 h 43200"/>
                  <a:gd name="T2" fmla="*/ 0 w 43195"/>
                  <a:gd name="T3" fmla="*/ 80 h 43200"/>
                  <a:gd name="T4" fmla="*/ 78 w 43195"/>
                  <a:gd name="T5" fmla="*/ 79 h 43200"/>
                  <a:gd name="T6" fmla="*/ 0 60000 65536"/>
                  <a:gd name="T7" fmla="*/ 0 60000 65536"/>
                  <a:gd name="T8" fmla="*/ 0 60000 65536"/>
                </a:gdLst>
                <a:cxnLst>
                  <a:cxn ang="T6">
                    <a:pos x="T0" y="T1"/>
                  </a:cxn>
                  <a:cxn ang="T7">
                    <a:pos x="T2" y="T3"/>
                  </a:cxn>
                  <a:cxn ang="T8">
                    <a:pos x="T4" y="T5"/>
                  </a:cxn>
                </a:cxnLst>
                <a:rect l="0" t="0" r="r" b="b"/>
                <a:pathLst>
                  <a:path w="43195" h="43200" fill="none"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path>
                  <a:path w="43195" h="43200" stroke="0"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lnTo>
                      <a:pt x="21595" y="21600"/>
                    </a:lnTo>
                    <a:lnTo>
                      <a:pt x="21114" y="5"/>
                    </a:lnTo>
                    <a:close/>
                  </a:path>
                </a:pathLst>
              </a:cu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nvGrpSpPr>
            <p:cNvPr id="2058" name="Group 63"/>
            <p:cNvGrpSpPr/>
            <p:nvPr userDrawn="1"/>
          </p:nvGrpSpPr>
          <p:grpSpPr>
            <a:xfrm>
              <a:off x="1480" y="1952"/>
              <a:ext cx="3808" cy="1812"/>
              <a:chExt cx="3808" cy="1812"/>
            </a:xfrm>
          </p:grpSpPr>
          <p:sp>
            <p:nvSpPr>
              <p:cNvPr id="72" name="Line 64"/>
              <p:cNvSpPr>
                <a:spLocks noChangeShapeType="1"/>
              </p:cNvSpPr>
              <p:nvPr/>
            </p:nvSpPr>
            <p:spPr bwMode="auto">
              <a:xfrm flipV="1">
                <a:off x="0" y="1490"/>
                <a:ext cx="3808" cy="0"/>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3" name="Line 65"/>
              <p:cNvSpPr>
                <a:spLocks noChangeShapeType="1"/>
              </p:cNvSpPr>
              <p:nvPr/>
            </p:nvSpPr>
            <p:spPr bwMode="auto">
              <a:xfrm flipH="1">
                <a:off x="3692" y="0"/>
                <a:ext cx="0" cy="1812"/>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4" name="Arc 66"/>
              <p:cNvSpPr/>
              <p:nvPr/>
            </p:nvSpPr>
            <p:spPr bwMode="auto">
              <a:xfrm rot="5400000">
                <a:off x="3615" y="1394"/>
                <a:ext cx="156" cy="157"/>
              </a:xfrm>
              <a:custGeom>
                <a:gdLst>
                  <a:gd name="T0" fmla="*/ 76 w 43195"/>
                  <a:gd name="T1" fmla="*/ 0 h 43200"/>
                  <a:gd name="T2" fmla="*/ 0 w 43195"/>
                  <a:gd name="T3" fmla="*/ 80 h 43200"/>
                  <a:gd name="T4" fmla="*/ 78 w 43195"/>
                  <a:gd name="T5" fmla="*/ 79 h 43200"/>
                  <a:gd name="T6" fmla="*/ 0 60000 65536"/>
                  <a:gd name="T7" fmla="*/ 0 60000 65536"/>
                  <a:gd name="T8" fmla="*/ 0 60000 65536"/>
                </a:gdLst>
                <a:cxnLst>
                  <a:cxn ang="T6">
                    <a:pos x="T0" y="T1"/>
                  </a:cxn>
                  <a:cxn ang="T7">
                    <a:pos x="T2" y="T3"/>
                  </a:cxn>
                  <a:cxn ang="T8">
                    <a:pos x="T4" y="T5"/>
                  </a:cxn>
                </a:cxnLst>
                <a:rect l="0" t="0" r="r" b="b"/>
                <a:pathLst>
                  <a:path w="43195" h="43200" fill="none"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path>
                  <a:path w="43195" h="43200" stroke="0"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lnTo>
                      <a:pt x="21595" y="21600"/>
                    </a:lnTo>
                    <a:lnTo>
                      <a:pt x="21114" y="5"/>
                    </a:lnTo>
                    <a:close/>
                  </a:path>
                </a:pathLst>
              </a:cu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sp>
        <p:nvSpPr>
          <p:cNvPr id="2115" name="Rectangle 67"/>
          <p:cNvSpPr>
            <a:spLocks noGrp="1" noChangeArrowheads="1"/>
          </p:cNvSpPr>
          <p:nvPr>
            <p:ph type="ctrTitle"/>
          </p:nvPr>
        </p:nvSpPr>
        <p:spPr>
          <a:xfrm>
            <a:off x="990600" y="1752600"/>
            <a:ext cx="7772400" cy="1143000"/>
          </a:xfrm>
        </p:spPr>
        <p:txBody>
          <a:bodyPr/>
          <a:lstStyle>
            <a:lvl1pPr>
              <a:defRPr/>
            </a:lvl1pPr>
          </a:lstStyle>
          <a:p>
            <a:r>
              <a:rPr lang="zh-CN" altLang="en-US"/>
              <a:t>单击此处编辑母版标题样式</a:t>
            </a:r>
            <a:endParaRPr lang="zh-CN" altLang="en-US"/>
          </a:p>
        </p:txBody>
      </p:sp>
      <p:sp>
        <p:nvSpPr>
          <p:cNvPr id="2116" name="Rectangle 68" descr="Rectangle: Click to edit Master text styles&#10;Second level&#10;Third level&#10;Fourth level&#10;Fifth level"/>
          <p:cNvSpPr>
            <a:spLocks noGrp="1" noChangeArrowheads="1"/>
          </p:cNvSpPr>
          <p:nvPr>
            <p:ph type="subTitle" idx="1"/>
          </p:nvPr>
        </p:nvSpPr>
        <p:spPr>
          <a:xfrm>
            <a:off x="990600" y="3309938"/>
            <a:ext cx="6400800" cy="1752600"/>
          </a:xfrm>
        </p:spPr>
        <p:txBody>
          <a:bodyPr/>
          <a:lstStyle>
            <a:lvl1pPr marL="0" indent="0">
              <a:buFont typeface="Wingdings" panose="05000000000000000000" pitchFamily="2" charset="2"/>
              <a:buNone/>
              <a:defRPr/>
            </a:lvl1pPr>
          </a:lstStyle>
          <a:p>
            <a:r>
              <a:rPr lang="zh-CN" altLang="en-US"/>
              <a:t>单击此处编辑母版副标题样式</a:t>
            </a:r>
            <a:endParaRPr lang="zh-CN" altLang="en-US"/>
          </a:p>
        </p:txBody>
      </p:sp>
      <p:sp>
        <p:nvSpPr>
          <p:cNvPr id="133" name="Rectangle 69"/>
          <p:cNvSpPr>
            <a:spLocks noGrp="1" noChangeArrowheads="1"/>
          </p:cNvSpPr>
          <p:nvPr>
            <p:ph type="dt" sz="quarter" idx="2"/>
          </p:nvPr>
        </p:nvSpPr>
        <p:spPr bwMode="auto">
          <a:xfrm>
            <a:off x="685800" y="6248400"/>
            <a:ext cx="1905000" cy="457200"/>
          </a:xfrm>
          <a:prstGeom prst="rect">
            <a:avLst/>
          </a:prstGeom>
          <a:ln>
            <a:miter lim="800000"/>
          </a:ln>
        </p:spPr>
        <p:txBody>
          <a:bodyPr vert="horz" wrap="square" lIns="91440" tIns="45720" rIns="91440" bIns="45720" numCol="1" anchor="b"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fld id="{944E7BD9-29F4-4324-BE7D-C9C287F9B8AA}"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4" name="Rectangle 70"/>
          <p:cNvSpPr>
            <a:spLocks noGrp="1" noChangeArrowheads="1"/>
          </p:cNvSpPr>
          <p:nvPr>
            <p:ph type="ftr" sz="quarter" idx="3"/>
          </p:nvPr>
        </p:nvSpPr>
        <p:spPr bwMode="auto">
          <a:xfrm>
            <a:off x="3124200" y="6248400"/>
            <a:ext cx="2895600" cy="457200"/>
          </a:xfrm>
          <a:prstGeom prst="rect">
            <a:avLst/>
          </a:prstGeom>
          <a:ln>
            <a:miter lim="800000"/>
          </a:ln>
        </p:spPr>
        <p:txBody>
          <a:bodyPr vert="horz" wrap="square" lIns="91440" tIns="45720" rIns="91440" bIns="45720" numCol="1" anchor="b"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5" name="Rectangle 71"/>
          <p:cNvSpPr>
            <a:spLocks noGrp="1" noChangeArrowheads="1"/>
          </p:cNvSpPr>
          <p:nvPr>
            <p:ph type="sldNum" sz="quarter" idx="4"/>
          </p:nvPr>
        </p:nvSpPr>
        <p:spPr bwMode="auto">
          <a:xfrm>
            <a:off x="6553200" y="6248400"/>
            <a:ext cx="1905000" cy="457200"/>
          </a:xfrm>
          <a:prstGeom prst="rect">
            <a:avLst/>
          </a:prstGeom>
          <a:ln>
            <a:miter lim="800000"/>
          </a:ln>
        </p:spPr>
        <p:txBody>
          <a:bodyPr vert="horz" wrap="square" lIns="91440" tIns="45720" rIns="91440" bIns="45720" numCol="1" anchor="b" anchorCtr="0" compatLnSpc="1"/>
          <a:lstStyle/>
          <a:p>
            <a:pPr algn="r">
              <a:buNone/>
            </a:pPr>
            <a:fld id="{9A0DB2DC-4C9A-4742-B13C-FB6460FD3503}" type="slidenum">
              <a:rPr lang="zh-CN" altLang="en-US"/>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9050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800600" y="19050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110000"/>
              <a:buFont typeface="Wingdings" panose="05000000000000000000"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10350" y="304800"/>
            <a:ext cx="2000250" cy="5715000"/>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304800"/>
            <a:ext cx="5848350" cy="5715000"/>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609600" y="304800"/>
            <a:ext cx="7772400" cy="1143000"/>
          </a:xfrm>
        </p:spPr>
        <p:txBody>
          <a:bodyPr/>
          <a:lstStyle/>
          <a:p>
            <a:r>
              <a:rPr lang="zh-CN" altLang="en-US"/>
              <a:t>单击此处编辑母版标题样式</a:t>
            </a:r>
            <a:endParaRPr lang="zh-CN" altLang="en-US"/>
          </a:p>
        </p:txBody>
      </p:sp>
      <p:sp>
        <p:nvSpPr>
          <p:cNvPr id="3" name="文本占位符 2"/>
          <p:cNvSpPr>
            <a:spLocks noGrp="1"/>
          </p:cNvSpPr>
          <p:nvPr>
            <p:ph type="body" sz="half" idx="1"/>
          </p:nvPr>
        </p:nvSpPr>
        <p:spPr>
          <a:xfrm>
            <a:off x="838200" y="1905000"/>
            <a:ext cx="3810000" cy="4114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800600" y="1905000"/>
            <a:ext cx="3810000" cy="4114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chemeClr val="bg1"/>
        </a:solidFill>
        <a:effectLst/>
      </p:bgPr>
    </p:bg>
    <p:spTree>
      <p:nvGrpSpPr>
        <p:cNvPr id="1" name=""/>
        <p:cNvGrpSpPr/>
        <p:nvPr/>
      </p:nvGrpSpPr>
      <p:grpSpPr>
        <a:xfrm>
          <a:off x="0" y="0"/>
          <a:ext cx="0" cy="0"/>
        </a:xfrm>
      </p:grpSpPr>
      <p:grpSp>
        <p:nvGrpSpPr>
          <p:cNvPr id="2050" name="Group 2"/>
          <p:cNvGrpSpPr/>
          <p:nvPr/>
        </p:nvGrpSpPr>
        <p:grpSpPr>
          <a:xfrm>
            <a:off x="0" y="0"/>
            <a:ext cx="9144000" cy="6858000"/>
            <a:chExt cx="5760" cy="4320"/>
          </a:xfrm>
        </p:grpSpPr>
        <p:grpSp>
          <p:nvGrpSpPr>
            <p:cNvPr id="2056" name="Group 3"/>
            <p:cNvGrpSpPr/>
            <p:nvPr/>
          </p:nvGrpSpPr>
          <p:grpSpPr>
            <a:xfrm>
              <a:off x="0" y="0"/>
              <a:ext cx="5760" cy="4320"/>
              <a:chExt cx="5760" cy="4320"/>
            </a:xfrm>
          </p:grpSpPr>
          <p:sp>
            <p:nvSpPr>
              <p:cNvPr id="79" name="Rectangle 4"/>
              <p:cNvSpPr>
                <a:spLocks noChangeArrowheads="1"/>
              </p:cNvSpPr>
              <p:nvPr/>
            </p:nvSpPr>
            <p:spPr bwMode="auto">
              <a:xfrm>
                <a:off x="2112" y="0"/>
                <a:ext cx="3648" cy="96"/>
              </a:xfrm>
              <a:prstGeom prst="rect">
                <a:avLst/>
              </a:prstGeom>
              <a:solidFill>
                <a:schemeClr val="folHlink"/>
              </a:solidFill>
              <a:ln w="9525">
                <a:no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nvGrpSpPr>
              <p:cNvPr id="2067" name="Group 5"/>
              <p:cNvGrpSpPr/>
              <p:nvPr userDrawn="1"/>
            </p:nvGrpSpPr>
            <p:grpSpPr>
              <a:xfrm>
                <a:off x="0" y="0"/>
                <a:ext cx="5760" cy="4320"/>
                <a:chExt cx="5760" cy="4320"/>
              </a:xfrm>
            </p:grpSpPr>
            <p:sp>
              <p:nvSpPr>
                <p:cNvPr id="82" name="Line 6"/>
                <p:cNvSpPr>
                  <a:spLocks noChangeShapeType="1"/>
                </p:cNvSpPr>
                <p:nvPr/>
              </p:nvSpPr>
              <p:spPr bwMode="auto">
                <a:xfrm>
                  <a:off x="0" y="19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3" name="Line 7"/>
                <p:cNvSpPr>
                  <a:spLocks noChangeShapeType="1"/>
                </p:cNvSpPr>
                <p:nvPr/>
              </p:nvSpPr>
              <p:spPr bwMode="auto">
                <a:xfrm>
                  <a:off x="0" y="38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4" name="Line 8"/>
                <p:cNvSpPr>
                  <a:spLocks noChangeShapeType="1"/>
                </p:cNvSpPr>
                <p:nvPr/>
              </p:nvSpPr>
              <p:spPr bwMode="auto">
                <a:xfrm>
                  <a:off x="0" y="57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5" name="Line 9"/>
                <p:cNvSpPr>
                  <a:spLocks noChangeShapeType="1"/>
                </p:cNvSpPr>
                <p:nvPr/>
              </p:nvSpPr>
              <p:spPr bwMode="auto">
                <a:xfrm>
                  <a:off x="0" y="76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6" name="Line 10"/>
                <p:cNvSpPr>
                  <a:spLocks noChangeShapeType="1"/>
                </p:cNvSpPr>
                <p:nvPr/>
              </p:nvSpPr>
              <p:spPr bwMode="auto">
                <a:xfrm>
                  <a:off x="0" y="96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7" name="Line 11"/>
                <p:cNvSpPr>
                  <a:spLocks noChangeShapeType="1"/>
                </p:cNvSpPr>
                <p:nvPr/>
              </p:nvSpPr>
              <p:spPr bwMode="auto">
                <a:xfrm>
                  <a:off x="0" y="115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8" name="Line 12"/>
                <p:cNvSpPr>
                  <a:spLocks noChangeShapeType="1"/>
                </p:cNvSpPr>
                <p:nvPr/>
              </p:nvSpPr>
              <p:spPr bwMode="auto">
                <a:xfrm>
                  <a:off x="0" y="134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9" name="Line 13"/>
                <p:cNvSpPr>
                  <a:spLocks noChangeShapeType="1"/>
                </p:cNvSpPr>
                <p:nvPr/>
              </p:nvSpPr>
              <p:spPr bwMode="auto">
                <a:xfrm>
                  <a:off x="0" y="153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0" name="Line 14"/>
                <p:cNvSpPr>
                  <a:spLocks noChangeShapeType="1"/>
                </p:cNvSpPr>
                <p:nvPr/>
              </p:nvSpPr>
              <p:spPr bwMode="auto">
                <a:xfrm>
                  <a:off x="0" y="172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1" name="Line 15"/>
                <p:cNvSpPr>
                  <a:spLocks noChangeShapeType="1"/>
                </p:cNvSpPr>
                <p:nvPr/>
              </p:nvSpPr>
              <p:spPr bwMode="auto">
                <a:xfrm>
                  <a:off x="0" y="192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2" name="Line 16"/>
                <p:cNvSpPr>
                  <a:spLocks noChangeShapeType="1"/>
                </p:cNvSpPr>
                <p:nvPr/>
              </p:nvSpPr>
              <p:spPr bwMode="auto">
                <a:xfrm>
                  <a:off x="0" y="211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3" name="Line 17"/>
                <p:cNvSpPr>
                  <a:spLocks noChangeShapeType="1"/>
                </p:cNvSpPr>
                <p:nvPr/>
              </p:nvSpPr>
              <p:spPr bwMode="auto">
                <a:xfrm>
                  <a:off x="0" y="230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4" name="Line 18"/>
                <p:cNvSpPr>
                  <a:spLocks noChangeShapeType="1"/>
                </p:cNvSpPr>
                <p:nvPr/>
              </p:nvSpPr>
              <p:spPr bwMode="auto">
                <a:xfrm>
                  <a:off x="0" y="249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5" name="Line 19"/>
                <p:cNvSpPr>
                  <a:spLocks noChangeShapeType="1"/>
                </p:cNvSpPr>
                <p:nvPr/>
              </p:nvSpPr>
              <p:spPr bwMode="auto">
                <a:xfrm>
                  <a:off x="0" y="268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6" name="Line 20"/>
                <p:cNvSpPr>
                  <a:spLocks noChangeShapeType="1"/>
                </p:cNvSpPr>
                <p:nvPr/>
              </p:nvSpPr>
              <p:spPr bwMode="auto">
                <a:xfrm>
                  <a:off x="0" y="288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7" name="Line 21"/>
                <p:cNvSpPr>
                  <a:spLocks noChangeShapeType="1"/>
                </p:cNvSpPr>
                <p:nvPr/>
              </p:nvSpPr>
              <p:spPr bwMode="auto">
                <a:xfrm>
                  <a:off x="0" y="307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8" name="Line 22"/>
                <p:cNvSpPr>
                  <a:spLocks noChangeShapeType="1"/>
                </p:cNvSpPr>
                <p:nvPr/>
              </p:nvSpPr>
              <p:spPr bwMode="auto">
                <a:xfrm>
                  <a:off x="0" y="326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9" name="Line 23"/>
                <p:cNvSpPr>
                  <a:spLocks noChangeShapeType="1"/>
                </p:cNvSpPr>
                <p:nvPr/>
              </p:nvSpPr>
              <p:spPr bwMode="auto">
                <a:xfrm>
                  <a:off x="0" y="345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0" name="Line 24"/>
                <p:cNvSpPr>
                  <a:spLocks noChangeShapeType="1"/>
                </p:cNvSpPr>
                <p:nvPr/>
              </p:nvSpPr>
              <p:spPr bwMode="auto">
                <a:xfrm>
                  <a:off x="0" y="364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1" name="Line 25"/>
                <p:cNvSpPr>
                  <a:spLocks noChangeShapeType="1"/>
                </p:cNvSpPr>
                <p:nvPr/>
              </p:nvSpPr>
              <p:spPr bwMode="auto">
                <a:xfrm>
                  <a:off x="0" y="384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2" name="Line 26"/>
                <p:cNvSpPr>
                  <a:spLocks noChangeShapeType="1"/>
                </p:cNvSpPr>
                <p:nvPr/>
              </p:nvSpPr>
              <p:spPr bwMode="auto">
                <a:xfrm>
                  <a:off x="0" y="403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 name="Line 27"/>
                <p:cNvSpPr>
                  <a:spLocks noChangeShapeType="1"/>
                </p:cNvSpPr>
                <p:nvPr/>
              </p:nvSpPr>
              <p:spPr bwMode="auto">
                <a:xfrm>
                  <a:off x="0" y="422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 name="Line 28"/>
                <p:cNvSpPr>
                  <a:spLocks noChangeShapeType="1"/>
                </p:cNvSpPr>
                <p:nvPr/>
              </p:nvSpPr>
              <p:spPr bwMode="auto">
                <a:xfrm flipH="1">
                  <a:off x="1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 name="Line 29"/>
                <p:cNvSpPr>
                  <a:spLocks noChangeShapeType="1"/>
                </p:cNvSpPr>
                <p:nvPr/>
              </p:nvSpPr>
              <p:spPr bwMode="auto">
                <a:xfrm flipH="1">
                  <a:off x="3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 name="Line 30"/>
                <p:cNvSpPr>
                  <a:spLocks noChangeShapeType="1"/>
                </p:cNvSpPr>
                <p:nvPr/>
              </p:nvSpPr>
              <p:spPr bwMode="auto">
                <a:xfrm flipH="1">
                  <a:off x="5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 name="Line 31"/>
                <p:cNvSpPr>
                  <a:spLocks noChangeShapeType="1"/>
                </p:cNvSpPr>
                <p:nvPr/>
              </p:nvSpPr>
              <p:spPr bwMode="auto">
                <a:xfrm flipH="1">
                  <a:off x="76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 name="Line 32"/>
                <p:cNvSpPr>
                  <a:spLocks noChangeShapeType="1"/>
                </p:cNvSpPr>
                <p:nvPr/>
              </p:nvSpPr>
              <p:spPr bwMode="auto">
                <a:xfrm flipH="1">
                  <a:off x="96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9" name="Line 33"/>
                <p:cNvSpPr>
                  <a:spLocks noChangeShapeType="1"/>
                </p:cNvSpPr>
                <p:nvPr/>
              </p:nvSpPr>
              <p:spPr bwMode="auto">
                <a:xfrm flipH="1">
                  <a:off x="115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0" name="Line 34"/>
                <p:cNvSpPr>
                  <a:spLocks noChangeShapeType="1"/>
                </p:cNvSpPr>
                <p:nvPr/>
              </p:nvSpPr>
              <p:spPr bwMode="auto">
                <a:xfrm flipH="1">
                  <a:off x="134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1" name="Line 35"/>
                <p:cNvSpPr>
                  <a:spLocks noChangeShapeType="1"/>
                </p:cNvSpPr>
                <p:nvPr/>
              </p:nvSpPr>
              <p:spPr bwMode="auto">
                <a:xfrm flipH="1">
                  <a:off x="153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2" name="Line 36"/>
                <p:cNvSpPr>
                  <a:spLocks noChangeShapeType="1"/>
                </p:cNvSpPr>
                <p:nvPr/>
              </p:nvSpPr>
              <p:spPr bwMode="auto">
                <a:xfrm flipH="1">
                  <a:off x="172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3" name="Line 37"/>
                <p:cNvSpPr>
                  <a:spLocks noChangeShapeType="1"/>
                </p:cNvSpPr>
                <p:nvPr/>
              </p:nvSpPr>
              <p:spPr bwMode="auto">
                <a:xfrm flipH="1">
                  <a:off x="192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4" name="Line 38"/>
                <p:cNvSpPr>
                  <a:spLocks noChangeShapeType="1"/>
                </p:cNvSpPr>
                <p:nvPr/>
              </p:nvSpPr>
              <p:spPr bwMode="auto">
                <a:xfrm flipH="1">
                  <a:off x="211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5" name="Line 39"/>
                <p:cNvSpPr>
                  <a:spLocks noChangeShapeType="1"/>
                </p:cNvSpPr>
                <p:nvPr/>
              </p:nvSpPr>
              <p:spPr bwMode="auto">
                <a:xfrm flipH="1">
                  <a:off x="230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6" name="Line 40"/>
                <p:cNvSpPr>
                  <a:spLocks noChangeShapeType="1"/>
                </p:cNvSpPr>
                <p:nvPr/>
              </p:nvSpPr>
              <p:spPr bwMode="auto">
                <a:xfrm flipH="1">
                  <a:off x="249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7" name="Line 41"/>
                <p:cNvSpPr>
                  <a:spLocks noChangeShapeType="1"/>
                </p:cNvSpPr>
                <p:nvPr/>
              </p:nvSpPr>
              <p:spPr bwMode="auto">
                <a:xfrm flipH="1">
                  <a:off x="268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8" name="Line 42"/>
                <p:cNvSpPr>
                  <a:spLocks noChangeShapeType="1"/>
                </p:cNvSpPr>
                <p:nvPr/>
              </p:nvSpPr>
              <p:spPr bwMode="auto">
                <a:xfrm flipH="1">
                  <a:off x="288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19" name="Line 43"/>
                <p:cNvSpPr>
                  <a:spLocks noChangeShapeType="1"/>
                </p:cNvSpPr>
                <p:nvPr/>
              </p:nvSpPr>
              <p:spPr bwMode="auto">
                <a:xfrm flipH="1">
                  <a:off x="307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0" name="Line 44"/>
                <p:cNvSpPr>
                  <a:spLocks noChangeShapeType="1"/>
                </p:cNvSpPr>
                <p:nvPr/>
              </p:nvSpPr>
              <p:spPr bwMode="auto">
                <a:xfrm flipH="1">
                  <a:off x="326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1" name="Line 45"/>
                <p:cNvSpPr>
                  <a:spLocks noChangeShapeType="1"/>
                </p:cNvSpPr>
                <p:nvPr/>
              </p:nvSpPr>
              <p:spPr bwMode="auto">
                <a:xfrm flipH="1">
                  <a:off x="345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2" name="Line 46"/>
                <p:cNvSpPr>
                  <a:spLocks noChangeShapeType="1"/>
                </p:cNvSpPr>
                <p:nvPr/>
              </p:nvSpPr>
              <p:spPr bwMode="auto">
                <a:xfrm flipH="1">
                  <a:off x="364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3" name="Line 47"/>
                <p:cNvSpPr>
                  <a:spLocks noChangeShapeType="1"/>
                </p:cNvSpPr>
                <p:nvPr/>
              </p:nvSpPr>
              <p:spPr bwMode="auto">
                <a:xfrm flipH="1">
                  <a:off x="384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4" name="Line 48"/>
                <p:cNvSpPr>
                  <a:spLocks noChangeShapeType="1"/>
                </p:cNvSpPr>
                <p:nvPr/>
              </p:nvSpPr>
              <p:spPr bwMode="auto">
                <a:xfrm flipH="1">
                  <a:off x="403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5" name="Line 49"/>
                <p:cNvSpPr>
                  <a:spLocks noChangeShapeType="1"/>
                </p:cNvSpPr>
                <p:nvPr/>
              </p:nvSpPr>
              <p:spPr bwMode="auto">
                <a:xfrm flipH="1">
                  <a:off x="422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6" name="Line 50"/>
                <p:cNvSpPr>
                  <a:spLocks noChangeShapeType="1"/>
                </p:cNvSpPr>
                <p:nvPr/>
              </p:nvSpPr>
              <p:spPr bwMode="auto">
                <a:xfrm flipH="1">
                  <a:off x="441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7" name="Line 51"/>
                <p:cNvSpPr>
                  <a:spLocks noChangeShapeType="1"/>
                </p:cNvSpPr>
                <p:nvPr/>
              </p:nvSpPr>
              <p:spPr bwMode="auto">
                <a:xfrm flipH="1">
                  <a:off x="460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8" name="Line 52"/>
                <p:cNvSpPr>
                  <a:spLocks noChangeShapeType="1"/>
                </p:cNvSpPr>
                <p:nvPr/>
              </p:nvSpPr>
              <p:spPr bwMode="auto">
                <a:xfrm flipH="1">
                  <a:off x="480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29" name="Line 53"/>
                <p:cNvSpPr>
                  <a:spLocks noChangeShapeType="1"/>
                </p:cNvSpPr>
                <p:nvPr/>
              </p:nvSpPr>
              <p:spPr bwMode="auto">
                <a:xfrm flipH="1">
                  <a:off x="49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0" name="Line 54"/>
                <p:cNvSpPr>
                  <a:spLocks noChangeShapeType="1"/>
                </p:cNvSpPr>
                <p:nvPr/>
              </p:nvSpPr>
              <p:spPr bwMode="auto">
                <a:xfrm flipH="1">
                  <a:off x="51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1" name="Line 55"/>
                <p:cNvSpPr>
                  <a:spLocks noChangeShapeType="1"/>
                </p:cNvSpPr>
                <p:nvPr/>
              </p:nvSpPr>
              <p:spPr bwMode="auto">
                <a:xfrm flipH="1">
                  <a:off x="53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2" name="Line 56"/>
                <p:cNvSpPr>
                  <a:spLocks noChangeShapeType="1"/>
                </p:cNvSpPr>
                <p:nvPr/>
              </p:nvSpPr>
              <p:spPr bwMode="auto">
                <a:xfrm flipH="1">
                  <a:off x="556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sp>
            <p:nvSpPr>
              <p:cNvPr id="81" name="Line 57"/>
              <p:cNvSpPr>
                <a:spLocks noChangeShapeType="1"/>
              </p:cNvSpPr>
              <p:nvPr/>
            </p:nvSpPr>
            <p:spPr bwMode="auto">
              <a:xfrm flipH="1">
                <a:off x="5568" y="0"/>
                <a:ext cx="0" cy="1488"/>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nvGrpSpPr>
            <p:cNvPr id="2057" name="Group 58"/>
            <p:cNvGrpSpPr/>
            <p:nvPr userDrawn="1"/>
          </p:nvGrpSpPr>
          <p:grpSpPr>
            <a:xfrm>
              <a:off x="3" y="559"/>
              <a:ext cx="4192" cy="1796"/>
              <a:chExt cx="4192" cy="1796"/>
            </a:xfrm>
          </p:grpSpPr>
          <p:sp>
            <p:nvSpPr>
              <p:cNvPr id="75" name="Line 59"/>
              <p:cNvSpPr>
                <a:spLocks noChangeShapeType="1"/>
              </p:cNvSpPr>
              <p:nvPr/>
            </p:nvSpPr>
            <p:spPr bwMode="auto">
              <a:xfrm flipH="1">
                <a:off x="503" y="0"/>
                <a:ext cx="0" cy="1796"/>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6" name="Line 60"/>
              <p:cNvSpPr>
                <a:spLocks noChangeShapeType="1"/>
              </p:cNvSpPr>
              <p:nvPr/>
            </p:nvSpPr>
            <p:spPr bwMode="auto">
              <a:xfrm flipH="1" flipV="1">
                <a:off x="0" y="1365"/>
                <a:ext cx="3211" cy="1"/>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7" name="Line 61"/>
              <p:cNvSpPr>
                <a:spLocks noChangeShapeType="1"/>
              </p:cNvSpPr>
              <p:nvPr/>
            </p:nvSpPr>
            <p:spPr bwMode="auto">
              <a:xfrm flipH="1" flipV="1">
                <a:off x="381" y="379"/>
                <a:ext cx="3811" cy="1"/>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8" name="Arc 62"/>
              <p:cNvSpPr/>
              <p:nvPr/>
            </p:nvSpPr>
            <p:spPr bwMode="auto">
              <a:xfrm rot="16200000" flipH="1">
                <a:off x="421" y="300"/>
                <a:ext cx="156" cy="157"/>
              </a:xfrm>
              <a:custGeom>
                <a:gdLst>
                  <a:gd name="T0" fmla="*/ 76 w 43195"/>
                  <a:gd name="T1" fmla="*/ 0 h 43200"/>
                  <a:gd name="T2" fmla="*/ 0 w 43195"/>
                  <a:gd name="T3" fmla="*/ 80 h 43200"/>
                  <a:gd name="T4" fmla="*/ 78 w 43195"/>
                  <a:gd name="T5" fmla="*/ 79 h 43200"/>
                  <a:gd name="T6" fmla="*/ 0 60000 65536"/>
                  <a:gd name="T7" fmla="*/ 0 60000 65536"/>
                  <a:gd name="T8" fmla="*/ 0 60000 65536"/>
                </a:gdLst>
                <a:cxnLst>
                  <a:cxn ang="T6">
                    <a:pos x="T0" y="T1"/>
                  </a:cxn>
                  <a:cxn ang="T7">
                    <a:pos x="T2" y="T3"/>
                  </a:cxn>
                  <a:cxn ang="T8">
                    <a:pos x="T4" y="T5"/>
                  </a:cxn>
                </a:cxnLst>
                <a:rect l="0" t="0" r="r" b="b"/>
                <a:pathLst>
                  <a:path w="43195" h="43200" fill="none"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path>
                  <a:path w="43195" h="43200" stroke="0"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lnTo>
                      <a:pt x="21595" y="21600"/>
                    </a:lnTo>
                    <a:lnTo>
                      <a:pt x="21114" y="5"/>
                    </a:lnTo>
                    <a:close/>
                  </a:path>
                </a:pathLst>
              </a:cu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nvGrpSpPr>
            <p:cNvPr id="2058" name="Group 63"/>
            <p:cNvGrpSpPr/>
            <p:nvPr userDrawn="1"/>
          </p:nvGrpSpPr>
          <p:grpSpPr>
            <a:xfrm>
              <a:off x="1480" y="1952"/>
              <a:ext cx="3808" cy="1812"/>
              <a:chExt cx="3808" cy="1812"/>
            </a:xfrm>
          </p:grpSpPr>
          <p:sp>
            <p:nvSpPr>
              <p:cNvPr id="72" name="Line 64"/>
              <p:cNvSpPr>
                <a:spLocks noChangeShapeType="1"/>
              </p:cNvSpPr>
              <p:nvPr/>
            </p:nvSpPr>
            <p:spPr bwMode="auto">
              <a:xfrm flipV="1">
                <a:off x="0" y="1490"/>
                <a:ext cx="3808" cy="0"/>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3" name="Line 65"/>
              <p:cNvSpPr>
                <a:spLocks noChangeShapeType="1"/>
              </p:cNvSpPr>
              <p:nvPr/>
            </p:nvSpPr>
            <p:spPr bwMode="auto">
              <a:xfrm flipH="1">
                <a:off x="3692" y="0"/>
                <a:ext cx="0" cy="1812"/>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4" name="Arc 66"/>
              <p:cNvSpPr/>
              <p:nvPr/>
            </p:nvSpPr>
            <p:spPr bwMode="auto">
              <a:xfrm rot="5400000">
                <a:off x="3615" y="1394"/>
                <a:ext cx="156" cy="157"/>
              </a:xfrm>
              <a:custGeom>
                <a:gdLst>
                  <a:gd name="T0" fmla="*/ 76 w 43195"/>
                  <a:gd name="T1" fmla="*/ 0 h 43200"/>
                  <a:gd name="T2" fmla="*/ 0 w 43195"/>
                  <a:gd name="T3" fmla="*/ 80 h 43200"/>
                  <a:gd name="T4" fmla="*/ 78 w 43195"/>
                  <a:gd name="T5" fmla="*/ 79 h 43200"/>
                  <a:gd name="T6" fmla="*/ 0 60000 65536"/>
                  <a:gd name="T7" fmla="*/ 0 60000 65536"/>
                  <a:gd name="T8" fmla="*/ 0 60000 65536"/>
                </a:gdLst>
                <a:cxnLst>
                  <a:cxn ang="T6">
                    <a:pos x="T0" y="T1"/>
                  </a:cxn>
                  <a:cxn ang="T7">
                    <a:pos x="T2" y="T3"/>
                  </a:cxn>
                  <a:cxn ang="T8">
                    <a:pos x="T4" y="T5"/>
                  </a:cxn>
                </a:cxnLst>
                <a:rect l="0" t="0" r="r" b="b"/>
                <a:pathLst>
                  <a:path w="43195" h="43200" fill="none"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path>
                  <a:path w="43195" h="43200" stroke="0"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lnTo>
                      <a:pt x="21595" y="21600"/>
                    </a:lnTo>
                    <a:lnTo>
                      <a:pt x="21114" y="5"/>
                    </a:lnTo>
                    <a:close/>
                  </a:path>
                </a:pathLst>
              </a:cu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sp>
        <p:nvSpPr>
          <p:cNvPr id="2115" name="Rectangle 67"/>
          <p:cNvSpPr>
            <a:spLocks noGrp="1" noChangeArrowheads="1"/>
          </p:cNvSpPr>
          <p:nvPr>
            <p:ph type="ctrTitle"/>
          </p:nvPr>
        </p:nvSpPr>
        <p:spPr>
          <a:xfrm>
            <a:off x="990600" y="1752600"/>
            <a:ext cx="7772400" cy="1143000"/>
          </a:xfrm>
        </p:spPr>
        <p:txBody>
          <a:bodyPr/>
          <a:lstStyle>
            <a:lvl1pPr>
              <a:defRPr/>
            </a:lvl1pPr>
          </a:lstStyle>
          <a:p>
            <a:r>
              <a:rPr lang="zh-CN" altLang="en-US"/>
              <a:t>单击此处编辑母版标题样式</a:t>
            </a:r>
            <a:endParaRPr lang="zh-CN" altLang="en-US"/>
          </a:p>
        </p:txBody>
      </p:sp>
      <p:sp>
        <p:nvSpPr>
          <p:cNvPr id="2116" name="Rectangle 68" descr="Rectangle: Click to edit Master text styles&#10;Second level&#10;Third level&#10;Fourth level&#10;Fifth level"/>
          <p:cNvSpPr>
            <a:spLocks noGrp="1" noChangeArrowheads="1"/>
          </p:cNvSpPr>
          <p:nvPr>
            <p:ph type="subTitle" idx="1"/>
          </p:nvPr>
        </p:nvSpPr>
        <p:spPr>
          <a:xfrm>
            <a:off x="990600" y="3309938"/>
            <a:ext cx="6400800" cy="1752600"/>
          </a:xfrm>
        </p:spPr>
        <p:txBody>
          <a:bodyPr/>
          <a:lstStyle>
            <a:lvl1pPr marL="0" indent="0">
              <a:buFont typeface="Wingdings" panose="05000000000000000000" pitchFamily="2" charset="2"/>
              <a:buNone/>
              <a:defRPr/>
            </a:lvl1pPr>
          </a:lstStyle>
          <a:p>
            <a:r>
              <a:rPr lang="zh-CN" altLang="en-US"/>
              <a:t>单击此处编辑母版副标题样式</a:t>
            </a:r>
            <a:endParaRPr lang="zh-CN" altLang="en-US"/>
          </a:p>
        </p:txBody>
      </p:sp>
      <p:sp>
        <p:nvSpPr>
          <p:cNvPr id="133" name="Rectangle 69"/>
          <p:cNvSpPr>
            <a:spLocks noGrp="1" noChangeArrowheads="1"/>
          </p:cNvSpPr>
          <p:nvPr>
            <p:ph type="dt" sz="quarter" idx="2"/>
          </p:nvPr>
        </p:nvSpPr>
        <p:spPr bwMode="auto">
          <a:xfrm>
            <a:off x="685800" y="6248400"/>
            <a:ext cx="1905000" cy="457200"/>
          </a:xfrm>
          <a:prstGeom prst="rect">
            <a:avLst/>
          </a:prstGeom>
          <a:ln>
            <a:miter lim="800000"/>
          </a:ln>
        </p:spPr>
        <p:txBody>
          <a:bodyPr vert="horz" wrap="square" lIns="91440" tIns="45720" rIns="91440" bIns="45720" numCol="1" anchor="b" anchorCtr="0" compatLnSpc="1"/>
          <a:lstStyle>
            <a:lvl1pPr>
              <a:defRPr/>
            </a:lvl1pPr>
          </a:lstStyle>
          <a:p>
            <a:pPr marL="0" marR="0" lvl="0" indent="0" algn="l" defTabSz="914400" rtl="0" eaLnBrk="1" fontAlgn="base" latinLnBrk="0" hangingPunct="1">
              <a:lnSpc>
                <a:spcPct val="100000"/>
              </a:lnSpc>
              <a:spcBef>
                <a:spcPct val="0"/>
              </a:spcBef>
              <a:spcAft>
                <a:spcPct val="0"/>
              </a:spcAft>
              <a:buClrTx/>
              <a:buSzTx/>
              <a:buFontTx/>
              <a:buNone/>
              <a:defRPr/>
            </a:pPr>
            <a:fld id="{944E7BD9-29F4-4324-BE7D-C9C287F9B8AA}"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4" name="Rectangle 70"/>
          <p:cNvSpPr>
            <a:spLocks noGrp="1" noChangeArrowheads="1"/>
          </p:cNvSpPr>
          <p:nvPr>
            <p:ph type="ftr" sz="quarter" idx="3"/>
          </p:nvPr>
        </p:nvSpPr>
        <p:spPr bwMode="auto">
          <a:xfrm>
            <a:off x="3124200" y="6248400"/>
            <a:ext cx="2895600" cy="457200"/>
          </a:xfrm>
          <a:prstGeom prst="rect">
            <a:avLst/>
          </a:prstGeom>
          <a:ln>
            <a:miter lim="800000"/>
          </a:ln>
        </p:spPr>
        <p:txBody>
          <a:bodyPr vert="horz" wrap="square" lIns="91440" tIns="45720" rIns="91440" bIns="45720" numCol="1" anchor="b" anchorCtr="0" compatLnSpc="1"/>
          <a:lstStyle>
            <a:lvl1pPr>
              <a:defRPr/>
            </a:lvl1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35" name="Rectangle 71"/>
          <p:cNvSpPr>
            <a:spLocks noGrp="1" noChangeArrowheads="1"/>
          </p:cNvSpPr>
          <p:nvPr>
            <p:ph type="sldNum" sz="quarter" idx="4"/>
          </p:nvPr>
        </p:nvSpPr>
        <p:spPr bwMode="auto">
          <a:xfrm>
            <a:off x="6553200" y="6248400"/>
            <a:ext cx="1905000" cy="457200"/>
          </a:xfrm>
          <a:prstGeom prst="rect">
            <a:avLst/>
          </a:prstGeom>
          <a:ln>
            <a:miter lim="800000"/>
          </a:ln>
        </p:spPr>
        <p:txBody>
          <a:bodyPr vert="horz" wrap="square" lIns="91440" tIns="45720" rIns="91440" bIns="45720" numCol="1" anchor="b" anchorCtr="0" compatLnSpc="1"/>
          <a:lstStyle/>
          <a:p>
            <a:pPr algn="r">
              <a:buNone/>
            </a:pPr>
            <a:fld id="{9A0DB2DC-4C9A-4742-B13C-FB6460FD3503}" type="slidenum">
              <a:rPr lang="zh-CN" altLang="en-US"/>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9050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800600" y="19050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9" name="灯片编号占位符 8"/>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灯片编号占位符 4"/>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4" name="灯片编号占位符 3"/>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lstStyle>
            <a:lvl1pPr algn="l">
              <a:defRPr sz="2000" b="1"/>
            </a:lvl1pPr>
          </a:lstStyle>
          <a:p>
            <a:r>
              <a:rPr lang="zh-CN" altLang="en-US"/>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lstStyle>
            <a:lvl1pPr algn="l">
              <a:defRPr sz="2000" b="1"/>
            </a:lvl1pPr>
          </a:lstStyle>
          <a:p>
            <a:r>
              <a:rPr lang="zh-CN" altLang="en-US"/>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
                <a:schemeClr val="hlink"/>
              </a:buClr>
              <a:buSzPct val="110000"/>
              <a:buFont typeface="Wingdings" panose="05000000000000000000" pitchFamily="2" charset="2"/>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10350" y="304800"/>
            <a:ext cx="2000250" cy="5715000"/>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609600" y="304800"/>
            <a:ext cx="5848350" cy="5715000"/>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灯片编号占位符 5"/>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reserve="1">
  <p:cSld name="标题，文本与内容">
    <p:spTree>
      <p:nvGrpSpPr>
        <p:cNvPr id="1" name=""/>
        <p:cNvGrpSpPr/>
        <p:nvPr/>
      </p:nvGrpSpPr>
      <p:grpSpPr>
        <a:xfrm>
          <a:off x="0" y="0"/>
          <a:ext cx="0" cy="0"/>
        </a:xfrm>
      </p:grpSpPr>
      <p:sp>
        <p:nvSpPr>
          <p:cNvPr id="2" name="标题 1"/>
          <p:cNvSpPr>
            <a:spLocks noGrp="1"/>
          </p:cNvSpPr>
          <p:nvPr>
            <p:ph type="title"/>
          </p:nvPr>
        </p:nvSpPr>
        <p:spPr>
          <a:xfrm>
            <a:off x="609600" y="304800"/>
            <a:ext cx="7772400" cy="1143000"/>
          </a:xfrm>
        </p:spPr>
        <p:txBody>
          <a:bodyPr/>
          <a:lstStyle/>
          <a:p>
            <a:r>
              <a:rPr lang="zh-CN" altLang="en-US"/>
              <a:t>单击此处编辑母版标题样式</a:t>
            </a:r>
            <a:endParaRPr lang="zh-CN" altLang="en-US"/>
          </a:p>
        </p:txBody>
      </p:sp>
      <p:sp>
        <p:nvSpPr>
          <p:cNvPr id="3" name="文本占位符 2"/>
          <p:cNvSpPr>
            <a:spLocks noGrp="1"/>
          </p:cNvSpPr>
          <p:nvPr>
            <p:ph type="body" sz="half" idx="1"/>
          </p:nvPr>
        </p:nvSpPr>
        <p:spPr>
          <a:xfrm>
            <a:off x="838200" y="1905000"/>
            <a:ext cx="3810000" cy="4114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4800600" y="1905000"/>
            <a:ext cx="3810000" cy="4114800"/>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image" Target="../media/image1.png" /><Relationship Id="rId14" Type="http://schemas.openxmlformats.org/officeDocument/2006/relationships/image" Target="../media/image2.png" /><Relationship Id="rId15" Type="http://schemas.openxmlformats.org/officeDocument/2006/relationships/theme" Target="../theme/theme3.xml" /><Relationship Id="rId2" Type="http://schemas.openxmlformats.org/officeDocument/2006/relationships/slideLayout" Target="../slideLayouts/slideLayout25.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1026" name="Group 2"/>
          <p:cNvGrpSpPr/>
          <p:nvPr/>
        </p:nvGrpSpPr>
        <p:grpSpPr>
          <a:xfrm>
            <a:off x="0" y="0"/>
            <a:ext cx="9144000" cy="6858000"/>
            <a:chExt cx="5760" cy="4320"/>
          </a:xfrm>
        </p:grpSpPr>
        <p:grpSp>
          <p:nvGrpSpPr>
            <p:cNvPr id="1032" name="Group 3"/>
            <p:cNvGrpSpPr/>
            <p:nvPr/>
          </p:nvGrpSpPr>
          <p:grpSpPr>
            <a:xfrm>
              <a:off x="0" y="0"/>
              <a:ext cx="5760" cy="4320"/>
              <a:chExt cx="5760" cy="4320"/>
            </a:xfrm>
          </p:grpSpPr>
          <p:grpSp>
            <p:nvGrpSpPr>
              <p:cNvPr id="1039" name="Group 4"/>
              <p:cNvGrpSpPr/>
              <p:nvPr/>
            </p:nvGrpSpPr>
            <p:grpSpPr>
              <a:xfrm>
                <a:off x="0" y="192"/>
                <a:ext cx="5760" cy="4032"/>
                <a:chExt cx="5760" cy="4032"/>
              </a:xfrm>
            </p:grpSpPr>
            <p:sp>
              <p:nvSpPr>
                <p:cNvPr id="1070" name="Line 5"/>
                <p:cNvSpPr>
                  <a:spLocks noChangeShapeType="1"/>
                </p:cNvSpPr>
                <p:nvPr/>
              </p:nvSpPr>
              <p:spPr bwMode="auto">
                <a:xfrm>
                  <a:off x="0" y="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1" name="Line 6"/>
                <p:cNvSpPr>
                  <a:spLocks noChangeShapeType="1"/>
                </p:cNvSpPr>
                <p:nvPr/>
              </p:nvSpPr>
              <p:spPr bwMode="auto">
                <a:xfrm>
                  <a:off x="0" y="19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2" name="Line 7"/>
                <p:cNvSpPr>
                  <a:spLocks noChangeShapeType="1"/>
                </p:cNvSpPr>
                <p:nvPr/>
              </p:nvSpPr>
              <p:spPr bwMode="auto">
                <a:xfrm>
                  <a:off x="0" y="38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3" name="Line 8"/>
                <p:cNvSpPr>
                  <a:spLocks noChangeShapeType="1"/>
                </p:cNvSpPr>
                <p:nvPr/>
              </p:nvSpPr>
              <p:spPr bwMode="auto">
                <a:xfrm>
                  <a:off x="0" y="57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4" name="Line 9"/>
                <p:cNvSpPr>
                  <a:spLocks noChangeShapeType="1"/>
                </p:cNvSpPr>
                <p:nvPr/>
              </p:nvSpPr>
              <p:spPr bwMode="auto">
                <a:xfrm>
                  <a:off x="0" y="76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5" name="Line 10"/>
                <p:cNvSpPr>
                  <a:spLocks noChangeShapeType="1"/>
                </p:cNvSpPr>
                <p:nvPr/>
              </p:nvSpPr>
              <p:spPr bwMode="auto">
                <a:xfrm>
                  <a:off x="0" y="96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6" name="Line 11"/>
                <p:cNvSpPr>
                  <a:spLocks noChangeShapeType="1"/>
                </p:cNvSpPr>
                <p:nvPr/>
              </p:nvSpPr>
              <p:spPr bwMode="auto">
                <a:xfrm>
                  <a:off x="0" y="115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7" name="Line 12"/>
                <p:cNvSpPr>
                  <a:spLocks noChangeShapeType="1"/>
                </p:cNvSpPr>
                <p:nvPr/>
              </p:nvSpPr>
              <p:spPr bwMode="auto">
                <a:xfrm>
                  <a:off x="0" y="134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8" name="Line 13"/>
                <p:cNvSpPr>
                  <a:spLocks noChangeShapeType="1"/>
                </p:cNvSpPr>
                <p:nvPr/>
              </p:nvSpPr>
              <p:spPr bwMode="auto">
                <a:xfrm>
                  <a:off x="0" y="153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9" name="Line 14"/>
                <p:cNvSpPr>
                  <a:spLocks noChangeShapeType="1"/>
                </p:cNvSpPr>
                <p:nvPr/>
              </p:nvSpPr>
              <p:spPr bwMode="auto">
                <a:xfrm>
                  <a:off x="0" y="172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0" name="Line 15"/>
                <p:cNvSpPr>
                  <a:spLocks noChangeShapeType="1"/>
                </p:cNvSpPr>
                <p:nvPr/>
              </p:nvSpPr>
              <p:spPr bwMode="auto">
                <a:xfrm>
                  <a:off x="0" y="192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1" name="Line 16"/>
                <p:cNvSpPr>
                  <a:spLocks noChangeShapeType="1"/>
                </p:cNvSpPr>
                <p:nvPr/>
              </p:nvSpPr>
              <p:spPr bwMode="auto">
                <a:xfrm>
                  <a:off x="0" y="211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2" name="Line 17"/>
                <p:cNvSpPr>
                  <a:spLocks noChangeShapeType="1"/>
                </p:cNvSpPr>
                <p:nvPr/>
              </p:nvSpPr>
              <p:spPr bwMode="auto">
                <a:xfrm>
                  <a:off x="0" y="230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3" name="Line 18"/>
                <p:cNvSpPr>
                  <a:spLocks noChangeShapeType="1"/>
                </p:cNvSpPr>
                <p:nvPr/>
              </p:nvSpPr>
              <p:spPr bwMode="auto">
                <a:xfrm>
                  <a:off x="0" y="249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4" name="Line 19"/>
                <p:cNvSpPr>
                  <a:spLocks noChangeShapeType="1"/>
                </p:cNvSpPr>
                <p:nvPr/>
              </p:nvSpPr>
              <p:spPr bwMode="auto">
                <a:xfrm>
                  <a:off x="0" y="268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5" name="Line 20"/>
                <p:cNvSpPr>
                  <a:spLocks noChangeShapeType="1"/>
                </p:cNvSpPr>
                <p:nvPr/>
              </p:nvSpPr>
              <p:spPr bwMode="auto">
                <a:xfrm>
                  <a:off x="0" y="288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6" name="Line 21"/>
                <p:cNvSpPr>
                  <a:spLocks noChangeShapeType="1"/>
                </p:cNvSpPr>
                <p:nvPr/>
              </p:nvSpPr>
              <p:spPr bwMode="auto">
                <a:xfrm>
                  <a:off x="0" y="307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7" name="Line 22"/>
                <p:cNvSpPr>
                  <a:spLocks noChangeShapeType="1"/>
                </p:cNvSpPr>
                <p:nvPr/>
              </p:nvSpPr>
              <p:spPr bwMode="auto">
                <a:xfrm>
                  <a:off x="0" y="326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8" name="Line 23"/>
                <p:cNvSpPr>
                  <a:spLocks noChangeShapeType="1"/>
                </p:cNvSpPr>
                <p:nvPr/>
              </p:nvSpPr>
              <p:spPr bwMode="auto">
                <a:xfrm>
                  <a:off x="0" y="345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2" name="Line 24"/>
                <p:cNvSpPr>
                  <a:spLocks noChangeShapeType="1"/>
                </p:cNvSpPr>
                <p:nvPr/>
              </p:nvSpPr>
              <p:spPr bwMode="auto">
                <a:xfrm>
                  <a:off x="0" y="364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3" name="Line 25"/>
                <p:cNvSpPr>
                  <a:spLocks noChangeShapeType="1"/>
                </p:cNvSpPr>
                <p:nvPr/>
              </p:nvSpPr>
              <p:spPr bwMode="auto">
                <a:xfrm>
                  <a:off x="0" y="384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4" name="Line 26"/>
                <p:cNvSpPr>
                  <a:spLocks noChangeShapeType="1"/>
                </p:cNvSpPr>
                <p:nvPr/>
              </p:nvSpPr>
              <p:spPr bwMode="auto">
                <a:xfrm>
                  <a:off x="0" y="403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nvGrpSpPr>
              <p:cNvPr id="1040" name="Group 27"/>
              <p:cNvGrpSpPr/>
              <p:nvPr/>
            </p:nvGrpSpPr>
            <p:grpSpPr>
              <a:xfrm>
                <a:off x="192" y="0"/>
                <a:ext cx="5376" cy="4320"/>
                <a:chExt cx="5376" cy="4320"/>
              </a:xfrm>
            </p:grpSpPr>
            <p:sp>
              <p:nvSpPr>
                <p:cNvPr id="1041" name="Line 28"/>
                <p:cNvSpPr>
                  <a:spLocks noChangeShapeType="1"/>
                </p:cNvSpPr>
                <p:nvPr/>
              </p:nvSpPr>
              <p:spPr bwMode="auto">
                <a:xfrm flipH="1">
                  <a:off x="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2" name="Line 29"/>
                <p:cNvSpPr>
                  <a:spLocks noChangeShapeType="1"/>
                </p:cNvSpPr>
                <p:nvPr/>
              </p:nvSpPr>
              <p:spPr bwMode="auto">
                <a:xfrm flipH="1">
                  <a:off x="1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3" name="Line 30"/>
                <p:cNvSpPr>
                  <a:spLocks noChangeShapeType="1"/>
                </p:cNvSpPr>
                <p:nvPr/>
              </p:nvSpPr>
              <p:spPr bwMode="auto">
                <a:xfrm flipH="1">
                  <a:off x="3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4" name="Line 31"/>
                <p:cNvSpPr>
                  <a:spLocks noChangeShapeType="1"/>
                </p:cNvSpPr>
                <p:nvPr/>
              </p:nvSpPr>
              <p:spPr bwMode="auto">
                <a:xfrm flipH="1">
                  <a:off x="5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5" name="Line 32"/>
                <p:cNvSpPr>
                  <a:spLocks noChangeShapeType="1"/>
                </p:cNvSpPr>
                <p:nvPr/>
              </p:nvSpPr>
              <p:spPr bwMode="auto">
                <a:xfrm flipH="1">
                  <a:off x="76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6" name="Line 33"/>
                <p:cNvSpPr>
                  <a:spLocks noChangeShapeType="1"/>
                </p:cNvSpPr>
                <p:nvPr/>
              </p:nvSpPr>
              <p:spPr bwMode="auto">
                <a:xfrm flipH="1">
                  <a:off x="96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7" name="Line 34"/>
                <p:cNvSpPr>
                  <a:spLocks noChangeShapeType="1"/>
                </p:cNvSpPr>
                <p:nvPr/>
              </p:nvSpPr>
              <p:spPr bwMode="auto">
                <a:xfrm flipH="1">
                  <a:off x="115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8" name="Line 35"/>
                <p:cNvSpPr>
                  <a:spLocks noChangeShapeType="1"/>
                </p:cNvSpPr>
                <p:nvPr/>
              </p:nvSpPr>
              <p:spPr bwMode="auto">
                <a:xfrm flipH="1">
                  <a:off x="134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9" name="Line 36"/>
                <p:cNvSpPr>
                  <a:spLocks noChangeShapeType="1"/>
                </p:cNvSpPr>
                <p:nvPr/>
              </p:nvSpPr>
              <p:spPr bwMode="auto">
                <a:xfrm flipH="1">
                  <a:off x="153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0" name="Line 37"/>
                <p:cNvSpPr>
                  <a:spLocks noChangeShapeType="1"/>
                </p:cNvSpPr>
                <p:nvPr/>
              </p:nvSpPr>
              <p:spPr bwMode="auto">
                <a:xfrm flipH="1">
                  <a:off x="172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1" name="Line 38"/>
                <p:cNvSpPr>
                  <a:spLocks noChangeShapeType="1"/>
                </p:cNvSpPr>
                <p:nvPr/>
              </p:nvSpPr>
              <p:spPr bwMode="auto">
                <a:xfrm flipH="1">
                  <a:off x="192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2" name="Line 39"/>
                <p:cNvSpPr>
                  <a:spLocks noChangeShapeType="1"/>
                </p:cNvSpPr>
                <p:nvPr/>
              </p:nvSpPr>
              <p:spPr bwMode="auto">
                <a:xfrm flipH="1">
                  <a:off x="211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3" name="Line 40"/>
                <p:cNvSpPr>
                  <a:spLocks noChangeShapeType="1"/>
                </p:cNvSpPr>
                <p:nvPr/>
              </p:nvSpPr>
              <p:spPr bwMode="auto">
                <a:xfrm flipH="1">
                  <a:off x="230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4" name="Line 41"/>
                <p:cNvSpPr>
                  <a:spLocks noChangeShapeType="1"/>
                </p:cNvSpPr>
                <p:nvPr/>
              </p:nvSpPr>
              <p:spPr bwMode="auto">
                <a:xfrm flipH="1">
                  <a:off x="249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5" name="Line 42"/>
                <p:cNvSpPr>
                  <a:spLocks noChangeShapeType="1"/>
                </p:cNvSpPr>
                <p:nvPr/>
              </p:nvSpPr>
              <p:spPr bwMode="auto">
                <a:xfrm flipH="1">
                  <a:off x="268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6" name="Line 43"/>
                <p:cNvSpPr>
                  <a:spLocks noChangeShapeType="1"/>
                </p:cNvSpPr>
                <p:nvPr/>
              </p:nvSpPr>
              <p:spPr bwMode="auto">
                <a:xfrm flipH="1">
                  <a:off x="288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7" name="Line 44"/>
                <p:cNvSpPr>
                  <a:spLocks noChangeShapeType="1"/>
                </p:cNvSpPr>
                <p:nvPr/>
              </p:nvSpPr>
              <p:spPr bwMode="auto">
                <a:xfrm flipH="1">
                  <a:off x="307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8" name="Line 45"/>
                <p:cNvSpPr>
                  <a:spLocks noChangeShapeType="1"/>
                </p:cNvSpPr>
                <p:nvPr/>
              </p:nvSpPr>
              <p:spPr bwMode="auto">
                <a:xfrm flipH="1">
                  <a:off x="326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9" name="Line 46"/>
                <p:cNvSpPr>
                  <a:spLocks noChangeShapeType="1"/>
                </p:cNvSpPr>
                <p:nvPr/>
              </p:nvSpPr>
              <p:spPr bwMode="auto">
                <a:xfrm flipH="1">
                  <a:off x="345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0" name="Line 47"/>
                <p:cNvSpPr>
                  <a:spLocks noChangeShapeType="1"/>
                </p:cNvSpPr>
                <p:nvPr/>
              </p:nvSpPr>
              <p:spPr bwMode="auto">
                <a:xfrm flipH="1">
                  <a:off x="364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1" name="Line 48"/>
                <p:cNvSpPr>
                  <a:spLocks noChangeShapeType="1"/>
                </p:cNvSpPr>
                <p:nvPr/>
              </p:nvSpPr>
              <p:spPr bwMode="auto">
                <a:xfrm flipH="1">
                  <a:off x="384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2" name="Line 49"/>
                <p:cNvSpPr>
                  <a:spLocks noChangeShapeType="1"/>
                </p:cNvSpPr>
                <p:nvPr/>
              </p:nvSpPr>
              <p:spPr bwMode="auto">
                <a:xfrm flipH="1">
                  <a:off x="403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3" name="Line 50"/>
                <p:cNvSpPr>
                  <a:spLocks noChangeShapeType="1"/>
                </p:cNvSpPr>
                <p:nvPr/>
              </p:nvSpPr>
              <p:spPr bwMode="auto">
                <a:xfrm flipH="1">
                  <a:off x="422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4" name="Line 51"/>
                <p:cNvSpPr>
                  <a:spLocks noChangeShapeType="1"/>
                </p:cNvSpPr>
                <p:nvPr/>
              </p:nvSpPr>
              <p:spPr bwMode="auto">
                <a:xfrm flipH="1">
                  <a:off x="441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5" name="Line 52"/>
                <p:cNvSpPr>
                  <a:spLocks noChangeShapeType="1"/>
                </p:cNvSpPr>
                <p:nvPr/>
              </p:nvSpPr>
              <p:spPr bwMode="auto">
                <a:xfrm flipH="1">
                  <a:off x="460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6" name="Line 53"/>
                <p:cNvSpPr>
                  <a:spLocks noChangeShapeType="1"/>
                </p:cNvSpPr>
                <p:nvPr/>
              </p:nvSpPr>
              <p:spPr bwMode="auto">
                <a:xfrm flipH="1">
                  <a:off x="480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7" name="Line 54"/>
                <p:cNvSpPr>
                  <a:spLocks noChangeShapeType="1"/>
                </p:cNvSpPr>
                <p:nvPr/>
              </p:nvSpPr>
              <p:spPr bwMode="auto">
                <a:xfrm flipH="1">
                  <a:off x="49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8" name="Line 55"/>
                <p:cNvSpPr>
                  <a:spLocks noChangeShapeType="1"/>
                </p:cNvSpPr>
                <p:nvPr/>
              </p:nvSpPr>
              <p:spPr bwMode="auto">
                <a:xfrm flipH="1">
                  <a:off x="51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9" name="Line 56"/>
                <p:cNvSpPr>
                  <a:spLocks noChangeShapeType="1"/>
                </p:cNvSpPr>
                <p:nvPr/>
              </p:nvSpPr>
              <p:spPr bwMode="auto">
                <a:xfrm flipH="1">
                  <a:off x="53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sp>
          <p:nvSpPr>
            <p:cNvPr id="1033" name="Rectangle 57" descr="60%"/>
            <p:cNvSpPr>
              <a:spLocks noChangeArrowheads="1"/>
            </p:cNvSpPr>
            <p:nvPr/>
          </p:nvSpPr>
          <p:spPr bwMode="auto">
            <a:xfrm>
              <a:off x="2112" y="0"/>
              <a:ext cx="3648" cy="96"/>
            </a:xfrm>
            <a:prstGeom prst="rect">
              <a:avLst/>
            </a:prstGeom>
            <a:blipFill dpi="0" rotWithShape="0">
              <a:blip r:embed="rId13"/>
              <a:tile tx="0" ty="0" sx="100000" sy="100000" flip="none" algn="tl"/>
            </a:blipFill>
            <a:ln w="9525">
              <a:no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4" name="Line 58"/>
            <p:cNvSpPr>
              <a:spLocks noChangeShapeType="1"/>
            </p:cNvSpPr>
            <p:nvPr/>
          </p:nvSpPr>
          <p:spPr bwMode="auto">
            <a:xfrm flipH="1">
              <a:off x="5568" y="0"/>
              <a:ext cx="0" cy="1488"/>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nvGrpSpPr>
            <p:cNvPr id="1035" name="Group 59"/>
            <p:cNvGrpSpPr/>
            <p:nvPr/>
          </p:nvGrpSpPr>
          <p:grpSpPr>
            <a:xfrm>
              <a:off x="261" y="892"/>
              <a:ext cx="1124" cy="1464"/>
              <a:chExt cx="2208" cy="2876"/>
            </a:xfrm>
          </p:grpSpPr>
          <p:sp>
            <p:nvSpPr>
              <p:cNvPr id="1036" name="Line 60"/>
              <p:cNvSpPr>
                <a:spLocks noChangeShapeType="1"/>
              </p:cNvSpPr>
              <p:nvPr/>
            </p:nvSpPr>
            <p:spPr bwMode="auto">
              <a:xfrm flipH="1">
                <a:off x="0" y="122"/>
                <a:ext cx="2208" cy="0"/>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7" name="Line 61"/>
              <p:cNvSpPr>
                <a:spLocks noChangeShapeType="1"/>
              </p:cNvSpPr>
              <p:nvPr/>
            </p:nvSpPr>
            <p:spPr bwMode="auto">
              <a:xfrm flipH="1">
                <a:off x="240" y="4"/>
                <a:ext cx="0" cy="2872"/>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8" name="Arc 62"/>
              <p:cNvSpPr/>
              <p:nvPr/>
            </p:nvSpPr>
            <p:spPr bwMode="auto">
              <a:xfrm flipH="1">
                <a:off x="122" y="0"/>
                <a:ext cx="238" cy="240"/>
              </a:xfrm>
              <a:custGeom>
                <a:gdLst>
                  <a:gd name="T0" fmla="*/ 116 w 43195"/>
                  <a:gd name="T1" fmla="*/ 0 h 43200"/>
                  <a:gd name="T2" fmla="*/ 0 w 43195"/>
                  <a:gd name="T3" fmla="*/ 123 h 43200"/>
                  <a:gd name="T4" fmla="*/ 119 w 43195"/>
                  <a:gd name="T5" fmla="*/ 120 h 43200"/>
                  <a:gd name="T6" fmla="*/ 0 60000 65536"/>
                  <a:gd name="T7" fmla="*/ 0 60000 65536"/>
                  <a:gd name="T8" fmla="*/ 0 60000 65536"/>
                </a:gdLst>
                <a:cxnLst>
                  <a:cxn ang="T6">
                    <a:pos x="T0" y="T1"/>
                  </a:cxn>
                  <a:cxn ang="T7">
                    <a:pos x="T2" y="T3"/>
                  </a:cxn>
                  <a:cxn ang="T8">
                    <a:pos x="T4" y="T5"/>
                  </a:cxn>
                </a:cxnLst>
                <a:rect l="0" t="0" r="r" b="b"/>
                <a:pathLst>
                  <a:path w="43195" h="43200" fill="none"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path>
                  <a:path w="43195" h="43200" stroke="0"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lnTo>
                      <a:pt x="21595" y="21600"/>
                    </a:lnTo>
                    <a:lnTo>
                      <a:pt x="21114" y="5"/>
                    </a:lnTo>
                    <a:close/>
                  </a:path>
                </a:pathLst>
              </a:cu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sp>
        <p:nvSpPr>
          <p:cNvPr id="1027" name="Rectangle 63"/>
          <p:cNvSpPr>
            <a:spLocks noGrp="1"/>
          </p:cNvSpPr>
          <p:nvPr>
            <p:ph type="title"/>
          </p:nvPr>
        </p:nvSpPr>
        <p:spPr>
          <a:xfrm>
            <a:off x="609600" y="304800"/>
            <a:ext cx="7772400" cy="1143000"/>
          </a:xfrm>
          <a:prstGeom prst="rect">
            <a:avLst/>
          </a:prstGeom>
          <a:noFill/>
          <a:ln w="9525">
            <a:noFill/>
          </a:ln>
        </p:spPr>
        <p:txBody>
          <a:bodyPr anchor="b"/>
          <a:lstStyle/>
          <a:p>
            <a:pPr lvl="0"/>
            <a:r>
              <a:rPr lang="zh-CN" altLang="en-US"/>
              <a:t>单击此处编辑母版标题样式</a:t>
            </a:r>
            <a:endParaRPr lang="zh-CN" altLang="en-US"/>
          </a:p>
        </p:txBody>
      </p:sp>
      <p:sp>
        <p:nvSpPr>
          <p:cNvPr id="1028" name="Rectangle 64" descr="Rectangle: Click to edit Master text styles&#10;Second level&#10;Third level&#10;Fourth level&#10;Fifth level"/>
          <p:cNvSpPr>
            <a:spLocks noGrp="1"/>
          </p:cNvSpPr>
          <p:nvPr>
            <p:ph type="body" idx="1"/>
          </p:nvPr>
        </p:nvSpPr>
        <p:spPr>
          <a:xfrm>
            <a:off x="838200" y="1905000"/>
            <a:ext cx="7772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89" name="Rectangle 65"/>
          <p:cNvSpPr>
            <a:spLocks noGrp="1" noChangeArrowheads="1"/>
          </p:cNvSpPr>
          <p:nvPr>
            <p:ph type="dt" sz="half" idx="2"/>
          </p:nvPr>
        </p:nvSpPr>
        <p:spPr bwMode="auto">
          <a:xfrm>
            <a:off x="685800" y="6248400"/>
            <a:ext cx="19050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90" name="Rectangle 66"/>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91" name="Rectangle 67"/>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hlink"/>
        </a:buClr>
        <a:buSzPct val="110000"/>
        <a:buFont typeface="Wingdings" panose="05000000000000000000" pitchFamily="2" charset="2"/>
        <a:buBlip>
          <a:blip r:embed="rId14"/>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60000"/>
        <a:buFont typeface="Wingdings" panose="05000000000000000000" pitchFamily="2" charset="2"/>
        <a:buChar char="n"/>
        <a:defRPr sz="2800">
          <a:solidFill>
            <a:schemeClr val="tx1"/>
          </a:solidFill>
          <a:latin typeface="+mn-lt"/>
          <a:ea typeface="+mn-ea"/>
        </a:defRPr>
      </a:lvl2pPr>
      <a:lvl3pPr marL="1143000" indent="-228600" algn="l" rtl="0" eaLnBrk="0" fontAlgn="base" hangingPunct="0">
        <a:spcBef>
          <a:spcPct val="20000"/>
        </a:spcBef>
        <a:spcAft>
          <a:spcPct val="0"/>
        </a:spcAft>
        <a:buClr>
          <a:schemeClr val="hlink"/>
        </a:buClr>
        <a:buSzPct val="95000"/>
        <a:buFont typeface="Wingdings" panose="05000000000000000000" pitchFamily="2" charset="2"/>
        <a:buChar char="w"/>
        <a:defRPr sz="2400">
          <a:solidFill>
            <a:schemeClr val="tx1"/>
          </a:solidFill>
          <a:latin typeface="+mn-lt"/>
          <a:ea typeface="+mn-ea"/>
        </a:defRPr>
      </a:lvl3pPr>
      <a:lvl4pPr marL="1600200" indent="-228600" algn="l" rtl="0" eaLnBrk="0" fontAlgn="base" hangingPunct="0">
        <a:spcBef>
          <a:spcPct val="20000"/>
        </a:spcBef>
        <a:spcAft>
          <a:spcPct val="0"/>
        </a:spcAft>
        <a:buClr>
          <a:schemeClr val="tx1"/>
        </a:buClr>
        <a:buSzPct val="65000"/>
        <a:buFont typeface="Wingdings" panose="05000000000000000000" pitchFamily="2" charset="2"/>
        <a:buChar char="n"/>
        <a:defRPr sz="2000">
          <a:solidFill>
            <a:schemeClr val="tx1"/>
          </a:solidFill>
          <a:latin typeface="+mn-lt"/>
          <a:ea typeface="+mn-ea"/>
        </a:defRPr>
      </a:lvl4pPr>
      <a:lvl5pPr marL="2057400" indent="-228600" algn="l" rtl="0" eaLnBrk="0" fontAlgn="base" hangingPunct="0">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5pPr>
      <a:lvl6pPr marL="25146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6pPr>
      <a:lvl7pPr marL="29718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7pPr>
      <a:lvl8pPr marL="34290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8pPr>
      <a:lvl9pPr marL="38862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grpSp>
        <p:nvGrpSpPr>
          <p:cNvPr id="1026" name="Group 2"/>
          <p:cNvGrpSpPr/>
          <p:nvPr/>
        </p:nvGrpSpPr>
        <p:grpSpPr>
          <a:xfrm>
            <a:off x="0" y="0"/>
            <a:ext cx="9144000" cy="6858000"/>
            <a:chExt cx="5760" cy="4320"/>
          </a:xfrm>
        </p:grpSpPr>
        <p:grpSp>
          <p:nvGrpSpPr>
            <p:cNvPr id="1032" name="Group 3"/>
            <p:cNvGrpSpPr/>
            <p:nvPr/>
          </p:nvGrpSpPr>
          <p:grpSpPr>
            <a:xfrm>
              <a:off x="0" y="0"/>
              <a:ext cx="5760" cy="4320"/>
              <a:chExt cx="5760" cy="4320"/>
            </a:xfrm>
          </p:grpSpPr>
          <p:grpSp>
            <p:nvGrpSpPr>
              <p:cNvPr id="1039" name="Group 4"/>
              <p:cNvGrpSpPr/>
              <p:nvPr/>
            </p:nvGrpSpPr>
            <p:grpSpPr>
              <a:xfrm>
                <a:off x="0" y="192"/>
                <a:ext cx="5760" cy="4032"/>
                <a:chExt cx="5760" cy="4032"/>
              </a:xfrm>
            </p:grpSpPr>
            <p:sp>
              <p:nvSpPr>
                <p:cNvPr id="1070" name="Line 5"/>
                <p:cNvSpPr>
                  <a:spLocks noChangeShapeType="1"/>
                </p:cNvSpPr>
                <p:nvPr/>
              </p:nvSpPr>
              <p:spPr bwMode="auto">
                <a:xfrm>
                  <a:off x="0" y="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1" name="Line 6"/>
                <p:cNvSpPr>
                  <a:spLocks noChangeShapeType="1"/>
                </p:cNvSpPr>
                <p:nvPr/>
              </p:nvSpPr>
              <p:spPr bwMode="auto">
                <a:xfrm>
                  <a:off x="0" y="19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2" name="Line 7"/>
                <p:cNvSpPr>
                  <a:spLocks noChangeShapeType="1"/>
                </p:cNvSpPr>
                <p:nvPr/>
              </p:nvSpPr>
              <p:spPr bwMode="auto">
                <a:xfrm>
                  <a:off x="0" y="38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3" name="Line 8"/>
                <p:cNvSpPr>
                  <a:spLocks noChangeShapeType="1"/>
                </p:cNvSpPr>
                <p:nvPr/>
              </p:nvSpPr>
              <p:spPr bwMode="auto">
                <a:xfrm>
                  <a:off x="0" y="57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4" name="Line 9"/>
                <p:cNvSpPr>
                  <a:spLocks noChangeShapeType="1"/>
                </p:cNvSpPr>
                <p:nvPr/>
              </p:nvSpPr>
              <p:spPr bwMode="auto">
                <a:xfrm>
                  <a:off x="0" y="76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5" name="Line 10"/>
                <p:cNvSpPr>
                  <a:spLocks noChangeShapeType="1"/>
                </p:cNvSpPr>
                <p:nvPr/>
              </p:nvSpPr>
              <p:spPr bwMode="auto">
                <a:xfrm>
                  <a:off x="0" y="96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6" name="Line 11"/>
                <p:cNvSpPr>
                  <a:spLocks noChangeShapeType="1"/>
                </p:cNvSpPr>
                <p:nvPr/>
              </p:nvSpPr>
              <p:spPr bwMode="auto">
                <a:xfrm>
                  <a:off x="0" y="115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7" name="Line 12"/>
                <p:cNvSpPr>
                  <a:spLocks noChangeShapeType="1"/>
                </p:cNvSpPr>
                <p:nvPr/>
              </p:nvSpPr>
              <p:spPr bwMode="auto">
                <a:xfrm>
                  <a:off x="0" y="134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8" name="Line 13"/>
                <p:cNvSpPr>
                  <a:spLocks noChangeShapeType="1"/>
                </p:cNvSpPr>
                <p:nvPr/>
              </p:nvSpPr>
              <p:spPr bwMode="auto">
                <a:xfrm>
                  <a:off x="0" y="153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79" name="Line 14"/>
                <p:cNvSpPr>
                  <a:spLocks noChangeShapeType="1"/>
                </p:cNvSpPr>
                <p:nvPr/>
              </p:nvSpPr>
              <p:spPr bwMode="auto">
                <a:xfrm>
                  <a:off x="0" y="172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0" name="Line 15"/>
                <p:cNvSpPr>
                  <a:spLocks noChangeShapeType="1"/>
                </p:cNvSpPr>
                <p:nvPr/>
              </p:nvSpPr>
              <p:spPr bwMode="auto">
                <a:xfrm>
                  <a:off x="0" y="192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1" name="Line 16"/>
                <p:cNvSpPr>
                  <a:spLocks noChangeShapeType="1"/>
                </p:cNvSpPr>
                <p:nvPr/>
              </p:nvSpPr>
              <p:spPr bwMode="auto">
                <a:xfrm>
                  <a:off x="0" y="211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2" name="Line 17"/>
                <p:cNvSpPr>
                  <a:spLocks noChangeShapeType="1"/>
                </p:cNvSpPr>
                <p:nvPr/>
              </p:nvSpPr>
              <p:spPr bwMode="auto">
                <a:xfrm>
                  <a:off x="0" y="230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3" name="Line 18"/>
                <p:cNvSpPr>
                  <a:spLocks noChangeShapeType="1"/>
                </p:cNvSpPr>
                <p:nvPr/>
              </p:nvSpPr>
              <p:spPr bwMode="auto">
                <a:xfrm>
                  <a:off x="0" y="249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4" name="Line 19"/>
                <p:cNvSpPr>
                  <a:spLocks noChangeShapeType="1"/>
                </p:cNvSpPr>
                <p:nvPr/>
              </p:nvSpPr>
              <p:spPr bwMode="auto">
                <a:xfrm>
                  <a:off x="0" y="268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5" name="Line 20"/>
                <p:cNvSpPr>
                  <a:spLocks noChangeShapeType="1"/>
                </p:cNvSpPr>
                <p:nvPr/>
              </p:nvSpPr>
              <p:spPr bwMode="auto">
                <a:xfrm>
                  <a:off x="0" y="288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6" name="Line 21"/>
                <p:cNvSpPr>
                  <a:spLocks noChangeShapeType="1"/>
                </p:cNvSpPr>
                <p:nvPr/>
              </p:nvSpPr>
              <p:spPr bwMode="auto">
                <a:xfrm>
                  <a:off x="0" y="307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7" name="Line 22"/>
                <p:cNvSpPr>
                  <a:spLocks noChangeShapeType="1"/>
                </p:cNvSpPr>
                <p:nvPr/>
              </p:nvSpPr>
              <p:spPr bwMode="auto">
                <a:xfrm>
                  <a:off x="0" y="3264"/>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88" name="Line 23"/>
                <p:cNvSpPr>
                  <a:spLocks noChangeShapeType="1"/>
                </p:cNvSpPr>
                <p:nvPr/>
              </p:nvSpPr>
              <p:spPr bwMode="auto">
                <a:xfrm>
                  <a:off x="0" y="3456"/>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2" name="Line 24"/>
                <p:cNvSpPr>
                  <a:spLocks noChangeShapeType="1"/>
                </p:cNvSpPr>
                <p:nvPr/>
              </p:nvSpPr>
              <p:spPr bwMode="auto">
                <a:xfrm>
                  <a:off x="0" y="3648"/>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3" name="Line 25"/>
                <p:cNvSpPr>
                  <a:spLocks noChangeShapeType="1"/>
                </p:cNvSpPr>
                <p:nvPr/>
              </p:nvSpPr>
              <p:spPr bwMode="auto">
                <a:xfrm>
                  <a:off x="0" y="3840"/>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4" name="Line 26"/>
                <p:cNvSpPr>
                  <a:spLocks noChangeShapeType="1"/>
                </p:cNvSpPr>
                <p:nvPr/>
              </p:nvSpPr>
              <p:spPr bwMode="auto">
                <a:xfrm>
                  <a:off x="0" y="4032"/>
                  <a:ext cx="5760" cy="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nvGrpSpPr>
              <p:cNvPr id="1040" name="Group 27"/>
              <p:cNvGrpSpPr/>
              <p:nvPr/>
            </p:nvGrpSpPr>
            <p:grpSpPr>
              <a:xfrm>
                <a:off x="192" y="0"/>
                <a:ext cx="5376" cy="4320"/>
                <a:chExt cx="5376" cy="4320"/>
              </a:xfrm>
            </p:grpSpPr>
            <p:sp>
              <p:nvSpPr>
                <p:cNvPr id="1041" name="Line 28"/>
                <p:cNvSpPr>
                  <a:spLocks noChangeShapeType="1"/>
                </p:cNvSpPr>
                <p:nvPr/>
              </p:nvSpPr>
              <p:spPr bwMode="auto">
                <a:xfrm flipH="1">
                  <a:off x="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2" name="Line 29"/>
                <p:cNvSpPr>
                  <a:spLocks noChangeShapeType="1"/>
                </p:cNvSpPr>
                <p:nvPr/>
              </p:nvSpPr>
              <p:spPr bwMode="auto">
                <a:xfrm flipH="1">
                  <a:off x="1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3" name="Line 30"/>
                <p:cNvSpPr>
                  <a:spLocks noChangeShapeType="1"/>
                </p:cNvSpPr>
                <p:nvPr/>
              </p:nvSpPr>
              <p:spPr bwMode="auto">
                <a:xfrm flipH="1">
                  <a:off x="3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4" name="Line 31"/>
                <p:cNvSpPr>
                  <a:spLocks noChangeShapeType="1"/>
                </p:cNvSpPr>
                <p:nvPr/>
              </p:nvSpPr>
              <p:spPr bwMode="auto">
                <a:xfrm flipH="1">
                  <a:off x="5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5" name="Line 32"/>
                <p:cNvSpPr>
                  <a:spLocks noChangeShapeType="1"/>
                </p:cNvSpPr>
                <p:nvPr/>
              </p:nvSpPr>
              <p:spPr bwMode="auto">
                <a:xfrm flipH="1">
                  <a:off x="76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6" name="Line 33"/>
                <p:cNvSpPr>
                  <a:spLocks noChangeShapeType="1"/>
                </p:cNvSpPr>
                <p:nvPr/>
              </p:nvSpPr>
              <p:spPr bwMode="auto">
                <a:xfrm flipH="1">
                  <a:off x="96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7" name="Line 34"/>
                <p:cNvSpPr>
                  <a:spLocks noChangeShapeType="1"/>
                </p:cNvSpPr>
                <p:nvPr/>
              </p:nvSpPr>
              <p:spPr bwMode="auto">
                <a:xfrm flipH="1">
                  <a:off x="115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8" name="Line 35"/>
                <p:cNvSpPr>
                  <a:spLocks noChangeShapeType="1"/>
                </p:cNvSpPr>
                <p:nvPr/>
              </p:nvSpPr>
              <p:spPr bwMode="auto">
                <a:xfrm flipH="1">
                  <a:off x="134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49" name="Line 36"/>
                <p:cNvSpPr>
                  <a:spLocks noChangeShapeType="1"/>
                </p:cNvSpPr>
                <p:nvPr/>
              </p:nvSpPr>
              <p:spPr bwMode="auto">
                <a:xfrm flipH="1">
                  <a:off x="153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0" name="Line 37"/>
                <p:cNvSpPr>
                  <a:spLocks noChangeShapeType="1"/>
                </p:cNvSpPr>
                <p:nvPr/>
              </p:nvSpPr>
              <p:spPr bwMode="auto">
                <a:xfrm flipH="1">
                  <a:off x="172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1" name="Line 38"/>
                <p:cNvSpPr>
                  <a:spLocks noChangeShapeType="1"/>
                </p:cNvSpPr>
                <p:nvPr/>
              </p:nvSpPr>
              <p:spPr bwMode="auto">
                <a:xfrm flipH="1">
                  <a:off x="192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2" name="Line 39"/>
                <p:cNvSpPr>
                  <a:spLocks noChangeShapeType="1"/>
                </p:cNvSpPr>
                <p:nvPr/>
              </p:nvSpPr>
              <p:spPr bwMode="auto">
                <a:xfrm flipH="1">
                  <a:off x="211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3" name="Line 40"/>
                <p:cNvSpPr>
                  <a:spLocks noChangeShapeType="1"/>
                </p:cNvSpPr>
                <p:nvPr/>
              </p:nvSpPr>
              <p:spPr bwMode="auto">
                <a:xfrm flipH="1">
                  <a:off x="230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4" name="Line 41"/>
                <p:cNvSpPr>
                  <a:spLocks noChangeShapeType="1"/>
                </p:cNvSpPr>
                <p:nvPr/>
              </p:nvSpPr>
              <p:spPr bwMode="auto">
                <a:xfrm flipH="1">
                  <a:off x="249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5" name="Line 42"/>
                <p:cNvSpPr>
                  <a:spLocks noChangeShapeType="1"/>
                </p:cNvSpPr>
                <p:nvPr/>
              </p:nvSpPr>
              <p:spPr bwMode="auto">
                <a:xfrm flipH="1">
                  <a:off x="268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6" name="Line 43"/>
                <p:cNvSpPr>
                  <a:spLocks noChangeShapeType="1"/>
                </p:cNvSpPr>
                <p:nvPr/>
              </p:nvSpPr>
              <p:spPr bwMode="auto">
                <a:xfrm flipH="1">
                  <a:off x="288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7" name="Line 44"/>
                <p:cNvSpPr>
                  <a:spLocks noChangeShapeType="1"/>
                </p:cNvSpPr>
                <p:nvPr/>
              </p:nvSpPr>
              <p:spPr bwMode="auto">
                <a:xfrm flipH="1">
                  <a:off x="307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8" name="Line 45"/>
                <p:cNvSpPr>
                  <a:spLocks noChangeShapeType="1"/>
                </p:cNvSpPr>
                <p:nvPr/>
              </p:nvSpPr>
              <p:spPr bwMode="auto">
                <a:xfrm flipH="1">
                  <a:off x="326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59" name="Line 46"/>
                <p:cNvSpPr>
                  <a:spLocks noChangeShapeType="1"/>
                </p:cNvSpPr>
                <p:nvPr/>
              </p:nvSpPr>
              <p:spPr bwMode="auto">
                <a:xfrm flipH="1">
                  <a:off x="345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0" name="Line 47"/>
                <p:cNvSpPr>
                  <a:spLocks noChangeShapeType="1"/>
                </p:cNvSpPr>
                <p:nvPr/>
              </p:nvSpPr>
              <p:spPr bwMode="auto">
                <a:xfrm flipH="1">
                  <a:off x="364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1" name="Line 48"/>
                <p:cNvSpPr>
                  <a:spLocks noChangeShapeType="1"/>
                </p:cNvSpPr>
                <p:nvPr/>
              </p:nvSpPr>
              <p:spPr bwMode="auto">
                <a:xfrm flipH="1">
                  <a:off x="384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2" name="Line 49"/>
                <p:cNvSpPr>
                  <a:spLocks noChangeShapeType="1"/>
                </p:cNvSpPr>
                <p:nvPr/>
              </p:nvSpPr>
              <p:spPr bwMode="auto">
                <a:xfrm flipH="1">
                  <a:off x="403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3" name="Line 50"/>
                <p:cNvSpPr>
                  <a:spLocks noChangeShapeType="1"/>
                </p:cNvSpPr>
                <p:nvPr/>
              </p:nvSpPr>
              <p:spPr bwMode="auto">
                <a:xfrm flipH="1">
                  <a:off x="422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4" name="Line 51"/>
                <p:cNvSpPr>
                  <a:spLocks noChangeShapeType="1"/>
                </p:cNvSpPr>
                <p:nvPr/>
              </p:nvSpPr>
              <p:spPr bwMode="auto">
                <a:xfrm flipH="1">
                  <a:off x="441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5" name="Line 52"/>
                <p:cNvSpPr>
                  <a:spLocks noChangeShapeType="1"/>
                </p:cNvSpPr>
                <p:nvPr/>
              </p:nvSpPr>
              <p:spPr bwMode="auto">
                <a:xfrm flipH="1">
                  <a:off x="4608"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6" name="Line 53"/>
                <p:cNvSpPr>
                  <a:spLocks noChangeShapeType="1"/>
                </p:cNvSpPr>
                <p:nvPr/>
              </p:nvSpPr>
              <p:spPr bwMode="auto">
                <a:xfrm flipH="1">
                  <a:off x="4800"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7" name="Line 54"/>
                <p:cNvSpPr>
                  <a:spLocks noChangeShapeType="1"/>
                </p:cNvSpPr>
                <p:nvPr/>
              </p:nvSpPr>
              <p:spPr bwMode="auto">
                <a:xfrm flipH="1">
                  <a:off x="4992"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8" name="Line 55"/>
                <p:cNvSpPr>
                  <a:spLocks noChangeShapeType="1"/>
                </p:cNvSpPr>
                <p:nvPr/>
              </p:nvSpPr>
              <p:spPr bwMode="auto">
                <a:xfrm flipH="1">
                  <a:off x="5184"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69" name="Line 56"/>
                <p:cNvSpPr>
                  <a:spLocks noChangeShapeType="1"/>
                </p:cNvSpPr>
                <p:nvPr/>
              </p:nvSpPr>
              <p:spPr bwMode="auto">
                <a:xfrm flipH="1">
                  <a:off x="5376" y="0"/>
                  <a:ext cx="0" cy="4320"/>
                </a:xfrm>
                <a:prstGeom prst="line">
                  <a:avLst/>
                </a:prstGeom>
                <a:noFill/>
                <a:ln w="9525">
                  <a:no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sp>
          <p:nvSpPr>
            <p:cNvPr id="1033" name="Rectangle 57" descr="60%"/>
            <p:cNvSpPr>
              <a:spLocks noChangeArrowheads="1"/>
            </p:cNvSpPr>
            <p:nvPr/>
          </p:nvSpPr>
          <p:spPr bwMode="auto">
            <a:xfrm>
              <a:off x="2112" y="0"/>
              <a:ext cx="3648" cy="96"/>
            </a:xfrm>
            <a:prstGeom prst="rect">
              <a:avLst/>
            </a:prstGeom>
            <a:blipFill dpi="0" rotWithShape="0">
              <a:blip r:embed="rId13"/>
              <a:tile tx="0" ty="0" sx="100000" sy="100000" flip="none" algn="tl"/>
            </a:blipFill>
            <a:ln w="9525">
              <a:noFill/>
              <a:miter lim="800000"/>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4" name="Line 58"/>
            <p:cNvSpPr>
              <a:spLocks noChangeShapeType="1"/>
            </p:cNvSpPr>
            <p:nvPr/>
          </p:nvSpPr>
          <p:spPr bwMode="auto">
            <a:xfrm flipH="1">
              <a:off x="5568" y="0"/>
              <a:ext cx="0" cy="1488"/>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nvGrpSpPr>
            <p:cNvPr id="1035" name="Group 59"/>
            <p:cNvGrpSpPr/>
            <p:nvPr/>
          </p:nvGrpSpPr>
          <p:grpSpPr>
            <a:xfrm>
              <a:off x="261" y="892"/>
              <a:ext cx="1124" cy="1464"/>
              <a:chExt cx="2208" cy="2876"/>
            </a:xfrm>
          </p:grpSpPr>
          <p:sp>
            <p:nvSpPr>
              <p:cNvPr id="1036" name="Line 60"/>
              <p:cNvSpPr>
                <a:spLocks noChangeShapeType="1"/>
              </p:cNvSpPr>
              <p:nvPr/>
            </p:nvSpPr>
            <p:spPr bwMode="auto">
              <a:xfrm flipH="1">
                <a:off x="0" y="122"/>
                <a:ext cx="2208" cy="0"/>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7" name="Line 61"/>
              <p:cNvSpPr>
                <a:spLocks noChangeShapeType="1"/>
              </p:cNvSpPr>
              <p:nvPr/>
            </p:nvSpPr>
            <p:spPr bwMode="auto">
              <a:xfrm flipH="1">
                <a:off x="240" y="4"/>
                <a:ext cx="0" cy="2872"/>
              </a:xfrm>
              <a:prstGeom prst="line">
                <a:avLst/>
              </a:pr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38" name="Arc 62"/>
              <p:cNvSpPr/>
              <p:nvPr/>
            </p:nvSpPr>
            <p:spPr bwMode="auto">
              <a:xfrm flipH="1">
                <a:off x="122" y="0"/>
                <a:ext cx="238" cy="240"/>
              </a:xfrm>
              <a:custGeom>
                <a:gdLst>
                  <a:gd name="T0" fmla="*/ 116 w 43195"/>
                  <a:gd name="T1" fmla="*/ 0 h 43200"/>
                  <a:gd name="T2" fmla="*/ 0 w 43195"/>
                  <a:gd name="T3" fmla="*/ 123 h 43200"/>
                  <a:gd name="T4" fmla="*/ 119 w 43195"/>
                  <a:gd name="T5" fmla="*/ 120 h 43200"/>
                  <a:gd name="T6" fmla="*/ 0 60000 65536"/>
                  <a:gd name="T7" fmla="*/ 0 60000 65536"/>
                  <a:gd name="T8" fmla="*/ 0 60000 65536"/>
                </a:gdLst>
                <a:cxnLst>
                  <a:cxn ang="T6">
                    <a:pos x="T0" y="T1"/>
                  </a:cxn>
                  <a:cxn ang="T7">
                    <a:pos x="T2" y="T3"/>
                  </a:cxn>
                  <a:cxn ang="T8">
                    <a:pos x="T4" y="T5"/>
                  </a:cxn>
                </a:cxnLst>
                <a:rect l="0" t="0" r="r" b="b"/>
                <a:pathLst>
                  <a:path w="43195" h="43200" fill="none"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path>
                  <a:path w="43195" h="43200" stroke="0" extrusionOk="0">
                    <a:moveTo>
                      <a:pt x="21114" y="5"/>
                    </a:moveTo>
                    <a:cubicBezTo>
                      <a:pt x="21274" y="1"/>
                      <a:pt x="21434" y="-1"/>
                      <a:pt x="21595" y="0"/>
                    </a:cubicBezTo>
                    <a:cubicBezTo>
                      <a:pt x="33524" y="0"/>
                      <a:pt x="43195" y="9670"/>
                      <a:pt x="43195" y="21600"/>
                    </a:cubicBezTo>
                    <a:cubicBezTo>
                      <a:pt x="43195" y="33529"/>
                      <a:pt x="33524" y="43200"/>
                      <a:pt x="21595" y="43200"/>
                    </a:cubicBezTo>
                    <a:cubicBezTo>
                      <a:pt x="9843" y="43200"/>
                      <a:pt x="247" y="33805"/>
                      <a:pt x="-1" y="22056"/>
                    </a:cubicBezTo>
                    <a:lnTo>
                      <a:pt x="21595" y="21600"/>
                    </a:lnTo>
                    <a:lnTo>
                      <a:pt x="21114" y="5"/>
                    </a:lnTo>
                    <a:close/>
                  </a:path>
                </a:pathLst>
              </a:custGeom>
              <a:noFill/>
              <a:ln w="9525">
                <a:solidFill>
                  <a:schemeClr val="hlink"/>
                </a:solidFill>
                <a:roun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zh-CN" altLang="en-US" sz="2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grpSp>
      </p:grpSp>
      <p:sp>
        <p:nvSpPr>
          <p:cNvPr id="1027" name="Rectangle 63"/>
          <p:cNvSpPr>
            <a:spLocks noGrp="1"/>
          </p:cNvSpPr>
          <p:nvPr>
            <p:ph type="title"/>
          </p:nvPr>
        </p:nvSpPr>
        <p:spPr>
          <a:xfrm>
            <a:off x="609600" y="304800"/>
            <a:ext cx="7772400" cy="1143000"/>
          </a:xfrm>
          <a:prstGeom prst="rect">
            <a:avLst/>
          </a:prstGeom>
          <a:noFill/>
          <a:ln w="9525">
            <a:noFill/>
          </a:ln>
        </p:spPr>
        <p:txBody>
          <a:bodyPr anchor="b"/>
          <a:lstStyle/>
          <a:p>
            <a:pPr lvl="0"/>
            <a:r>
              <a:rPr lang="zh-CN" altLang="en-US"/>
              <a:t>单击此处编辑母版标题样式</a:t>
            </a:r>
            <a:endParaRPr lang="zh-CN" altLang="en-US"/>
          </a:p>
        </p:txBody>
      </p:sp>
      <p:sp>
        <p:nvSpPr>
          <p:cNvPr id="1028" name="Rectangle 64" descr="Rectangle: Click to edit Master text styles&#10;Second level&#10;Third level&#10;Fourth level&#10;Fifth level"/>
          <p:cNvSpPr>
            <a:spLocks noGrp="1"/>
          </p:cNvSpPr>
          <p:nvPr>
            <p:ph type="body" idx="1"/>
          </p:nvPr>
        </p:nvSpPr>
        <p:spPr>
          <a:xfrm>
            <a:off x="838200" y="1905000"/>
            <a:ext cx="7772400" cy="4114800"/>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89" name="Rectangle 65"/>
          <p:cNvSpPr>
            <a:spLocks noGrp="1" noChangeArrowheads="1"/>
          </p:cNvSpPr>
          <p:nvPr>
            <p:ph type="dt" sz="half" idx="2"/>
          </p:nvPr>
        </p:nvSpPr>
        <p:spPr bwMode="auto">
          <a:xfrm>
            <a:off x="685800" y="6248400"/>
            <a:ext cx="19050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l" defTabSz="914400" rtl="0" eaLnBrk="1" fontAlgn="base" latinLnBrk="0" hangingPunct="1">
              <a:lnSpc>
                <a:spcPct val="100000"/>
              </a:lnSpc>
              <a:spcBef>
                <a:spcPct val="0"/>
              </a:spcBef>
              <a:spcAft>
                <a:spcPct val="0"/>
              </a:spcAft>
              <a:buNone/>
              <a:defRPr sz="1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Tx/>
              <a:buNone/>
              <a:defRPr/>
            </a:pPr>
            <a:fld id="{3CC8FC52-068B-4C0A-A9F7-679AC9A30940}" type="datetime1">
              <a:rPr kumimoji="0" lang="zh-CN" altLang="en-US"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90" name="Rectangle 66"/>
          <p:cNvSpPr>
            <a:spLocks noGrp="1" noChangeArrowheads="1"/>
          </p:cNvSpPr>
          <p:nvPr>
            <p:ph type="ftr" sz="quarter" idx="3"/>
          </p:nvPr>
        </p:nvSpPr>
        <p:spPr bwMode="auto">
          <a:xfrm>
            <a:off x="3124200" y="6248400"/>
            <a:ext cx="28956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ctr" defTabSz="914400" rtl="0" eaLnBrk="1" fontAlgn="base" latinLnBrk="0" hangingPunct="1">
              <a:lnSpc>
                <a:spcPct val="100000"/>
              </a:lnSpc>
              <a:spcBef>
                <a:spcPct val="0"/>
              </a:spcBef>
              <a:spcAft>
                <a:spcPct val="0"/>
              </a:spcAft>
              <a:buNone/>
              <a:defRPr sz="1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ahoma" panose="020b0604030504040204" pitchFamily="34" charset="0"/>
              <a:ea typeface="宋体" panose="02010600030101010101" pitchFamily="2" charset="-122"/>
              <a:cs typeface="+mn-cs"/>
            </a:endParaRPr>
          </a:p>
        </p:txBody>
      </p:sp>
      <p:sp>
        <p:nvSpPr>
          <p:cNvPr id="1091" name="Rectangle 67"/>
          <p:cNvSpPr>
            <a:spLocks noGrp="1" noChangeArrowheads="1"/>
          </p:cNvSpPr>
          <p:nvPr>
            <p:ph type="sldNum" sz="quarter" idx="4"/>
          </p:nvPr>
        </p:nvSpPr>
        <p:spPr bwMode="auto">
          <a:xfrm>
            <a:off x="6553200" y="6248400"/>
            <a:ext cx="1905000" cy="457200"/>
          </a:xfrm>
          <a:prstGeom prst="rect">
            <a:avLst/>
          </a:prstGeom>
          <a:noFill/>
          <a:ln w="9525">
            <a:noFill/>
            <a:miter lim="800000"/>
          </a:ln>
          <a:effectLst/>
        </p:spPr>
        <p:txBody>
          <a:bodyPr vert="horz" wrap="square" lIns="91440" tIns="45720" rIns="91440" bIns="45720" numCol="1" anchor="b" anchorCtr="0" compatLnSpc="1"/>
          <a:lstStyle>
            <a:defPPr>
              <a:defRPr lang="zh-CN"/>
            </a:defPPr>
            <a:lvl1pPr marL="0" lvl="0" indent="0" algn="r" defTabSz="914400" rtl="0" eaLnBrk="1" fontAlgn="base" latinLnBrk="0" hangingPunct="1">
              <a:lnSpc>
                <a:spcPct val="100000"/>
              </a:lnSpc>
              <a:spcBef>
                <a:spcPct val="0"/>
              </a:spcBef>
              <a:spcAft>
                <a:spcPct val="0"/>
              </a:spcAft>
              <a:buNone/>
              <a:defRPr sz="1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lvl="0" eaLnBrk="1" hangingPunct="1">
              <a:buNone/>
            </a:pPr>
            <a:fld id="{9A0DB2DC-4C9A-4742-B13C-FB6460FD3503}" type="slidenum">
              <a:rPr lang="zh-CN" altLang="en-US">
                <a:latin typeface="Tahoma" panose="020b0604030504040204" pitchFamily="34" charset="0"/>
              </a:rPr>
              <a:t/>
            </a:fld>
            <a:endParaRPr lang="zh-CN" altLang="en-US">
              <a:latin typeface="Tahoma" panose="020b0604030504040204" pitchFamily="34" charset="0"/>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ransition/>
  <p:timing/>
  <p:txStyles>
    <p:titleStyle>
      <a:lvl1pPr algn="l" rtl="0" eaLnBrk="0" fontAlgn="base" hangingPunct="0">
        <a:spcBef>
          <a:spcPct val="0"/>
        </a:spcBef>
        <a:spcAft>
          <a:spcPct val="0"/>
        </a:spcAft>
        <a:defRPr sz="4400">
          <a:solidFill>
            <a:schemeClr val="tx2"/>
          </a:solidFill>
          <a:latin typeface="+mj-lt"/>
          <a:ea typeface="+mj-ea"/>
          <a:cs typeface="+mj-cs"/>
        </a:defRPr>
      </a:lvl1pPr>
      <a:lvl2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2pPr>
      <a:lvl3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3pPr>
      <a:lvl4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4pPr>
      <a:lvl5pPr algn="l" rtl="0" eaLnBrk="0" fontAlgn="base" hangingPunct="0">
        <a:spcBef>
          <a:spcPct val="0"/>
        </a:spcBef>
        <a:spcAft>
          <a:spcPct val="0"/>
        </a:spcAft>
        <a:defRPr sz="4400">
          <a:solidFill>
            <a:schemeClr val="tx2"/>
          </a:solidFill>
          <a:latin typeface="Tahoma" panose="020b0604030504040204" pitchFamily="34" charset="0"/>
          <a:ea typeface="宋体" panose="02010600030101010101" pitchFamily="2" charset="-122"/>
        </a:defRPr>
      </a:lvl5pPr>
      <a:lvl6pPr marL="4572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6pPr>
      <a:lvl7pPr marL="9144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7pPr>
      <a:lvl8pPr marL="13716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8pPr>
      <a:lvl9pPr marL="1828800" algn="l" rtl="0" fontAlgn="base">
        <a:spcBef>
          <a:spcPct val="0"/>
        </a:spcBef>
        <a:spcAft>
          <a:spcPct val="0"/>
        </a:spcAft>
        <a:defRPr sz="4400">
          <a:solidFill>
            <a:schemeClr val="tx2"/>
          </a:solidFill>
          <a:latin typeface="Tahoma" panose="020b0604030504040204"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hlink"/>
        </a:buClr>
        <a:buSzPct val="110000"/>
        <a:buFont typeface="Wingdings" panose="05000000000000000000" pitchFamily="2" charset="2"/>
        <a:buBlip>
          <a:blip r:embed="rId14"/>
        </a:buBlip>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tx1"/>
        </a:buClr>
        <a:buSzPct val="60000"/>
        <a:buFont typeface="Wingdings" panose="05000000000000000000" pitchFamily="2" charset="2"/>
        <a:buChar char="n"/>
        <a:defRPr sz="2800">
          <a:solidFill>
            <a:schemeClr val="tx1"/>
          </a:solidFill>
          <a:latin typeface="+mn-lt"/>
          <a:ea typeface="+mn-ea"/>
        </a:defRPr>
      </a:lvl2pPr>
      <a:lvl3pPr marL="1143000" indent="-228600" algn="l" rtl="0" eaLnBrk="0" fontAlgn="base" hangingPunct="0">
        <a:spcBef>
          <a:spcPct val="20000"/>
        </a:spcBef>
        <a:spcAft>
          <a:spcPct val="0"/>
        </a:spcAft>
        <a:buClr>
          <a:schemeClr val="hlink"/>
        </a:buClr>
        <a:buSzPct val="95000"/>
        <a:buFont typeface="Wingdings" panose="05000000000000000000" pitchFamily="2" charset="2"/>
        <a:buChar char="w"/>
        <a:defRPr sz="2400">
          <a:solidFill>
            <a:schemeClr val="tx1"/>
          </a:solidFill>
          <a:latin typeface="+mn-lt"/>
          <a:ea typeface="+mn-ea"/>
        </a:defRPr>
      </a:lvl3pPr>
      <a:lvl4pPr marL="1600200" indent="-228600" algn="l" rtl="0" eaLnBrk="0" fontAlgn="base" hangingPunct="0">
        <a:spcBef>
          <a:spcPct val="20000"/>
        </a:spcBef>
        <a:spcAft>
          <a:spcPct val="0"/>
        </a:spcAft>
        <a:buClr>
          <a:schemeClr val="tx1"/>
        </a:buClr>
        <a:buSzPct val="65000"/>
        <a:buFont typeface="Wingdings" panose="05000000000000000000" pitchFamily="2" charset="2"/>
        <a:buChar char="n"/>
        <a:defRPr sz="2000">
          <a:solidFill>
            <a:schemeClr val="tx1"/>
          </a:solidFill>
          <a:latin typeface="+mn-lt"/>
          <a:ea typeface="+mn-ea"/>
        </a:defRPr>
      </a:lvl4pPr>
      <a:lvl5pPr marL="2057400" indent="-228600" algn="l" rtl="0" eaLnBrk="0" fontAlgn="base" hangingPunct="0">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5pPr>
      <a:lvl6pPr marL="25146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6pPr>
      <a:lvl7pPr marL="29718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7pPr>
      <a:lvl8pPr marL="34290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8pPr>
      <a:lvl9pPr marL="3886200" indent="-228600" algn="l" rtl="0" fontAlgn="base">
        <a:spcBef>
          <a:spcPct val="20000"/>
        </a:spcBef>
        <a:spcAft>
          <a:spcPct val="0"/>
        </a:spcAft>
        <a:buClr>
          <a:schemeClr val="hlink"/>
        </a:buClr>
        <a:buSzPct val="60000"/>
        <a:buFont typeface="Wingdings" panose="05000000000000000000" pitchFamily="2" charset="2"/>
        <a:buChar char="n"/>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audio" Target="../media/audio11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212.wav"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audio" Target="../media/audio111.wav"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212.wav"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 Id="rId3" Type="http://schemas.openxmlformats.org/officeDocument/2006/relationships/audio" Target="../media/audio212.wav"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212.wav"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audio" Target="../media/audio111.wav"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notesSlide" Target="../notesSlides/notesSlide3.xml" /><Relationship Id="rId3" Type="http://schemas.openxmlformats.org/officeDocument/2006/relationships/image" Target="../media/image4.jpeg" /><Relationship Id="rId4" Type="http://schemas.openxmlformats.org/officeDocument/2006/relationships/tags" Target="../tags/tag1.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gif"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gif"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713103000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5" name="Rectangle 2"/>
          <p:cNvSpPr>
            <a:spLocks noGrp="1"/>
          </p:cNvSpPr>
          <p:nvPr>
            <p:ph type="ctrTitle"/>
          </p:nvPr>
        </p:nvSpPr>
        <p:spPr>
          <a:xfrm>
            <a:off x="611188" y="1844675"/>
            <a:ext cx="8137525" cy="1871663"/>
          </a:xfrm>
        </p:spPr>
        <p:txBody>
          <a:bodyPr vert="horz" wrap="square" lIns="91440" tIns="45720" rIns="91440" bIns="45720" anchor="b"/>
          <a:lstStyle/>
          <a:p>
            <a:pPr eaLnBrk="1" hangingPunct="1">
              <a:buClrTx/>
              <a:buSzTx/>
              <a:buFontTx/>
            </a:pPr>
            <a:r>
              <a:rPr lang="zh-CN" altLang="en-US" sz="5400" b="1">
                <a:solidFill>
                  <a:srgbClr val="C00000"/>
                </a:solidFill>
                <a:latin typeface="黑体" panose="02010609060101010101" pitchFamily="49" charset="-122"/>
                <a:ea typeface="黑体" panose="02010609060101010101" pitchFamily="49" charset="-122"/>
                <a:cs typeface="+mj-cs"/>
              </a:rPr>
              <a:t>第</a:t>
            </a:r>
            <a:r>
              <a:rPr lang="en-US" altLang="zh-CN" sz="5400" b="1">
                <a:solidFill>
                  <a:srgbClr val="C00000"/>
                </a:solidFill>
                <a:latin typeface="黑体" panose="02010609060101010101" pitchFamily="49" charset="-122"/>
                <a:ea typeface="黑体" panose="02010609060101010101" pitchFamily="49" charset="-122"/>
                <a:cs typeface="+mj-cs"/>
              </a:rPr>
              <a:t>7</a:t>
            </a:r>
            <a:r>
              <a:rPr lang="zh-CN" altLang="en-US" sz="5400" b="1">
                <a:solidFill>
                  <a:srgbClr val="C00000"/>
                </a:solidFill>
                <a:latin typeface="黑体" panose="02010609060101010101" pitchFamily="49" charset="-122"/>
                <a:ea typeface="黑体" panose="02010609060101010101" pitchFamily="49" charset="-122"/>
                <a:cs typeface="+mj-cs"/>
              </a:rPr>
              <a:t>章 产业组织理论流派</a:t>
            </a:r>
            <a:br>
              <a:rPr lang="zh-CN" altLang="en-US" sz="4800" b="1">
                <a:solidFill>
                  <a:srgbClr val="FF0000"/>
                </a:solidFill>
                <a:latin typeface="Times New Roman" panose="02020603050405020304" pitchFamily="18" charset="0"/>
                <a:ea typeface="黑体" panose="02010609060101010101" pitchFamily="49" charset="-122"/>
                <a:cs typeface="+mj-cs"/>
              </a:rPr>
            </a:br>
            <a:endParaRPr lang="zh-CN" altLang="zh-CN" sz="4000" b="1">
              <a:solidFill>
                <a:srgbClr val="FF0000"/>
              </a:solidFill>
              <a:latin typeface="Times New Roman" panose="02020603050405020304" pitchFamily="18" charset="0"/>
              <a:ea typeface="+mj-ea"/>
              <a:cs typeface="+mj-cs"/>
            </a:endParaRPr>
          </a:p>
        </p:txBody>
      </p:sp>
      <p:pic>
        <p:nvPicPr>
          <p:cNvPr id="3076" name="Picture 10"/>
          <p:cNvPicPr>
            <a:picLocks noChangeAspect="1"/>
          </p:cNvPicPr>
          <p:nvPr/>
        </p:nvPicPr>
        <p:blipFill>
          <a:blip r:embed="rId3"/>
          <a:stretch>
            <a:fillRect/>
          </a:stretch>
        </p:blipFill>
        <p:spPr>
          <a:xfrm>
            <a:off x="0" y="6473825"/>
            <a:ext cx="9144000" cy="384175"/>
          </a:xfrm>
          <a:prstGeom prst="rect">
            <a:avLst/>
          </a:prstGeom>
          <a:noFill/>
          <a:ln w="9525">
            <a:noFill/>
          </a:ln>
        </p:spPr>
      </p:pic>
      <p:sp>
        <p:nvSpPr>
          <p:cNvPr id="5" name="Rectangle 13" descr="Rectangle: Click to edit Master text styles&#10;Second level&#10;Third level&#10;Fourth level&#10;Fifth level"/>
          <p:cNvSpPr txBox="1">
            <a:spLocks noChangeArrowheads="1"/>
          </p:cNvSpPr>
          <p:nvPr/>
        </p:nvSpPr>
        <p:spPr bwMode="auto">
          <a:xfrm>
            <a:off x="755650" y="836613"/>
            <a:ext cx="8064500"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lvl="0"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800" b="0" i="0" u="none" kern="1200" baseline="0">
                <a:solidFill>
                  <a:schemeClr val="tx1"/>
                </a:solidFill>
                <a:latin typeface="Tahoma" panose="020b0604030504040204" pitchFamily="34" charset="0"/>
                <a:ea typeface="宋体" panose="02010600030101010101" pitchFamily="2" charset="-122"/>
                <a:cs typeface="+mn-cs"/>
              </a:defRPr>
            </a:lvl9pPr>
          </a:lstStyle>
          <a:p>
            <a:pPr eaLnBrk="1" hangingPunct="1">
              <a:lnSpc>
                <a:spcPct val="110000"/>
              </a:lnSpc>
              <a:defRPr/>
            </a:pPr>
            <a:r>
              <a:rPr lang="zh-CN" altLang="en-US" b="1" kern="0">
                <a:solidFill>
                  <a:srgbClr val="002060"/>
                </a:solidFill>
                <a:latin typeface="华文新魏" panose="02010800040101010101" pitchFamily="2" charset="-122"/>
                <a:ea typeface="华文新魏" panose="02010800040101010101" pitchFamily="2" charset="-122"/>
              </a:rPr>
              <a:t>产业经济学：原理及案例（第六版）</a:t>
            </a:r>
            <a:endParaRPr lang="en-US" altLang="zh-CN" b="1" kern="0">
              <a:latin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a:t>
            </a:fld>
            <a:endParaRPr lang="zh-CN" altLang="en-US" sz="1400"/>
          </a:p>
        </p:txBody>
      </p:sp>
      <p:sp>
        <p:nvSpPr>
          <p:cNvPr id="4099" name="Rectangle 2"/>
          <p:cNvSpPr>
            <a:spLocks noGrp="1"/>
          </p:cNvSpPr>
          <p:nvPr>
            <p:ph type="title"/>
          </p:nvPr>
        </p:nvSpPr>
        <p:spPr>
          <a:xfrm>
            <a:off x="609600" y="304800"/>
            <a:ext cx="8001000" cy="1143000"/>
          </a:xfrm>
        </p:spPr>
        <p:txBody>
          <a:bodyPr vert="horz" wrap="square" lIns="91440" tIns="45720" rIns="91440" bIns="45720" anchor="b"/>
          <a:lstStyle/>
          <a:p>
            <a:pPr algn="ctr" eaLnBrk="1" hangingPunct="1"/>
            <a:r>
              <a:rPr lang="zh-CN" altLang="en-US" sz="4000" b="1">
                <a:latin typeface="Times New Roman" panose="02020603050405020304" pitchFamily="18" charset="0"/>
              </a:rPr>
              <a:t>本章要点</a:t>
            </a:r>
            <a:endParaRPr lang="zh-CN" altLang="en-US" sz="4000" b="1">
              <a:solidFill>
                <a:schemeClr val="tx1"/>
              </a:solidFill>
              <a:latin typeface="宋体" panose="02010600030101010101" pitchFamily="2" charset="-122"/>
            </a:endParaRPr>
          </a:p>
        </p:txBody>
      </p:sp>
      <p:sp>
        <p:nvSpPr>
          <p:cNvPr id="6148" name="Rectangle 3" descr="Rectangle: Click to edit Master text styles&#10;Second level&#10;Third level&#10;Fourth level&#10;Fifth level"/>
          <p:cNvSpPr>
            <a:spLocks noGrp="1" noChangeArrowheads="1"/>
          </p:cNvSpPr>
          <p:nvPr>
            <p:ph idx="1"/>
          </p:nvPr>
        </p:nvSpPr>
        <p:spPr>
          <a:xfrm>
            <a:off x="609600" y="1700213"/>
            <a:ext cx="8210872" cy="4114800"/>
          </a:xfrm>
        </p:spPr>
        <p:txBody>
          <a:bodyPr vert="horz" wrap="square" lIns="91440" tIns="45720" rIns="91440" bIns="45720" numCol="1" anchor="t" anchorCtr="0" compatLnSpc="1"/>
          <a:lstStyle/>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800" b="1" i="0" u="none" strike="noStrike" kern="0" cap="none" spc="0" normalizeH="0" baseline="0" noProof="0">
                <a:ln>
                  <a:noFill/>
                </a:ln>
                <a:solidFill>
                  <a:srgbClr val="06070E"/>
                </a:solidFill>
                <a:effectLst/>
                <a:uLnTx/>
                <a:uFillTx/>
                <a:latin typeface="+mn-ea"/>
                <a:ea typeface="+mn-ea"/>
                <a:cs typeface="+mn-cs"/>
              </a:rPr>
              <a:t>1.</a:t>
            </a:r>
            <a:r>
              <a:rPr kumimoji="0" lang="zh-CN" altLang="en-US" sz="2800" b="1" i="0" u="none" strike="noStrike" kern="0" cap="none" spc="0" normalizeH="0" baseline="0" noProof="0">
                <a:ln>
                  <a:noFill/>
                </a:ln>
                <a:solidFill>
                  <a:srgbClr val="06070E"/>
                </a:solidFill>
                <a:effectLst/>
                <a:uLnTx/>
                <a:uFillTx/>
                <a:latin typeface="+mn-ea"/>
                <a:ea typeface="+mn-ea"/>
                <a:cs typeface="+mn-cs"/>
              </a:rPr>
              <a:t>了解马歇尔冲突的含义。</a:t>
            </a:r>
            <a:endParaRPr kumimoji="0" lang="zh-CN" altLang="en-US" sz="28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800" b="1" i="0" u="none" strike="noStrike" kern="0" cap="none" spc="0" normalizeH="0" baseline="0" noProof="0">
                <a:ln>
                  <a:noFill/>
                </a:ln>
                <a:solidFill>
                  <a:srgbClr val="06070E"/>
                </a:solidFill>
                <a:effectLst/>
                <a:uLnTx/>
                <a:uFillTx/>
                <a:latin typeface="+mn-ea"/>
                <a:ea typeface="+mn-ea"/>
                <a:cs typeface="+mn-cs"/>
              </a:rPr>
              <a:t>2.</a:t>
            </a:r>
            <a:r>
              <a:rPr kumimoji="0" lang="zh-CN" altLang="en-US" sz="2800" b="1" i="0" u="none" strike="noStrike" kern="0" cap="none" spc="0" normalizeH="0" baseline="0" noProof="0">
                <a:ln>
                  <a:noFill/>
                </a:ln>
                <a:solidFill>
                  <a:srgbClr val="06070E"/>
                </a:solidFill>
                <a:effectLst/>
                <a:uLnTx/>
                <a:uFillTx/>
                <a:latin typeface="+mn-ea"/>
                <a:ea typeface="+mn-ea"/>
                <a:cs typeface="+mn-cs"/>
              </a:rPr>
              <a:t>了解产业组织理论体系的形成过程。</a:t>
            </a:r>
            <a:endParaRPr kumimoji="0" lang="zh-CN" altLang="en-US" sz="28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800" b="1" i="0" u="none" strike="noStrike" kern="0" cap="none" spc="0" normalizeH="0" baseline="0" noProof="0">
                <a:ln>
                  <a:noFill/>
                </a:ln>
                <a:solidFill>
                  <a:srgbClr val="06070E"/>
                </a:solidFill>
                <a:effectLst/>
                <a:uLnTx/>
                <a:uFillTx/>
                <a:latin typeface="+mn-ea"/>
                <a:ea typeface="+mn-ea"/>
                <a:cs typeface="+mn-cs"/>
              </a:rPr>
              <a:t>3.</a:t>
            </a:r>
            <a:r>
              <a:rPr kumimoji="0" lang="zh-CN" altLang="en-US" sz="2800" b="1" i="0" u="none" strike="noStrike" kern="0" cap="none" spc="0" normalizeH="0" baseline="0" noProof="0">
                <a:ln>
                  <a:noFill/>
                </a:ln>
                <a:solidFill>
                  <a:srgbClr val="06070E"/>
                </a:solidFill>
                <a:effectLst/>
                <a:uLnTx/>
                <a:uFillTx/>
                <a:latin typeface="+mn-ea"/>
                <a:ea typeface="+mn-ea"/>
                <a:cs typeface="+mn-cs"/>
              </a:rPr>
              <a:t>了解结构</a:t>
            </a:r>
            <a:r>
              <a:rPr kumimoji="0" lang="en-US" altLang="zh-CN" sz="2800" b="1" i="0" u="none" strike="noStrike" kern="0" cap="none" spc="0" normalizeH="0" baseline="0" noProof="0">
                <a:ln>
                  <a:noFill/>
                </a:ln>
                <a:solidFill>
                  <a:srgbClr val="06070E"/>
                </a:solidFill>
                <a:effectLst/>
                <a:uLnTx/>
                <a:uFillTx/>
                <a:latin typeface="+mn-ea"/>
                <a:ea typeface="+mn-ea"/>
                <a:cs typeface="+mn-cs"/>
              </a:rPr>
              <a:t>-</a:t>
            </a:r>
            <a:r>
              <a:rPr kumimoji="0" lang="zh-CN" altLang="en-US" sz="2800" b="1" i="0" u="none" strike="noStrike" kern="0" cap="none" spc="0" normalizeH="0" baseline="0" noProof="0">
                <a:ln>
                  <a:noFill/>
                </a:ln>
                <a:solidFill>
                  <a:srgbClr val="06070E"/>
                </a:solidFill>
                <a:effectLst/>
                <a:uLnTx/>
                <a:uFillTx/>
                <a:latin typeface="+mn-ea"/>
                <a:ea typeface="+mn-ea"/>
                <a:cs typeface="+mn-cs"/>
              </a:rPr>
              <a:t>行为</a:t>
            </a:r>
            <a:r>
              <a:rPr kumimoji="0" lang="en-US" altLang="zh-CN" sz="2800" b="1" i="0" u="none" strike="noStrike" kern="0" cap="none" spc="0" normalizeH="0" baseline="0" noProof="0">
                <a:ln>
                  <a:noFill/>
                </a:ln>
                <a:solidFill>
                  <a:srgbClr val="06070E"/>
                </a:solidFill>
                <a:effectLst/>
                <a:uLnTx/>
                <a:uFillTx/>
                <a:latin typeface="+mn-ea"/>
                <a:ea typeface="+mn-ea"/>
                <a:cs typeface="+mn-cs"/>
              </a:rPr>
              <a:t>-</a:t>
            </a:r>
            <a:r>
              <a:rPr kumimoji="0" lang="zh-CN" altLang="en-US" sz="2800" b="1" i="0" u="none" strike="noStrike" kern="0" cap="none" spc="0" normalizeH="0" baseline="0" noProof="0">
                <a:ln>
                  <a:noFill/>
                </a:ln>
                <a:solidFill>
                  <a:srgbClr val="06070E"/>
                </a:solidFill>
                <a:effectLst/>
                <a:uLnTx/>
                <a:uFillTx/>
                <a:latin typeface="+mn-ea"/>
                <a:ea typeface="+mn-ea"/>
                <a:cs typeface="+mn-cs"/>
              </a:rPr>
              <a:t>绩效分析框架的含义和哈佛学派的政策主张。</a:t>
            </a:r>
            <a:endParaRPr kumimoji="0" lang="zh-CN" altLang="en-US" sz="28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800" b="1" i="0" u="none" strike="noStrike" kern="0" cap="none" spc="0" normalizeH="0" baseline="0" noProof="0">
                <a:ln>
                  <a:noFill/>
                </a:ln>
                <a:solidFill>
                  <a:srgbClr val="06070E"/>
                </a:solidFill>
                <a:effectLst/>
                <a:uLnTx/>
                <a:uFillTx/>
                <a:latin typeface="+mn-ea"/>
                <a:ea typeface="+mn-ea"/>
                <a:cs typeface="+mn-cs"/>
              </a:rPr>
              <a:t>4.</a:t>
            </a:r>
            <a:r>
              <a:rPr kumimoji="0" lang="zh-CN" altLang="en-US" sz="2800" b="1" i="0" u="none" strike="noStrike" kern="0" cap="none" spc="0" normalizeH="0" baseline="0" noProof="0">
                <a:ln>
                  <a:noFill/>
                </a:ln>
                <a:solidFill>
                  <a:srgbClr val="06070E"/>
                </a:solidFill>
                <a:effectLst/>
                <a:uLnTx/>
                <a:uFillTx/>
                <a:latin typeface="+mn-ea"/>
                <a:ea typeface="+mn-ea"/>
                <a:cs typeface="+mn-cs"/>
              </a:rPr>
              <a:t>了解芝加哥学派和新奥地利学派的政策主张及理论依据。</a:t>
            </a:r>
            <a:endParaRPr kumimoji="0" lang="zh-CN" altLang="en-US" sz="28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800" b="1" i="0" u="none" strike="noStrike" kern="0" cap="none" spc="0" normalizeH="0" baseline="0" noProof="0">
                <a:ln>
                  <a:noFill/>
                </a:ln>
                <a:solidFill>
                  <a:srgbClr val="06070E"/>
                </a:solidFill>
                <a:effectLst/>
                <a:uLnTx/>
                <a:uFillTx/>
                <a:latin typeface="+mn-ea"/>
                <a:ea typeface="+mn-ea"/>
                <a:cs typeface="+mn-cs"/>
              </a:rPr>
              <a:t>5.</a:t>
            </a:r>
            <a:r>
              <a:rPr kumimoji="0" lang="zh-CN" altLang="en-US" sz="2800" b="1" i="0" u="none" strike="noStrike" kern="0" cap="none" spc="0" normalizeH="0" baseline="0" noProof="0">
                <a:ln>
                  <a:noFill/>
                </a:ln>
                <a:solidFill>
                  <a:srgbClr val="06070E"/>
                </a:solidFill>
                <a:effectLst/>
                <a:uLnTx/>
                <a:uFillTx/>
                <a:latin typeface="+mn-ea"/>
                <a:ea typeface="+mn-ea"/>
                <a:cs typeface="+mn-cs"/>
              </a:rPr>
              <a:t>了解可竞争市场理论的含义。</a:t>
            </a:r>
            <a:endParaRPr kumimoji="0" lang="zh-CN" altLang="en-US" sz="28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800" b="1" i="0" u="none" strike="noStrike" kern="0" cap="none" spc="0" normalizeH="0" baseline="0" noProof="0">
                <a:ln>
                  <a:noFill/>
                </a:ln>
                <a:solidFill>
                  <a:srgbClr val="06070E"/>
                </a:solidFill>
                <a:effectLst/>
                <a:uLnTx/>
                <a:uFillTx/>
                <a:latin typeface="+mn-ea"/>
                <a:ea typeface="+mn-ea"/>
                <a:cs typeface="+mn-cs"/>
              </a:rPr>
              <a:t>6.</a:t>
            </a:r>
            <a:r>
              <a:rPr kumimoji="0" lang="zh-CN" altLang="en-US" sz="2800" b="1" i="0" u="none" strike="noStrike" kern="0" cap="none" spc="0" normalizeH="0" baseline="0" noProof="0">
                <a:ln>
                  <a:noFill/>
                </a:ln>
                <a:solidFill>
                  <a:srgbClr val="06070E"/>
                </a:solidFill>
                <a:effectLst/>
                <a:uLnTx/>
                <a:uFillTx/>
                <a:latin typeface="+mn-ea"/>
                <a:ea typeface="+mn-ea"/>
                <a:cs typeface="+mn-cs"/>
              </a:rPr>
              <a:t>了解政府和市场在资源配置中发挥的重要作用，树立有关市场作用和政府干预的正确观点。</a:t>
            </a:r>
            <a:endParaRPr kumimoji="0" lang="en-US" altLang="zh-CN" sz="2800" b="1" i="0" u="none" strike="noStrike" kern="0" cap="none" spc="0" normalizeH="0" baseline="0" noProof="0">
              <a:ln>
                <a:noFill/>
              </a:ln>
              <a:solidFill>
                <a:srgbClr val="06070E"/>
              </a:solidFill>
              <a:effectLst/>
              <a:uLnTx/>
              <a:uFillTx/>
              <a:latin typeface="+mn-ea"/>
              <a:ea typeface="+mn-ea"/>
              <a:cs typeface="+mn-cs"/>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3</a:t>
            </a:fld>
            <a:endParaRPr lang="zh-CN" altLang="en-US" sz="1400"/>
          </a:p>
        </p:txBody>
      </p:sp>
      <p:sp>
        <p:nvSpPr>
          <p:cNvPr id="4099" name="Rectangle 2"/>
          <p:cNvSpPr>
            <a:spLocks noGrp="1"/>
          </p:cNvSpPr>
          <p:nvPr>
            <p:ph type="title"/>
          </p:nvPr>
        </p:nvSpPr>
        <p:spPr>
          <a:xfrm>
            <a:off x="609600" y="304800"/>
            <a:ext cx="8001000" cy="1143000"/>
          </a:xfrm>
        </p:spPr>
        <p:txBody>
          <a:bodyPr vert="horz" wrap="square" lIns="91440" tIns="45720" rIns="91440" bIns="45720" anchor="b"/>
          <a:lstStyle/>
          <a:p>
            <a:pPr algn="ctr" eaLnBrk="1" hangingPunct="1"/>
            <a:r>
              <a:rPr lang="zh-CN" altLang="en-US" sz="4000" b="1">
                <a:latin typeface="Times New Roman" panose="02020603050405020304" pitchFamily="18" charset="0"/>
              </a:rPr>
              <a:t>课程思政目标</a:t>
            </a:r>
            <a:endParaRPr lang="zh-CN" altLang="en-US" sz="4000" b="1">
              <a:latin typeface="Times New Roman" panose="02020603050405020304" pitchFamily="18" charset="0"/>
            </a:endParaRPr>
          </a:p>
        </p:txBody>
      </p:sp>
      <p:sp>
        <p:nvSpPr>
          <p:cNvPr id="6148" name="Rectangle 3" descr="Rectangle: Click to edit Master text styles&#10;Second level&#10;Third level&#10;Fourth level&#10;Fifth level"/>
          <p:cNvSpPr>
            <a:spLocks noGrp="1" noChangeArrowheads="1"/>
          </p:cNvSpPr>
          <p:nvPr>
            <p:ph idx="1"/>
          </p:nvPr>
        </p:nvSpPr>
        <p:spPr>
          <a:xfrm>
            <a:off x="609600" y="1700212"/>
            <a:ext cx="8210872" cy="4681115"/>
          </a:xfrm>
        </p:spPr>
        <p:txBody>
          <a:bodyPr vert="horz" wrap="square" lIns="91440" tIns="45720" rIns="91440" bIns="45720" numCol="1" anchor="t" anchorCtr="0" compatLnSpc="1"/>
          <a:lstStyle/>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000" b="1" i="0" u="none" strike="noStrike" kern="0" cap="none" spc="0" normalizeH="0" baseline="0" noProof="0">
                <a:ln>
                  <a:noFill/>
                </a:ln>
                <a:solidFill>
                  <a:srgbClr val="06070E"/>
                </a:solidFill>
                <a:effectLst/>
                <a:uLnTx/>
                <a:uFillTx/>
                <a:latin typeface="+mn-ea"/>
                <a:ea typeface="+mn-ea"/>
                <a:cs typeface="+mn-cs"/>
              </a:rPr>
              <a:t>1.</a:t>
            </a:r>
            <a:r>
              <a:rPr kumimoji="0" lang="zh-CN" altLang="en-US" sz="2000" b="1" i="0" u="none" strike="noStrike" kern="0" cap="none" spc="0" normalizeH="0" baseline="0" noProof="0">
                <a:ln>
                  <a:noFill/>
                </a:ln>
                <a:solidFill>
                  <a:srgbClr val="06070E"/>
                </a:solidFill>
                <a:effectLst/>
                <a:uLnTx/>
                <a:uFillTx/>
                <a:latin typeface="+mn-ea"/>
                <a:ea typeface="+mn-ea"/>
                <a:cs typeface="+mn-cs"/>
              </a:rPr>
              <a:t>通过学习哈佛学派的理论依据和政策主张，理解国家强化反垄断，深入推进公平竞争政策实施的重要意义。</a:t>
            </a:r>
            <a:endParaRPr kumimoji="0" lang="en-US" altLang="zh-CN" sz="20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000" b="1" i="0" u="none" strike="noStrike" kern="0" cap="none" spc="0" normalizeH="0" baseline="0" noProof="0">
                <a:ln>
                  <a:noFill/>
                </a:ln>
                <a:solidFill>
                  <a:srgbClr val="06070E"/>
                </a:solidFill>
                <a:effectLst/>
                <a:uLnTx/>
                <a:uFillTx/>
                <a:latin typeface="+mn-ea"/>
                <a:ea typeface="+mn-ea"/>
                <a:cs typeface="+mn-cs"/>
              </a:rPr>
              <a:t>2.</a:t>
            </a:r>
            <a:r>
              <a:rPr kumimoji="0" lang="zh-CN" altLang="en-US" sz="2000" b="1" i="0" u="none" strike="noStrike" kern="0" cap="none" spc="0" normalizeH="0" baseline="0" noProof="0">
                <a:ln>
                  <a:noFill/>
                </a:ln>
                <a:solidFill>
                  <a:srgbClr val="06070E"/>
                </a:solidFill>
                <a:effectLst/>
                <a:uLnTx/>
                <a:uFillTx/>
                <a:latin typeface="+mn-ea"/>
                <a:ea typeface="+mn-ea"/>
                <a:cs typeface="+mn-cs"/>
              </a:rPr>
              <a:t>通过学习芝加哥和新奥地利学派的理论依据和政策主张，体会国家毫不动摇鼓励、支持、引导非公有制经济发展，充分发挥市场在资源配置中的决定性作用，激发各类市场主体活力的重要性。</a:t>
            </a:r>
            <a:endParaRPr kumimoji="0" lang="en-US" altLang="zh-CN" sz="20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000" b="1" i="0" u="none" strike="noStrike" kern="0" cap="none" spc="0" normalizeH="0" baseline="0" noProof="0">
                <a:ln>
                  <a:noFill/>
                </a:ln>
                <a:solidFill>
                  <a:srgbClr val="06070E"/>
                </a:solidFill>
                <a:effectLst/>
                <a:uLnTx/>
                <a:uFillTx/>
                <a:latin typeface="+mn-ea"/>
                <a:ea typeface="+mn-ea"/>
                <a:cs typeface="+mn-cs"/>
              </a:rPr>
              <a:t>3.</a:t>
            </a:r>
            <a:r>
              <a:rPr kumimoji="0" lang="zh-CN" altLang="en-US" sz="2000" b="1" i="0" u="none" strike="noStrike" kern="0" cap="none" spc="0" normalizeH="0" baseline="0" noProof="0">
                <a:ln>
                  <a:noFill/>
                </a:ln>
                <a:solidFill>
                  <a:srgbClr val="06070E"/>
                </a:solidFill>
                <a:effectLst/>
                <a:uLnTx/>
                <a:uFillTx/>
                <a:latin typeface="+mn-ea"/>
                <a:ea typeface="+mn-ea"/>
                <a:cs typeface="+mn-cs"/>
              </a:rPr>
              <a:t>通过学习可竞争市场理论，意识到“有效市场、有为政府”的组合方案是实现“市场机制有效、微观主体有活力、宏观调控有度”的重要机制</a:t>
            </a:r>
            <a:r>
              <a:rPr lang="zh-CN" altLang="en-US" sz="2000" b="1">
                <a:solidFill>
                  <a:srgbClr val="06070E"/>
                </a:solidFill>
                <a:latin typeface="+mn-ea"/>
              </a:rPr>
              <a:t>。</a:t>
            </a:r>
            <a:endParaRPr kumimoji="0" lang="en-US" altLang="zh-CN" sz="20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en-US" altLang="zh-CN" sz="2000" b="1" i="0" u="none" strike="noStrike" kern="0" cap="none" spc="0" normalizeH="0" baseline="0" noProof="0">
                <a:ln>
                  <a:noFill/>
                </a:ln>
                <a:solidFill>
                  <a:srgbClr val="06070E"/>
                </a:solidFill>
                <a:effectLst/>
                <a:uLnTx/>
                <a:uFillTx/>
                <a:latin typeface="+mn-ea"/>
                <a:ea typeface="+mn-ea"/>
                <a:cs typeface="+mn-cs"/>
              </a:rPr>
              <a:t>4.</a:t>
            </a:r>
            <a:r>
              <a:rPr kumimoji="0" lang="zh-CN" altLang="en-US" sz="2000" b="1" i="0" u="none" strike="noStrike" kern="0" cap="none" spc="0" normalizeH="0" baseline="0" noProof="0">
                <a:ln>
                  <a:noFill/>
                </a:ln>
                <a:solidFill>
                  <a:srgbClr val="06070E"/>
                </a:solidFill>
                <a:effectLst/>
                <a:uLnTx/>
                <a:uFillTx/>
                <a:latin typeface="+mn-ea"/>
                <a:ea typeface="+mn-ea"/>
                <a:cs typeface="+mn-cs"/>
              </a:rPr>
              <a:t>通过学习我国新能源汽车发展的案例，理解在新能源汽车发展中政府和企业各自的分工，体会政府对产业健康发展的引导作用，认识到行业的健康发展提不开各级政府的大力支持。</a:t>
            </a:r>
            <a:endParaRPr kumimoji="0" lang="zh-CN" altLang="en-US" sz="20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endParaRPr kumimoji="0" lang="en-US" altLang="zh-CN" sz="2800" b="1" i="0" u="none" strike="noStrike" kern="0" cap="none" spc="0" normalizeH="0" baseline="0" noProof="0">
              <a:ln>
                <a:noFill/>
              </a:ln>
              <a:solidFill>
                <a:srgbClr val="06070E"/>
              </a:solidFill>
              <a:effectLst/>
              <a:uLnTx/>
              <a:uFillTx/>
              <a:latin typeface="+mn-ea"/>
              <a:ea typeface="+mn-ea"/>
              <a:cs typeface="+mn-cs"/>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4</a:t>
            </a:fld>
            <a:endParaRPr lang="zh-CN" altLang="en-US" sz="1400"/>
          </a:p>
        </p:txBody>
      </p:sp>
      <p:sp>
        <p:nvSpPr>
          <p:cNvPr id="4099" name="Rectangle 2"/>
          <p:cNvSpPr>
            <a:spLocks noGrp="1"/>
          </p:cNvSpPr>
          <p:nvPr>
            <p:ph type="title"/>
          </p:nvPr>
        </p:nvSpPr>
        <p:spPr>
          <a:xfrm>
            <a:off x="609600" y="304800"/>
            <a:ext cx="8001000" cy="1143000"/>
          </a:xfrm>
        </p:spPr>
        <p:txBody>
          <a:bodyPr vert="horz" wrap="square" lIns="91440" tIns="45720" rIns="91440" bIns="45720" anchor="b"/>
          <a:lstStyle/>
          <a:p>
            <a:pPr algn="ctr" eaLnBrk="1" hangingPunct="1"/>
            <a:r>
              <a:rPr lang="zh-CN" altLang="en-US" sz="4000" b="1">
                <a:latin typeface="Times New Roman" panose="02020603050405020304" pitchFamily="18" charset="0"/>
              </a:rPr>
              <a:t>主要内容</a:t>
            </a:r>
            <a:endParaRPr lang="zh-CN" altLang="en-US" sz="4000" b="1">
              <a:solidFill>
                <a:schemeClr val="tx1"/>
              </a:solidFill>
              <a:latin typeface="宋体" panose="02010600030101010101" pitchFamily="2" charset="-122"/>
            </a:endParaRPr>
          </a:p>
        </p:txBody>
      </p:sp>
      <p:sp>
        <p:nvSpPr>
          <p:cNvPr id="6148" name="Rectangle 3" descr="Rectangle: Click to edit Master text styles&#10;Second level&#10;Third level&#10;Fourth level&#10;Fifth level"/>
          <p:cNvSpPr>
            <a:spLocks noGrp="1" noChangeArrowheads="1"/>
          </p:cNvSpPr>
          <p:nvPr>
            <p:ph idx="1"/>
          </p:nvPr>
        </p:nvSpPr>
        <p:spPr>
          <a:xfrm>
            <a:off x="900113" y="1700213"/>
            <a:ext cx="7261225" cy="4114800"/>
          </a:xfrm>
        </p:spPr>
        <p:txBody>
          <a:bodyPr vert="horz" wrap="square" lIns="91440" tIns="45720" rIns="91440" bIns="45720" numCol="1" anchor="t" anchorCtr="0" compatLnSpc="1"/>
          <a:lstStyle/>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endParaRPr kumimoji="0" lang="en-US" altLang="zh-CN" sz="32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mn-cs"/>
              </a:rPr>
              <a:t>哈佛学派的结构主义理论</a:t>
            </a:r>
            <a:endParaRPr kumimoji="0" lang="zh-CN" altLang="en-US" sz="32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mn-cs"/>
              </a:rPr>
              <a:t>芝加哥学派的产业组织理论</a:t>
            </a:r>
            <a:endParaRPr kumimoji="0" lang="en-US" altLang="zh-CN" sz="3200" b="1" i="0" u="none" strike="noStrike" kern="0" cap="none" spc="0" normalizeH="0" baseline="0" noProof="0">
              <a:ln>
                <a:noFill/>
              </a:ln>
              <a:solidFill>
                <a:srgbClr val="06070E"/>
              </a:solidFill>
              <a:effectLst/>
              <a:uLnTx/>
              <a:uFillTx/>
              <a:latin typeface="+mn-lt"/>
              <a:ea typeface="+mn-ea"/>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lt"/>
                <a:ea typeface="+mn-ea"/>
                <a:cs typeface="+mn-cs"/>
              </a:rPr>
              <a:t>新奥地利学派的产业组织理论</a:t>
            </a:r>
            <a:endParaRPr kumimoji="0" lang="en-US" altLang="zh-CN" sz="3200" b="1" i="0" u="none" strike="noStrike" kern="0" cap="none" spc="0" normalizeH="0" baseline="0" noProof="0">
              <a:ln>
                <a:noFill/>
              </a:ln>
              <a:solidFill>
                <a:srgbClr val="06070E"/>
              </a:solidFill>
              <a:effectLst/>
              <a:uLnTx/>
              <a:uFillTx/>
              <a:latin typeface="+mn-ea"/>
              <a:ea typeface="+mn-ea"/>
              <a:cs typeface="Times New Roman" panose="02020603050405020304" pitchFamily="18" charset="0"/>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Times New Roman" panose="02020603050405020304" pitchFamily="18" charset="0"/>
              </a:rPr>
              <a:t>可竞争市场理论</a:t>
            </a:r>
            <a:r>
              <a:rPr kumimoji="0" lang="zh-CN" altLang="en-US" sz="3200" b="1" i="0" u="none" strike="noStrike" kern="0" cap="none" spc="0" normalizeH="0" baseline="0" noProof="0">
                <a:ln>
                  <a:noFill/>
                </a:ln>
                <a:solidFill>
                  <a:srgbClr val="06070E"/>
                </a:solidFill>
                <a:effectLst/>
                <a:uLnTx/>
                <a:uFillTx/>
                <a:latin typeface="+mn-ea"/>
                <a:ea typeface="+mn-ea"/>
                <a:cs typeface="+mn-cs"/>
              </a:rPr>
              <a:t> </a:t>
            </a:r>
            <a:endParaRPr kumimoji="0" lang="zh-CN" altLang="en-US" sz="3200" b="1" i="0" u="none" strike="noStrike" kern="0" cap="none" spc="0" normalizeH="0" baseline="0" noProof="0">
              <a:ln>
                <a:noFill/>
              </a:ln>
              <a:solidFill>
                <a:srgbClr val="06070E"/>
              </a:solidFill>
              <a:effectLst/>
              <a:uLnTx/>
              <a:uFillTx/>
              <a:latin typeface="+mn-ea"/>
              <a:ea typeface="+mn-ea"/>
              <a:cs typeface="+mn-cs"/>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5</a:t>
            </a:fld>
            <a:endParaRPr lang="zh-CN" altLang="en-US" sz="1400"/>
          </a:p>
        </p:txBody>
      </p:sp>
      <p:sp>
        <p:nvSpPr>
          <p:cNvPr id="5123" name="Rectangle 2"/>
          <p:cNvSpPr>
            <a:spLocks noGrp="1"/>
          </p:cNvSpPr>
          <p:nvPr>
            <p:ph type="title"/>
          </p:nvPr>
        </p:nvSpPr>
        <p:spPr>
          <a:xfrm>
            <a:off x="609600" y="520700"/>
            <a:ext cx="8153400" cy="927100"/>
          </a:xfrm>
        </p:spPr>
        <p:txBody>
          <a:bodyPr vert="horz" wrap="square" lIns="91440" tIns="45720" rIns="91440" bIns="45720" anchor="b"/>
          <a:lstStyle/>
          <a:p>
            <a:pPr algn="ctr" eaLnBrk="1" hangingPunct="1"/>
            <a:r>
              <a:rPr lang="zh-CN" altLang="en-US" sz="3600" b="1">
                <a:latin typeface="宋体" panose="02010600030101010101" pitchFamily="2" charset="-122"/>
              </a:rPr>
              <a:t>第一节</a:t>
            </a:r>
            <a:r>
              <a:rPr lang="en-US" altLang="zh-CN" sz="3600" b="1">
                <a:latin typeface="宋体" panose="02010600030101010101" pitchFamily="2" charset="-122"/>
              </a:rPr>
              <a:t> </a:t>
            </a:r>
            <a:r>
              <a:rPr lang="zh-CN" altLang="en-US" sz="3600" b="1">
                <a:latin typeface="宋体" panose="02010600030101010101" pitchFamily="2" charset="-122"/>
                <a:cs typeface="Times New Roman" panose="02020603050405020304" pitchFamily="18" charset="0"/>
              </a:rPr>
              <a:t>哈佛学派的结构主义理论</a:t>
            </a:r>
            <a:r>
              <a:rPr lang="zh-CN" altLang="en-US" sz="4000" b="1">
                <a:latin typeface="宋体" panose="02010600030101010101" pitchFamily="2" charset="-122"/>
              </a:rPr>
              <a:t> </a:t>
            </a:r>
            <a:endParaRPr lang="zh-CN" altLang="en-US" sz="4000"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a:xfrm>
            <a:off x="914400" y="2141220"/>
            <a:ext cx="7718425" cy="3789045"/>
          </a:xfrm>
        </p:spPr>
        <p:txBody>
          <a:bodyPr vert="horz" wrap="square" lIns="91440" tIns="45720" rIns="91440" bIns="45720" anchor="t"/>
          <a:lstStyle/>
          <a:p>
            <a:pPr eaLnBrk="1" latinLnBrk="0" hangingPunct="1">
              <a:lnSpc>
                <a:spcPct val="90000"/>
              </a:lnSpc>
              <a:spcBef>
                <a:spcPts val="600"/>
              </a:spcBef>
              <a:spcAft>
                <a:spcPts val="600"/>
              </a:spcAft>
            </a:pPr>
            <a:r>
              <a:rPr lang="zh-CN" altLang="en-US" b="1">
                <a:solidFill>
                  <a:srgbClr val="06070E"/>
                </a:solidFill>
                <a:latin typeface="宋体" panose="02010600030101010101" pitchFamily="2" charset="-122"/>
              </a:rPr>
              <a:t>哈佛学派产业组织理论体系的形成</a:t>
            </a:r>
            <a:endParaRPr lang="en-US" altLang="zh-CN" b="1">
              <a:solidFill>
                <a:srgbClr val="06070E"/>
              </a:solidFill>
              <a:latin typeface="宋体" panose="02010600030101010101" pitchFamily="2" charset="-122"/>
            </a:endParaRPr>
          </a:p>
          <a:p>
            <a:pPr eaLnBrk="1" latinLnBrk="0" hangingPunct="1">
              <a:lnSpc>
                <a:spcPct val="90000"/>
              </a:lnSpc>
              <a:spcBef>
                <a:spcPts val="600"/>
              </a:spcBef>
              <a:spcAft>
                <a:spcPts val="600"/>
              </a:spcAft>
            </a:pPr>
            <a:r>
              <a:rPr lang="zh-CN" altLang="en-US" b="1">
                <a:solidFill>
                  <a:srgbClr val="06070E"/>
                </a:solidFill>
                <a:latin typeface="宋体" panose="02010600030101010101" pitchFamily="2" charset="-122"/>
                <a:cs typeface="Times New Roman" panose="02020603050405020304" pitchFamily="18" charset="0"/>
              </a:rPr>
              <a:t>哈佛学派产业组织理论的</a:t>
            </a:r>
            <a:r>
              <a:rPr lang="en-US" altLang="zh-CN" b="1">
                <a:solidFill>
                  <a:srgbClr val="06070E"/>
                </a:solidFill>
                <a:latin typeface="宋体" panose="02010600030101010101" pitchFamily="2" charset="-122"/>
                <a:cs typeface="Times New Roman" panose="02020603050405020304" pitchFamily="18" charset="0"/>
              </a:rPr>
              <a:t>SCP</a:t>
            </a:r>
            <a:r>
              <a:rPr lang="zh-CN" altLang="en-US" b="1">
                <a:solidFill>
                  <a:srgbClr val="06070E"/>
                </a:solidFill>
                <a:latin typeface="宋体" panose="02010600030101010101" pitchFamily="2" charset="-122"/>
                <a:cs typeface="Times New Roman" panose="02020603050405020304" pitchFamily="18" charset="0"/>
              </a:rPr>
              <a:t>分析框架</a:t>
            </a:r>
            <a:endParaRPr lang="en-US" altLang="zh-CN" b="1">
              <a:solidFill>
                <a:srgbClr val="06070E"/>
              </a:solidFill>
              <a:latin typeface="宋体" panose="02010600030101010101" pitchFamily="2" charset="-122"/>
              <a:cs typeface="Times New Roman" panose="02020603050405020304" pitchFamily="18" charset="0"/>
            </a:endParaRPr>
          </a:p>
          <a:p>
            <a:pPr eaLnBrk="1" latinLnBrk="0" hangingPunct="1">
              <a:lnSpc>
                <a:spcPct val="90000"/>
              </a:lnSpc>
              <a:spcBef>
                <a:spcPts val="600"/>
              </a:spcBef>
              <a:spcAft>
                <a:spcPts val="600"/>
              </a:spcAft>
            </a:pPr>
            <a:r>
              <a:rPr lang="zh-CN" altLang="en-US" b="1">
                <a:solidFill>
                  <a:srgbClr val="06070E"/>
                </a:solidFill>
                <a:latin typeface="宋体" panose="02010600030101010101" pitchFamily="2" charset="-122"/>
              </a:rPr>
              <a:t>哈佛学派的反垄断政策主张</a:t>
            </a:r>
            <a:endParaRPr lang="zh-CN" altLang="en-US"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6</a:t>
            </a:fld>
            <a:endParaRPr lang="zh-CN" altLang="en-US" sz="1400"/>
          </a:p>
        </p:txBody>
      </p:sp>
      <p:sp>
        <p:nvSpPr>
          <p:cNvPr id="6147" name="Rectangle 2"/>
          <p:cNvSpPr>
            <a:spLocks noGrp="1"/>
          </p:cNvSpPr>
          <p:nvPr>
            <p:ph type="title"/>
          </p:nvPr>
        </p:nvSpPr>
        <p:spPr>
          <a:xfrm>
            <a:off x="609600" y="304800"/>
            <a:ext cx="8153400" cy="1143000"/>
          </a:xfrm>
        </p:spPr>
        <p:txBody>
          <a:bodyPr vert="horz" wrap="square" lIns="91440" tIns="45720" rIns="91440" bIns="45720" anchor="b"/>
          <a:lstStyle/>
          <a:p>
            <a:pPr eaLnBrk="1" hangingPunct="1"/>
            <a:r>
              <a:rPr lang="en-US" altLang="zh-CN" sz="3600" b="1">
                <a:latin typeface="宋体" panose="02010600030101010101" pitchFamily="2" charset="-122"/>
              </a:rPr>
              <a:t>一、</a:t>
            </a:r>
            <a:r>
              <a:rPr lang="zh-CN" altLang="en-US" sz="3600" b="1">
                <a:latin typeface="宋体" panose="02010600030101010101" pitchFamily="2" charset="-122"/>
              </a:rPr>
              <a:t>哈佛学派产业组织理论体系的形成</a:t>
            </a:r>
            <a:endParaRPr lang="zh-CN" altLang="en-US" sz="3600"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a:xfrm>
            <a:off x="828675" y="1700213"/>
            <a:ext cx="7718425" cy="4624387"/>
          </a:xfrm>
        </p:spPr>
        <p:txBody>
          <a:bodyPr vert="horz" wrap="square" lIns="91440" tIns="45720" rIns="91440" bIns="45720" anchor="t"/>
          <a:lstStyle/>
          <a:p>
            <a:pPr eaLnBrk="1" hangingPunct="1"/>
            <a:r>
              <a:rPr lang="zh-CN" altLang="en-US" sz="2400" b="1">
                <a:solidFill>
                  <a:srgbClr val="06070E"/>
                </a:solidFill>
                <a:latin typeface="仿宋_GB2312" pitchFamily="49" charset="-122"/>
                <a:ea typeface="仿宋_GB2312" pitchFamily="49" charset="-122"/>
              </a:rPr>
              <a:t>产业组织理论起源于</a:t>
            </a:r>
            <a:r>
              <a:rPr lang="en-US" altLang="zh-CN" sz="2400" b="1">
                <a:solidFill>
                  <a:srgbClr val="06070E"/>
                </a:solidFill>
                <a:latin typeface="仿宋_GB2312" pitchFamily="49" charset="-122"/>
                <a:ea typeface="仿宋_GB2312" pitchFamily="49" charset="-122"/>
              </a:rPr>
              <a:t>19</a:t>
            </a:r>
            <a:r>
              <a:rPr lang="zh-CN" altLang="en-US" sz="2400" b="1">
                <a:solidFill>
                  <a:srgbClr val="06070E"/>
                </a:solidFill>
                <a:latin typeface="仿宋_GB2312" pitchFamily="49" charset="-122"/>
                <a:ea typeface="仿宋_GB2312" pitchFamily="49" charset="-122"/>
              </a:rPr>
              <a:t>世纪末马歇尔</a:t>
            </a:r>
            <a:r>
              <a:rPr lang="en-US" altLang="zh-CN" sz="2400" b="1">
                <a:solidFill>
                  <a:srgbClr val="06070E"/>
                </a:solidFill>
                <a:latin typeface="仿宋_GB2312" pitchFamily="49" charset="-122"/>
                <a:ea typeface="仿宋_GB2312" pitchFamily="49" charset="-122"/>
              </a:rPr>
              <a:t>(A. Marshall, 1890)</a:t>
            </a:r>
            <a:r>
              <a:rPr lang="zh-CN" altLang="en-US" sz="2400" b="1">
                <a:solidFill>
                  <a:srgbClr val="06070E"/>
                </a:solidFill>
                <a:latin typeface="仿宋_GB2312" pitchFamily="49" charset="-122"/>
                <a:ea typeface="仿宋_GB2312" pitchFamily="49" charset="-122"/>
              </a:rPr>
              <a:t>的新古典经济学。</a:t>
            </a:r>
            <a:endParaRPr lang="zh-CN" altLang="en-US" sz="2400" b="1">
              <a:solidFill>
                <a:srgbClr val="06070E"/>
              </a:solidFill>
              <a:latin typeface="仿宋_GB2312" pitchFamily="49" charset="-122"/>
              <a:ea typeface="仿宋_GB2312" pitchFamily="49" charset="-122"/>
            </a:endParaRPr>
          </a:p>
          <a:p>
            <a:pPr eaLnBrk="1" hangingPunct="1"/>
            <a:r>
              <a:rPr lang="zh-CN" altLang="en-US" sz="2400" b="1">
                <a:solidFill>
                  <a:srgbClr val="06070E"/>
                </a:solidFill>
                <a:latin typeface="仿宋_GB2312" pitchFamily="49" charset="-122"/>
                <a:ea typeface="仿宋_GB2312" pitchFamily="49" charset="-122"/>
              </a:rPr>
              <a:t> </a:t>
            </a:r>
            <a:r>
              <a:rPr lang="en-US" altLang="zh-CN" sz="2400" b="1">
                <a:solidFill>
                  <a:srgbClr val="06070E"/>
                </a:solidFill>
                <a:latin typeface="仿宋_GB2312" pitchFamily="49" charset="-122"/>
                <a:ea typeface="仿宋_GB2312" pitchFamily="49" charset="-122"/>
              </a:rPr>
              <a:t>20</a:t>
            </a:r>
            <a:r>
              <a:rPr lang="zh-CN" altLang="en-US" sz="2400" b="1">
                <a:solidFill>
                  <a:srgbClr val="06070E"/>
                </a:solidFill>
                <a:latin typeface="仿宋_GB2312" pitchFamily="49" charset="-122"/>
                <a:ea typeface="仿宋_GB2312" pitchFamily="49" charset="-122"/>
              </a:rPr>
              <a:t>世纪</a:t>
            </a:r>
            <a:r>
              <a:rPr lang="en-US" altLang="zh-CN" sz="2400" b="1">
                <a:solidFill>
                  <a:srgbClr val="06070E"/>
                </a:solidFill>
                <a:latin typeface="仿宋_GB2312" pitchFamily="49" charset="-122"/>
                <a:ea typeface="仿宋_GB2312" pitchFamily="49" charset="-122"/>
              </a:rPr>
              <a:t>30</a:t>
            </a:r>
            <a:r>
              <a:rPr lang="zh-CN" altLang="en-US" sz="2400" b="1">
                <a:solidFill>
                  <a:srgbClr val="06070E"/>
                </a:solidFill>
                <a:latin typeface="仿宋_GB2312" pitchFamily="49" charset="-122"/>
                <a:ea typeface="仿宋_GB2312" pitchFamily="49" charset="-122"/>
              </a:rPr>
              <a:t>年代，张伯伦和罗宾逊</a:t>
            </a:r>
            <a:r>
              <a:rPr lang="en-US" altLang="zh-CN" sz="2400" b="1">
                <a:solidFill>
                  <a:srgbClr val="06070E"/>
                </a:solidFill>
                <a:latin typeface="仿宋_GB2312" pitchFamily="49" charset="-122"/>
              </a:rPr>
              <a:t>(Chamberlin,</a:t>
            </a:r>
            <a:r>
              <a:rPr lang="zh-CN" altLang="en-US" sz="2400" b="1">
                <a:solidFill>
                  <a:srgbClr val="06070E"/>
                </a:solidFill>
                <a:latin typeface="宋体" panose="02010600030101010101" pitchFamily="2" charset="-122"/>
              </a:rPr>
              <a:t>Ｊ</a:t>
            </a:r>
            <a:r>
              <a:rPr lang="en-US" altLang="zh-CN" sz="2400" b="1">
                <a:solidFill>
                  <a:srgbClr val="06070E"/>
                </a:solidFill>
                <a:latin typeface="仿宋_GB2312" pitchFamily="49" charset="-122"/>
              </a:rPr>
              <a:t>.Robinson,</a:t>
            </a:r>
            <a:r>
              <a:rPr lang="en-US" altLang="zh-CN" sz="2400" b="1">
                <a:solidFill>
                  <a:srgbClr val="06070E"/>
                </a:solidFill>
                <a:latin typeface="仿宋_GB2312" pitchFamily="49" charset="-122"/>
                <a:ea typeface="仿宋_GB2312" pitchFamily="49" charset="-122"/>
              </a:rPr>
              <a:t> 1936</a:t>
            </a:r>
            <a:r>
              <a:rPr lang="en-US" altLang="zh-CN" sz="2400" b="1">
                <a:solidFill>
                  <a:srgbClr val="06070E"/>
                </a:solidFill>
                <a:latin typeface="仿宋_GB2312" pitchFamily="49" charset="-122"/>
              </a:rPr>
              <a:t>)</a:t>
            </a:r>
            <a:r>
              <a:rPr lang="zh-CN" altLang="en-US" sz="2400" b="1">
                <a:solidFill>
                  <a:srgbClr val="06070E"/>
                </a:solidFill>
                <a:latin typeface="仿宋_GB2312" pitchFamily="49" charset="-122"/>
                <a:ea typeface="仿宋_GB2312" pitchFamily="49" charset="-122"/>
              </a:rPr>
              <a:t>提出垄断竞争理论</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引发了人们对一系列现实问题的深入思考</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政府应该用什么样的管制方法才能减少垄断势力对市场机制的逆向影响</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什么样的市场结构才能保持适度竞争</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市场结构合理化的评价标准是什么</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等等。</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产业组织的哈佛学派产生于</a:t>
            </a:r>
            <a:r>
              <a:rPr lang="en-US" altLang="zh-CN" sz="2400" b="1">
                <a:solidFill>
                  <a:srgbClr val="06070E"/>
                </a:solidFill>
                <a:latin typeface="仿宋_GB2312" pitchFamily="49" charset="-122"/>
                <a:ea typeface="仿宋_GB2312" pitchFamily="49" charset="-122"/>
              </a:rPr>
              <a:t>1938</a:t>
            </a:r>
            <a:r>
              <a:rPr lang="zh-CN" altLang="en-US" sz="2400" b="1">
                <a:solidFill>
                  <a:srgbClr val="06070E"/>
                </a:solidFill>
                <a:latin typeface="仿宋_GB2312" pitchFamily="49" charset="-122"/>
                <a:ea typeface="仿宋_GB2312" pitchFamily="49" charset="-122"/>
              </a:rPr>
              <a:t>年。主要代表人物有：哈佛大学的梅森</a:t>
            </a:r>
            <a:r>
              <a:rPr lang="en-US" altLang="zh-CN" sz="2400" b="1">
                <a:solidFill>
                  <a:srgbClr val="06070E"/>
                </a:solidFill>
                <a:latin typeface="仿宋_GB2312" pitchFamily="49" charset="-122"/>
                <a:ea typeface="仿宋_GB2312" pitchFamily="49" charset="-122"/>
              </a:rPr>
              <a:t>(E.Means)</a:t>
            </a:r>
            <a:r>
              <a:rPr lang="zh-CN" altLang="en-US" sz="2400" b="1">
                <a:solidFill>
                  <a:srgbClr val="06070E"/>
                </a:solidFill>
                <a:latin typeface="仿宋_GB2312" pitchFamily="49" charset="-122"/>
                <a:ea typeface="仿宋_GB2312" pitchFamily="49" charset="-122"/>
              </a:rPr>
              <a:t>、克拉克（</a:t>
            </a:r>
            <a:r>
              <a:rPr lang="en-US" altLang="zh-CN" sz="2400" b="1">
                <a:solidFill>
                  <a:srgbClr val="06070E"/>
                </a:solidFill>
                <a:latin typeface="仿宋_GB2312" pitchFamily="49" charset="-122"/>
                <a:ea typeface="仿宋_GB2312" pitchFamily="49" charset="-122"/>
              </a:rPr>
              <a:t>J.M.Clark</a:t>
            </a:r>
            <a:r>
              <a:rPr lang="zh-CN" altLang="en-US" sz="2400" b="1">
                <a:solidFill>
                  <a:srgbClr val="06070E"/>
                </a:solidFill>
                <a:latin typeface="仿宋_GB2312" pitchFamily="49" charset="-122"/>
                <a:ea typeface="仿宋_GB2312" pitchFamily="49" charset="-122"/>
              </a:rPr>
              <a:t>）、贝恩（</a:t>
            </a:r>
            <a:r>
              <a:rPr lang="en-US" altLang="zh-CN" sz="2400" b="1">
                <a:solidFill>
                  <a:srgbClr val="06070E"/>
                </a:solidFill>
                <a:latin typeface="仿宋_GB2312" pitchFamily="49" charset="-122"/>
                <a:ea typeface="仿宋_GB2312" pitchFamily="49" charset="-122"/>
              </a:rPr>
              <a:t>Z.Bain</a:t>
            </a:r>
            <a:r>
              <a:rPr lang="zh-CN" altLang="en-US" sz="2400" b="1">
                <a:solidFill>
                  <a:srgbClr val="06070E"/>
                </a:solidFill>
                <a:latin typeface="仿宋_GB2312" pitchFamily="49" charset="-122"/>
                <a:ea typeface="仿宋_GB2312" pitchFamily="49" charset="-122"/>
              </a:rPr>
              <a:t>）、谢勒（</a:t>
            </a:r>
            <a:r>
              <a:rPr lang="en-US" altLang="zh-CN" sz="2400" b="1">
                <a:solidFill>
                  <a:srgbClr val="06070E"/>
                </a:solidFill>
                <a:latin typeface="仿宋_GB2312" pitchFamily="49" charset="-122"/>
                <a:ea typeface="仿宋_GB2312" pitchFamily="49" charset="-122"/>
              </a:rPr>
              <a:t>F.M.Scherer</a:t>
            </a:r>
            <a:r>
              <a:rPr lang="zh-CN" altLang="en-US" sz="2400" b="1">
                <a:solidFill>
                  <a:srgbClr val="06070E"/>
                </a:solidFill>
                <a:latin typeface="仿宋_GB2312" pitchFamily="49" charset="-122"/>
                <a:ea typeface="仿宋_GB2312" pitchFamily="49" charset="-122"/>
              </a:rPr>
              <a:t>）等。</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en-US" altLang="zh-CN" sz="1400"/>
              <a:t>7</a:t>
            </a:fld>
            <a:endParaRPr lang="en-US" altLang="zh-CN" sz="1400"/>
          </a:p>
        </p:txBody>
      </p:sp>
      <p:sp>
        <p:nvSpPr>
          <p:cNvPr id="67586" name="Rectangle 2"/>
          <p:cNvSpPr>
            <a:spLocks noGrp="1"/>
          </p:cNvSpPr>
          <p:nvPr>
            <p:ph type="title"/>
          </p:nvPr>
        </p:nvSpPr>
        <p:spPr>
          <a:xfrm>
            <a:off x="609600" y="413034"/>
            <a:ext cx="8210550" cy="936625"/>
          </a:xfrm>
        </p:spPr>
        <p:txBody>
          <a:bodyPr vert="horz" wrap="square" lIns="91440" tIns="45720" rIns="91440" bIns="45720" anchor="b"/>
          <a:lstStyle/>
          <a:p>
            <a:pPr eaLnBrk="1" hangingPunct="1"/>
            <a:r>
              <a:rPr lang="en-US" altLang="zh-CN" sz="3600" b="1">
                <a:latin typeface="宋体" panose="02010600030101010101" pitchFamily="2" charset="-122"/>
              </a:rPr>
              <a:t>一、</a:t>
            </a:r>
            <a:r>
              <a:rPr lang="zh-CN" altLang="en-US" sz="3600" b="1">
                <a:latin typeface="宋体" panose="02010600030101010101" pitchFamily="2" charset="-122"/>
              </a:rPr>
              <a:t>哈佛学派产业组织理论体系的形成</a:t>
            </a:r>
            <a:endParaRPr lang="zh-CN" altLang="en-US" sz="3600"/>
          </a:p>
        </p:txBody>
      </p:sp>
      <p:grpSp>
        <p:nvGrpSpPr>
          <p:cNvPr id="7172" name="Group 13"/>
          <p:cNvGrpSpPr/>
          <p:nvPr/>
        </p:nvGrpSpPr>
        <p:grpSpPr>
          <a:xfrm>
            <a:off x="684213" y="1628775"/>
            <a:ext cx="7993062" cy="2160588"/>
            <a:chOff x="431" y="2568"/>
            <a:chExt cx="5035" cy="1361"/>
          </a:xfrm>
        </p:grpSpPr>
        <p:sp>
          <p:nvSpPr>
            <p:cNvPr id="7177" name="Rectangle 4"/>
            <p:cNvSpPr/>
            <p:nvPr/>
          </p:nvSpPr>
          <p:spPr>
            <a:xfrm>
              <a:off x="431" y="2568"/>
              <a:ext cx="952" cy="1361"/>
            </a:xfrm>
            <a:prstGeom prst="rect">
              <a:avLst/>
            </a:prstGeom>
            <a:solidFill>
              <a:schemeClr val="accent1"/>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algn="ctr">
                <a:lnSpc>
                  <a:spcPct val="80000"/>
                </a:lnSpc>
              </a:pPr>
              <a:r>
                <a:rPr lang="zh-CN" altLang="en-US" sz="2000" b="1">
                  <a:solidFill>
                    <a:srgbClr val="C6060B"/>
                  </a:solidFill>
                  <a:latin typeface="仿宋" panose="02010609060101010101" charset="-122"/>
                  <a:ea typeface="仿宋" panose="02010609060101010101" charset="-122"/>
                </a:rPr>
                <a:t>大企业生产</a:t>
              </a:r>
              <a:endParaRPr lang="zh-CN" altLang="en-US" sz="2000" b="1">
                <a:solidFill>
                  <a:srgbClr val="C6060B"/>
                </a:solidFill>
                <a:latin typeface="仿宋" panose="02010609060101010101" charset="-122"/>
                <a:ea typeface="仿宋" panose="02010609060101010101" charset="-122"/>
              </a:endParaRPr>
            </a:p>
            <a:p>
              <a:pPr algn="ctr">
                <a:lnSpc>
                  <a:spcPct val="80000"/>
                </a:lnSpc>
              </a:pPr>
              <a:r>
                <a:rPr lang="zh-CN" altLang="en-US" sz="2000" b="1">
                  <a:solidFill>
                    <a:srgbClr val="C6060B"/>
                  </a:solidFill>
                  <a:latin typeface="仿宋" panose="02010609060101010101" charset="-122"/>
                  <a:ea typeface="仿宋" panose="02010609060101010101" charset="-122"/>
                </a:rPr>
                <a:t>及价格政策</a:t>
              </a:r>
              <a:endParaRPr lang="zh-CN" altLang="en-US" sz="2000" b="1">
                <a:solidFill>
                  <a:srgbClr val="C6060B"/>
                </a:solidFill>
                <a:latin typeface="仿宋" panose="02010609060101010101" charset="-122"/>
                <a:ea typeface="仿宋" panose="02010609060101010101" charset="-122"/>
              </a:endParaRPr>
            </a:p>
            <a:p>
              <a:pPr algn="ctr"/>
              <a:endParaRPr lang="zh-CN" altLang="en-US" sz="2000" b="1">
                <a:solidFill>
                  <a:srgbClr val="C6060B"/>
                </a:solidFill>
                <a:latin typeface="Tahoma" panose="020b0604030504040204" pitchFamily="34" charset="0"/>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梅森</a:t>
              </a:r>
              <a:endParaRPr lang="zh-CN" altLang="en-US" sz="2000" b="1">
                <a:solidFill>
                  <a:srgbClr val="C6060B"/>
                </a:solidFill>
                <a:latin typeface="仿宋" panose="02010609060101010101" charset="-122"/>
                <a:ea typeface="仿宋" panose="02010609060101010101" charset="-122"/>
              </a:endParaRPr>
            </a:p>
            <a:p>
              <a:pPr algn="ctr">
                <a:lnSpc>
                  <a:spcPct val="80000"/>
                </a:lnSpc>
              </a:pPr>
              <a:r>
                <a:rPr lang="en-US" altLang="zh-CN" sz="1800" b="1">
                  <a:solidFill>
                    <a:srgbClr val="C6060B"/>
                  </a:solidFill>
                  <a:latin typeface="Times New Roman" panose="02020603050405020304" pitchFamily="18" charset="0"/>
                </a:rPr>
                <a:t>E.Means</a:t>
              </a:r>
              <a:endParaRPr lang="en-US" altLang="zh-CN" sz="1800" b="1">
                <a:solidFill>
                  <a:srgbClr val="C6060B"/>
                </a:solidFill>
                <a:latin typeface="Times New Roman" panose="02020603050405020304" pitchFamily="18" charset="0"/>
              </a:endParaRPr>
            </a:p>
            <a:p>
              <a:pPr algn="ctr">
                <a:lnSpc>
                  <a:spcPct val="80000"/>
                </a:lnSpc>
              </a:pPr>
              <a:endParaRPr lang="en-US" altLang="zh-CN" sz="1800" b="1">
                <a:solidFill>
                  <a:srgbClr val="C6060B"/>
                </a:solidFill>
                <a:latin typeface="Times New Roman" panose="02020603050405020304" pitchFamily="18" charset="0"/>
              </a:endParaRPr>
            </a:p>
            <a:p>
              <a:pPr algn="ctr">
                <a:lnSpc>
                  <a:spcPct val="80000"/>
                </a:lnSpc>
              </a:pPr>
              <a:endParaRPr lang="en-US" altLang="zh-CN" sz="1800" b="1">
                <a:solidFill>
                  <a:srgbClr val="C6060B"/>
                </a:solidFill>
                <a:latin typeface="Times New Roman" panose="02020603050405020304" pitchFamily="18" charset="0"/>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 1939</a:t>
              </a:r>
              <a:endParaRPr lang="zh-CN" altLang="en-US" sz="2000" b="1">
                <a:solidFill>
                  <a:srgbClr val="C6060B"/>
                </a:solidFill>
                <a:latin typeface="仿宋" panose="02010609060101010101" charset="-122"/>
                <a:ea typeface="仿宋" panose="02010609060101010101" charset="-122"/>
              </a:endParaRPr>
            </a:p>
          </p:txBody>
        </p:sp>
        <p:sp>
          <p:nvSpPr>
            <p:cNvPr id="7178" name="Rectangle 5"/>
            <p:cNvSpPr/>
            <p:nvPr/>
          </p:nvSpPr>
          <p:spPr>
            <a:xfrm>
              <a:off x="1701" y="2568"/>
              <a:ext cx="952" cy="1361"/>
            </a:xfrm>
            <a:prstGeom prst="rect">
              <a:avLst/>
            </a:prstGeom>
            <a:solidFill>
              <a:schemeClr val="accent1"/>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algn="ctr">
                <a:lnSpc>
                  <a:spcPct val="100000"/>
                </a:lnSpc>
                <a:buClrTx/>
                <a:buSzTx/>
                <a:buNone/>
              </a:pPr>
              <a:r>
                <a:rPr lang="zh-CN" altLang="en-US" sz="2000" b="1">
                  <a:solidFill>
                    <a:srgbClr val="C6060B"/>
                  </a:solidFill>
                  <a:latin typeface="仿宋" panose="02010609060101010101" charset="-122"/>
                  <a:ea typeface="仿宋" panose="02010609060101010101" charset="-122"/>
                </a:rPr>
                <a:t>论有效竞争</a:t>
              </a:r>
              <a:endParaRPr lang="zh-CN" altLang="en-US" sz="2000" b="1">
                <a:solidFill>
                  <a:srgbClr val="C6060B"/>
                </a:solidFill>
                <a:latin typeface="仿宋" panose="02010609060101010101" charset="-122"/>
                <a:ea typeface="仿宋" panose="02010609060101010101" charset="-122"/>
              </a:endParaRPr>
            </a:p>
            <a:p>
              <a:pPr algn="ctr">
                <a:lnSpc>
                  <a:spcPct val="100000"/>
                </a:lnSpc>
                <a:buClrTx/>
                <a:buSzTx/>
                <a:buNone/>
              </a:pPr>
              <a:r>
                <a:rPr lang="zh-CN" altLang="en-US" sz="2000" b="1">
                  <a:solidFill>
                    <a:srgbClr val="C6060B"/>
                  </a:solidFill>
                  <a:latin typeface="仿宋" panose="02010609060101010101" charset="-122"/>
                  <a:ea typeface="仿宋" panose="02010609060101010101" charset="-122"/>
                </a:rPr>
                <a:t>的概念</a:t>
              </a:r>
              <a:endParaRPr lang="zh-CN" altLang="en-US" sz="2000" b="1">
                <a:solidFill>
                  <a:srgbClr val="C6060B"/>
                </a:solidFill>
                <a:latin typeface="仿宋" panose="02010609060101010101" charset="-122"/>
                <a:ea typeface="仿宋" panose="02010609060101010101" charset="-122"/>
              </a:endParaRPr>
            </a:p>
            <a:p>
              <a:pPr algn="ctr"/>
              <a:endParaRPr lang="en-US" altLang="zh-CN" sz="2000" b="1">
                <a:solidFill>
                  <a:srgbClr val="C00000"/>
                </a:solidFill>
                <a:latin typeface="仿宋_GB2312" pitchFamily="49" charset="-122"/>
                <a:ea typeface="仿宋_GB2312" pitchFamily="49" charset="-122"/>
              </a:endParaRPr>
            </a:p>
            <a:p>
              <a:pPr algn="ctr"/>
              <a:r>
                <a:rPr lang="zh-CN" altLang="en-US" sz="2000" b="1">
                  <a:solidFill>
                    <a:srgbClr val="C00000"/>
                  </a:solidFill>
                  <a:latin typeface="仿宋_GB2312" pitchFamily="49" charset="-122"/>
                  <a:ea typeface="仿宋_GB2312" pitchFamily="49" charset="-122"/>
                </a:rPr>
                <a:t>克拉克</a:t>
              </a:r>
              <a:endParaRPr lang="zh-CN" altLang="en-US" sz="2000" b="1">
                <a:solidFill>
                  <a:srgbClr val="C00000"/>
                </a:solidFill>
                <a:latin typeface="Tahoma" panose="020b0604030504040204" pitchFamily="34" charset="0"/>
              </a:endParaRPr>
            </a:p>
            <a:p>
              <a:pPr algn="ctr"/>
              <a:r>
                <a:rPr lang="en-US" altLang="zh-CN" sz="2000" b="1">
                  <a:solidFill>
                    <a:srgbClr val="C00000"/>
                  </a:solidFill>
                  <a:latin typeface="仿宋_GB2312" pitchFamily="49" charset="-122"/>
                  <a:ea typeface="仿宋_GB2312" pitchFamily="49" charset="-122"/>
                </a:rPr>
                <a:t>J.M.Clark</a:t>
              </a:r>
              <a:endParaRPr lang="zh-CN" altLang="en-US" sz="2000">
                <a:solidFill>
                  <a:srgbClr val="C00000"/>
                </a:solidFill>
                <a:latin typeface="Tahoma" panose="020b0604030504040204" pitchFamily="34" charset="0"/>
              </a:endParaRPr>
            </a:p>
            <a:p>
              <a:pPr algn="ctr">
                <a:lnSpc>
                  <a:spcPct val="80000"/>
                </a:lnSpc>
              </a:pPr>
              <a:r>
                <a:rPr lang="en-US" altLang="zh-CN">
                  <a:latin typeface="Tahoma" panose="020b0604030504040204" pitchFamily="34" charset="0"/>
                </a:rPr>
                <a:t> </a:t>
              </a:r>
              <a:endParaRPr lang="en-US" altLang="zh-CN">
                <a:latin typeface="Tahoma" panose="020b0604030504040204" pitchFamily="34" charset="0"/>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1940</a:t>
              </a:r>
              <a:endParaRPr lang="zh-CN" altLang="en-US" sz="2000" b="1">
                <a:solidFill>
                  <a:srgbClr val="C6060B"/>
                </a:solidFill>
                <a:latin typeface="仿宋" panose="02010609060101010101" charset="-122"/>
                <a:ea typeface="仿宋" panose="02010609060101010101" charset="-122"/>
              </a:endParaRPr>
            </a:p>
          </p:txBody>
        </p:sp>
        <p:sp>
          <p:nvSpPr>
            <p:cNvPr id="7179" name="Rectangle 6"/>
            <p:cNvSpPr/>
            <p:nvPr/>
          </p:nvSpPr>
          <p:spPr>
            <a:xfrm>
              <a:off x="2971" y="2568"/>
              <a:ext cx="952" cy="1361"/>
            </a:xfrm>
            <a:prstGeom prst="rect">
              <a:avLst/>
            </a:prstGeom>
            <a:solidFill>
              <a:schemeClr val="accent1"/>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产业组织理论</a:t>
              </a:r>
              <a:endParaRPr lang="zh-CN" altLang="en-US" sz="2000" b="1">
                <a:solidFill>
                  <a:srgbClr val="C6060B"/>
                </a:solidFill>
                <a:latin typeface="仿宋" panose="02010609060101010101" charset="-122"/>
                <a:ea typeface="仿宋" panose="02010609060101010101" charset="-122"/>
              </a:endParaRPr>
            </a:p>
            <a:p>
              <a:pPr algn="ctr"/>
              <a:endParaRPr lang="zh-CN" altLang="en-US" sz="1800" b="1">
                <a:solidFill>
                  <a:srgbClr val="C6060B"/>
                </a:solidFill>
                <a:latin typeface="Tahoma" panose="020b0604030504040204" pitchFamily="34" charset="0"/>
              </a:endParaRPr>
            </a:p>
            <a:p>
              <a:pPr algn="ctr">
                <a:lnSpc>
                  <a:spcPct val="80000"/>
                </a:lnSpc>
                <a:buClrTx/>
                <a:buSzTx/>
                <a:buNone/>
              </a:pPr>
              <a:endParaRPr lang="zh-CN" altLang="en-US" sz="2000" b="1">
                <a:solidFill>
                  <a:srgbClr val="C6060B"/>
                </a:solidFill>
                <a:latin typeface="仿宋" panose="02010609060101010101" charset="-122"/>
                <a:ea typeface="仿宋" panose="02010609060101010101" charset="-122"/>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贝恩</a:t>
              </a:r>
              <a:endParaRPr lang="zh-CN" altLang="en-US" sz="1800" b="1">
                <a:solidFill>
                  <a:srgbClr val="C6060B"/>
                </a:solidFill>
                <a:latin typeface="Tahoma" panose="020b0604030504040204" pitchFamily="34" charset="0"/>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Z.Bain</a:t>
              </a:r>
              <a:endParaRPr lang="zh-CN" altLang="en-US" sz="2000" b="1">
                <a:solidFill>
                  <a:srgbClr val="C6060B"/>
                </a:solidFill>
                <a:latin typeface="仿宋" panose="02010609060101010101" charset="-122"/>
                <a:ea typeface="仿宋" panose="02010609060101010101" charset="-122"/>
              </a:endParaRPr>
            </a:p>
            <a:p>
              <a:pPr algn="ctr">
                <a:lnSpc>
                  <a:spcPct val="80000"/>
                </a:lnSpc>
              </a:pPr>
              <a:r>
                <a:rPr lang="en-US" altLang="zh-CN" sz="1800">
                  <a:latin typeface="Tahoma" panose="020b0604030504040204" pitchFamily="34" charset="0"/>
                </a:rPr>
                <a:t> </a:t>
              </a:r>
              <a:endParaRPr lang="en-US" altLang="zh-CN" sz="1800">
                <a:latin typeface="Tahoma" panose="020b0604030504040204" pitchFamily="34" charset="0"/>
              </a:endParaRPr>
            </a:p>
            <a:p>
              <a:pPr algn="ctr">
                <a:lnSpc>
                  <a:spcPct val="80000"/>
                </a:lnSpc>
              </a:pPr>
              <a:endParaRPr lang="en-US" altLang="zh-CN" sz="1800">
                <a:latin typeface="Tahoma" panose="020b0604030504040204" pitchFamily="34" charset="0"/>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1959</a:t>
              </a:r>
              <a:endParaRPr lang="zh-CN" altLang="en-US" sz="2000" b="1">
                <a:solidFill>
                  <a:srgbClr val="C6060B"/>
                </a:solidFill>
                <a:latin typeface="仿宋" panose="02010609060101010101" charset="-122"/>
                <a:ea typeface="仿宋" panose="02010609060101010101" charset="-122"/>
              </a:endParaRPr>
            </a:p>
          </p:txBody>
        </p:sp>
        <p:sp>
          <p:nvSpPr>
            <p:cNvPr id="7180" name="Rectangle 7"/>
            <p:cNvSpPr/>
            <p:nvPr/>
          </p:nvSpPr>
          <p:spPr>
            <a:xfrm>
              <a:off x="4195" y="2568"/>
              <a:ext cx="952" cy="1361"/>
            </a:xfrm>
            <a:prstGeom prst="rect">
              <a:avLst/>
            </a:prstGeom>
            <a:solidFill>
              <a:schemeClr val="accent1"/>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algn="ctr">
                <a:lnSpc>
                  <a:spcPct val="100000"/>
                </a:lnSpc>
                <a:buClrTx/>
                <a:buSzTx/>
                <a:buNone/>
              </a:pPr>
              <a:r>
                <a:rPr lang="zh-CN" altLang="en-US" sz="2000" b="1">
                  <a:solidFill>
                    <a:srgbClr val="C6060B"/>
                  </a:solidFill>
                  <a:latin typeface="仿宋" panose="02010609060101010101" charset="-122"/>
                  <a:ea typeface="仿宋" panose="02010609060101010101" charset="-122"/>
                </a:rPr>
                <a:t>产业市场结构</a:t>
              </a:r>
              <a:endParaRPr lang="zh-CN" altLang="en-US" sz="2000" b="1">
                <a:solidFill>
                  <a:srgbClr val="C6060B"/>
                </a:solidFill>
                <a:latin typeface="仿宋" panose="02010609060101010101" charset="-122"/>
                <a:ea typeface="仿宋" panose="02010609060101010101" charset="-122"/>
              </a:endParaRPr>
            </a:p>
            <a:p>
              <a:pPr algn="ctr">
                <a:lnSpc>
                  <a:spcPct val="100000"/>
                </a:lnSpc>
                <a:buClrTx/>
                <a:buSzTx/>
                <a:buNone/>
              </a:pPr>
              <a:r>
                <a:rPr lang="zh-CN" altLang="en-US" sz="2000" b="1">
                  <a:solidFill>
                    <a:srgbClr val="C6060B"/>
                  </a:solidFill>
                  <a:latin typeface="仿宋" panose="02010609060101010101" charset="-122"/>
                  <a:ea typeface="仿宋" panose="02010609060101010101" charset="-122"/>
                </a:rPr>
                <a:t>和经济绩效</a:t>
              </a:r>
              <a:endParaRPr lang="zh-CN" altLang="en-US" sz="2000" b="1">
                <a:solidFill>
                  <a:srgbClr val="C6060B"/>
                </a:solidFill>
                <a:latin typeface="仿宋" panose="02010609060101010101" charset="-122"/>
                <a:ea typeface="仿宋" panose="02010609060101010101" charset="-122"/>
              </a:endParaRPr>
            </a:p>
            <a:p>
              <a:pPr algn="ctr"/>
              <a:endParaRPr lang="zh-CN" altLang="en-US" sz="2000" b="1">
                <a:solidFill>
                  <a:srgbClr val="C00000"/>
                </a:solidFill>
                <a:latin typeface="Tahoma" panose="020b0604030504040204" pitchFamily="34" charset="0"/>
              </a:endParaRPr>
            </a:p>
            <a:p>
              <a:pPr algn="ctr"/>
              <a:r>
                <a:rPr lang="zh-CN" altLang="en-US" sz="2000" b="1">
                  <a:solidFill>
                    <a:srgbClr val="C00000"/>
                  </a:solidFill>
                  <a:latin typeface="仿宋_GB2312" pitchFamily="49" charset="-122"/>
                  <a:ea typeface="仿宋_GB2312" pitchFamily="49" charset="-122"/>
                </a:rPr>
                <a:t>谢勒</a:t>
              </a:r>
              <a:endParaRPr lang="en-US" altLang="zh-CN" sz="2000" b="1">
                <a:solidFill>
                  <a:srgbClr val="C00000"/>
                </a:solidFill>
                <a:latin typeface="仿宋_GB2312" pitchFamily="49" charset="-122"/>
                <a:ea typeface="仿宋_GB2312" pitchFamily="49" charset="-122"/>
              </a:endParaRPr>
            </a:p>
            <a:p>
              <a:pPr algn="ctr"/>
              <a:r>
                <a:rPr lang="en-US" altLang="zh-CN" sz="1800" b="1">
                  <a:solidFill>
                    <a:srgbClr val="C00000"/>
                  </a:solidFill>
                  <a:latin typeface="仿宋_GB2312" pitchFamily="49" charset="-122"/>
                  <a:ea typeface="仿宋_GB2312" pitchFamily="49" charset="-122"/>
                </a:rPr>
                <a:t>F.M.Scherer</a:t>
              </a:r>
              <a:endParaRPr lang="en-US" altLang="zh-CN" sz="1800" b="1">
                <a:solidFill>
                  <a:srgbClr val="C00000"/>
                </a:solidFill>
                <a:latin typeface="仿宋_GB2312" pitchFamily="49" charset="-122"/>
                <a:ea typeface="仿宋_GB2312" pitchFamily="49" charset="-122"/>
              </a:endParaRPr>
            </a:p>
            <a:p>
              <a:pPr algn="ctr"/>
              <a:r>
                <a:rPr lang="en-US" altLang="zh-CN">
                  <a:solidFill>
                    <a:srgbClr val="C00000"/>
                  </a:solidFill>
                  <a:latin typeface="Tahoma" panose="020b0604030504040204" pitchFamily="34" charset="0"/>
                </a:rPr>
                <a:t> </a:t>
              </a:r>
              <a:endParaRPr lang="en-US" altLang="zh-CN">
                <a:solidFill>
                  <a:srgbClr val="C00000"/>
                </a:solidFill>
                <a:latin typeface="Tahoma" panose="020b0604030504040204" pitchFamily="34" charset="0"/>
              </a:endParaRPr>
            </a:p>
            <a:p>
              <a:pPr algn="ctr">
                <a:lnSpc>
                  <a:spcPct val="80000"/>
                </a:lnSpc>
                <a:buClrTx/>
                <a:buSzTx/>
                <a:buNone/>
              </a:pPr>
              <a:r>
                <a:rPr lang="zh-CN" altLang="en-US" sz="2000" b="1">
                  <a:solidFill>
                    <a:srgbClr val="C6060B"/>
                  </a:solidFill>
                  <a:latin typeface="仿宋" panose="02010609060101010101" charset="-122"/>
                  <a:ea typeface="仿宋" panose="02010609060101010101" charset="-122"/>
                </a:rPr>
                <a:t>1970</a:t>
              </a:r>
              <a:endParaRPr lang="zh-CN" altLang="en-US" sz="2000" b="1">
                <a:solidFill>
                  <a:srgbClr val="C6060B"/>
                </a:solidFill>
                <a:latin typeface="仿宋" panose="02010609060101010101" charset="-122"/>
                <a:ea typeface="仿宋" panose="02010609060101010101" charset="-122"/>
              </a:endParaRPr>
            </a:p>
          </p:txBody>
        </p:sp>
        <p:sp>
          <p:nvSpPr>
            <p:cNvPr id="7181" name="AutoShape 8"/>
            <p:cNvSpPr/>
            <p:nvPr/>
          </p:nvSpPr>
          <p:spPr>
            <a:xfrm>
              <a:off x="1383" y="2976"/>
              <a:ext cx="318" cy="590"/>
            </a:xfrm>
            <a:prstGeom prst="rightArrow">
              <a:avLst>
                <a:gd name="adj1" fmla="val 50000"/>
                <a:gd name="adj2" fmla="val 25000"/>
              </a:avLst>
            </a:prstGeom>
            <a:solidFill>
              <a:srgbClr val="00CCFF"/>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r>
                <a:rPr lang="en-US" altLang="zh-CN" sz="2000" b="1">
                  <a:solidFill>
                    <a:srgbClr val="C00000"/>
                  </a:solidFill>
                  <a:latin typeface="仿宋_GB2312" pitchFamily="49" charset="-122"/>
                  <a:ea typeface="仿宋_GB2312" pitchFamily="49" charset="-122"/>
                </a:rPr>
                <a:t>     </a:t>
              </a:r>
              <a:endParaRPr lang="en-US" altLang="zh-CN" sz="2000" b="1">
                <a:solidFill>
                  <a:srgbClr val="C00000"/>
                </a:solidFill>
                <a:latin typeface="仿宋_GB2312" pitchFamily="49" charset="-122"/>
                <a:ea typeface="仿宋_GB2312" pitchFamily="49" charset="-122"/>
              </a:endParaRPr>
            </a:p>
            <a:p>
              <a:r>
                <a:rPr lang="en-US" altLang="zh-CN" sz="2000" b="1">
                  <a:solidFill>
                    <a:srgbClr val="C00000"/>
                  </a:solidFill>
                  <a:latin typeface="仿宋_GB2312" pitchFamily="49" charset="-122"/>
                  <a:ea typeface="仿宋_GB2312" pitchFamily="49" charset="-122"/>
                </a:rPr>
                <a:t>    </a:t>
              </a:r>
              <a:endParaRPr lang="zh-CN" altLang="en-US" sz="2000">
                <a:solidFill>
                  <a:srgbClr val="C00000"/>
                </a:solidFill>
                <a:latin typeface="Tahoma" panose="020b0604030504040204" pitchFamily="34" charset="0"/>
              </a:endParaRPr>
            </a:p>
          </p:txBody>
        </p:sp>
        <p:sp>
          <p:nvSpPr>
            <p:cNvPr id="7182" name="AutoShape 9"/>
            <p:cNvSpPr/>
            <p:nvPr/>
          </p:nvSpPr>
          <p:spPr>
            <a:xfrm>
              <a:off x="2653" y="2976"/>
              <a:ext cx="318" cy="590"/>
            </a:xfrm>
            <a:prstGeom prst="rightArrow">
              <a:avLst>
                <a:gd name="adj1" fmla="val 50000"/>
                <a:gd name="adj2" fmla="val 25000"/>
              </a:avLst>
            </a:prstGeom>
            <a:solidFill>
              <a:srgbClr val="00CCFF"/>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endParaRPr lang="zh-CN" altLang="en-US">
                <a:latin typeface="Tahoma" panose="020b0604030504040204" pitchFamily="34" charset="0"/>
              </a:endParaRPr>
            </a:p>
          </p:txBody>
        </p:sp>
        <p:sp>
          <p:nvSpPr>
            <p:cNvPr id="7183" name="AutoShape 10"/>
            <p:cNvSpPr/>
            <p:nvPr/>
          </p:nvSpPr>
          <p:spPr>
            <a:xfrm>
              <a:off x="3923" y="2976"/>
              <a:ext cx="272" cy="590"/>
            </a:xfrm>
            <a:prstGeom prst="rightArrow">
              <a:avLst>
                <a:gd name="adj1" fmla="val 50000"/>
                <a:gd name="adj2" fmla="val 25000"/>
              </a:avLst>
            </a:prstGeom>
            <a:solidFill>
              <a:srgbClr val="00CCFF"/>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endParaRPr lang="zh-CN" altLang="en-US">
                <a:latin typeface="Tahoma" panose="020b0604030504040204" pitchFamily="34" charset="0"/>
              </a:endParaRPr>
            </a:p>
          </p:txBody>
        </p:sp>
        <p:sp>
          <p:nvSpPr>
            <p:cNvPr id="7184" name="AutoShape 11"/>
            <p:cNvSpPr/>
            <p:nvPr/>
          </p:nvSpPr>
          <p:spPr>
            <a:xfrm>
              <a:off x="5148" y="2976"/>
              <a:ext cx="318" cy="590"/>
            </a:xfrm>
            <a:prstGeom prst="rightArrow">
              <a:avLst>
                <a:gd name="adj1" fmla="val 50000"/>
                <a:gd name="adj2" fmla="val 25000"/>
              </a:avLst>
            </a:prstGeom>
            <a:solidFill>
              <a:srgbClr val="00CCFF"/>
            </a:solidFill>
            <a:ln w="9525" cap="flat" cmpd="sng">
              <a:solidFill>
                <a:schemeClr val="tx1"/>
              </a:solidFill>
              <a:prstDash val="solid"/>
              <a:miter/>
              <a:headEnd type="none" w="med" len="med"/>
              <a:tailEnd type="none" w="med" len="med"/>
            </a:ln>
          </p:spPr>
          <p:txBody>
            <a:bodyPr wrap="none" anchor="ct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endParaRPr lang="zh-CN" altLang="en-US">
                <a:latin typeface="Tahoma" panose="020b0604030504040204" pitchFamily="34" charset="0"/>
              </a:endParaRPr>
            </a:p>
          </p:txBody>
        </p:sp>
      </p:grpSp>
      <p:sp>
        <p:nvSpPr>
          <p:cNvPr id="14342" name="Rectangle 12"/>
          <p:cNvSpPr>
            <a:spLocks noChangeArrowheads="1"/>
          </p:cNvSpPr>
          <p:nvPr/>
        </p:nvSpPr>
        <p:spPr bwMode="auto">
          <a:xfrm>
            <a:off x="539750" y="4005263"/>
            <a:ext cx="2160588" cy="2553335"/>
          </a:xfrm>
          <a:prstGeom prst="rect">
            <a:avLst/>
          </a:prstGeom>
          <a:noFill/>
          <a:ln w="9525">
            <a:noFill/>
            <a:miter lim="800000"/>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marL="0" marR="0" lvl="0" algn="l" defTabSz="914400" rtl="0">
              <a:lnSpc>
                <a:spcPct val="100000"/>
              </a:lnSpc>
              <a:buClrTx/>
              <a:buSzTx/>
              <a:buFontTx/>
              <a:buNone/>
            </a:pPr>
            <a:r>
              <a:rPr kumimoji="0" lang="zh-CN" altLang="en-US" sz="2000" b="1" i="0" u="none" strike="noStrike" kern="1200" cap="none" spc="0" normalizeH="0" baseline="0">
                <a:solidFill>
                  <a:srgbClr val="06070E"/>
                </a:solidFill>
                <a:latin typeface="仿宋" panose="02010609060101010101" charset="-122"/>
                <a:ea typeface="仿宋" panose="02010609060101010101" charset="-122"/>
                <a:cs typeface="+mn-cs"/>
              </a:rPr>
              <a:t>建立了产业组织研究小组，开始对市场竞争过程的组织结构与竞争行为进行实验性研究。培养了一批产业组织的研究人才。</a:t>
            </a:r>
            <a:endParaRPr kumimoji="0" lang="zh-CN" altLang="en-US" sz="2000" b="1" i="0" u="none" strike="noStrike" kern="1200" cap="none" spc="0" normalizeH="0" baseline="0">
              <a:solidFill>
                <a:srgbClr val="06070E"/>
              </a:solidFill>
              <a:latin typeface="仿宋" panose="02010609060101010101" charset="-122"/>
              <a:ea typeface="仿宋" panose="02010609060101010101" charset="-122"/>
              <a:cs typeface="+mn-cs"/>
            </a:endParaRPr>
          </a:p>
        </p:txBody>
      </p:sp>
      <p:sp>
        <p:nvSpPr>
          <p:cNvPr id="7174" name="Rectangle 16"/>
          <p:cNvSpPr/>
          <p:nvPr/>
        </p:nvSpPr>
        <p:spPr>
          <a:xfrm>
            <a:off x="4500563" y="4005263"/>
            <a:ext cx="2159000" cy="25542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algn="l"/>
            <a:r>
              <a:rPr lang="zh-CN" altLang="en-US" sz="2000" b="1">
                <a:solidFill>
                  <a:srgbClr val="06070E"/>
                </a:solidFill>
                <a:latin typeface="仿宋_GB2312" pitchFamily="49" charset="-122"/>
                <a:ea typeface="仿宋_GB2312" pitchFamily="49" charset="-122"/>
              </a:rPr>
              <a:t>对产业集中度、产品差别化、进入壁垒、规模经济性的有关研究，以及市场结构与市场绩效关系的分析，在学术界产生了深刻影响。</a:t>
            </a:r>
            <a:endParaRPr lang="zh-CN" altLang="en-US" sz="2000" b="1">
              <a:latin typeface="Tahoma" panose="020b0604030504040204" pitchFamily="34" charset="0"/>
            </a:endParaRPr>
          </a:p>
        </p:txBody>
      </p:sp>
      <p:sp>
        <p:nvSpPr>
          <p:cNvPr id="7175" name="矩形 18"/>
          <p:cNvSpPr/>
          <p:nvPr/>
        </p:nvSpPr>
        <p:spPr>
          <a:xfrm>
            <a:off x="6659563" y="4005263"/>
            <a:ext cx="2160587" cy="2554287"/>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r>
              <a:rPr lang="zh-CN" altLang="en-US" sz="2000" b="1">
                <a:solidFill>
                  <a:srgbClr val="06070E"/>
                </a:solidFill>
                <a:latin typeface="仿宋_GB2312" pitchFamily="49" charset="-122"/>
                <a:ea typeface="仿宋_GB2312" pitchFamily="49" charset="-122"/>
              </a:rPr>
              <a:t>揭示了市场行为与市场绩效之间的关系，总结了有关市场行为特别是价格形成、广告活动、研究开发等方面的研究成果。</a:t>
            </a:r>
            <a:endParaRPr lang="zh-CN" altLang="en-US" sz="2000">
              <a:latin typeface="Tahoma" panose="020b0604030504040204" pitchFamily="34" charset="0"/>
            </a:endParaRPr>
          </a:p>
        </p:txBody>
      </p:sp>
      <p:sp>
        <p:nvSpPr>
          <p:cNvPr id="7176" name="矩形 19"/>
          <p:cNvSpPr/>
          <p:nvPr/>
        </p:nvSpPr>
        <p:spPr>
          <a:xfrm>
            <a:off x="2627313" y="4149725"/>
            <a:ext cx="1728787" cy="193802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9pPr>
          </a:lstStyle>
          <a:p>
            <a:pPr algn="l">
              <a:lnSpc>
                <a:spcPct val="100000"/>
              </a:lnSpc>
              <a:buClrTx/>
              <a:buSzTx/>
              <a:buFontTx/>
            </a:pPr>
            <a:r>
              <a:rPr lang="zh-CN" altLang="en-US" sz="2000" b="1">
                <a:solidFill>
                  <a:srgbClr val="06070E"/>
                </a:solidFill>
                <a:latin typeface="仿宋" panose="02010609060101010101" charset="-122"/>
                <a:ea typeface="仿宋" panose="02010609060101010101" charset="-122"/>
              </a:rPr>
              <a:t>所谓有效竞争，就是既有利于维护竞争又有利于发挥规模经济作用的竞争格局。</a:t>
            </a:r>
            <a:endParaRPr lang="zh-CN" altLang="en-US" sz="2000" b="1">
              <a:solidFill>
                <a:srgbClr val="06070E"/>
              </a:solidFill>
              <a:latin typeface="仿宋" panose="02010609060101010101" charset="-122"/>
              <a:ea typeface="仿宋"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2000" fill="hold" grpId="0" nodeType="withEffect">
                                  <p:stCondLst>
                                    <p:cond delay="0"/>
                                  </p:stCondLst>
                                  <p:childTnLst>
                                    <p:set>
                                      <p:cBhvr>
                                        <p:cTn id="6" dur="1" fill="hold">
                                          <p:stCondLst>
                                            <p:cond delay="0"/>
                                          </p:stCondLst>
                                        </p:cTn>
                                        <p:tgtEl>
                                          <p:spTgt spid="67586"/>
                                        </p:tgtEl>
                                        <p:attrNameLst>
                                          <p:attrName>style.visibility</p:attrName>
                                        </p:attrNameLst>
                                      </p:cBhvr>
                                      <p:to>
                                        <p:strVal val="visible"/>
                                      </p:to>
                                    </p:set>
                                    <p:animEffect transition="in" filter="fade">
                                      <p:cBhvr>
                                        <p:cTn id="7" dur="2000"/>
                                        <p:tgtEl>
                                          <p:spTgt spid="675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586"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8</a:t>
            </a:fld>
            <a:endParaRPr lang="zh-CN" altLang="en-US" sz="1400"/>
          </a:p>
        </p:txBody>
      </p:sp>
      <p:sp>
        <p:nvSpPr>
          <p:cNvPr id="8195" name="Rectangle 2"/>
          <p:cNvSpPr>
            <a:spLocks noGrp="1"/>
          </p:cNvSpPr>
          <p:nvPr>
            <p:ph type="title"/>
          </p:nvPr>
        </p:nvSpPr>
        <p:spPr>
          <a:xfrm>
            <a:off x="1042988" y="260350"/>
            <a:ext cx="7632700" cy="1211263"/>
          </a:xfrm>
        </p:spPr>
        <p:txBody>
          <a:bodyPr vert="horz" wrap="square" lIns="91440" tIns="45720" rIns="91440" bIns="45720" anchor="b"/>
          <a:lstStyle/>
          <a:p>
            <a:pPr eaLnBrk="1" hangingPunct="1"/>
            <a:r>
              <a:rPr lang="en-US" altLang="zh-CN" sz="4000" b="1">
                <a:latin typeface="宋体" panose="02010600030101010101" pitchFamily="2" charset="-122"/>
              </a:rPr>
              <a:t>二、</a:t>
            </a:r>
            <a:r>
              <a:rPr lang="zh-CN" altLang="en-US" sz="4000" b="1">
                <a:latin typeface="宋体" panose="02010600030101010101" pitchFamily="2" charset="-122"/>
              </a:rPr>
              <a:t>哈佛学派产业组织理论的</a:t>
            </a:r>
            <a:r>
              <a:rPr lang="en-US" altLang="zh-CN" sz="4000" b="1">
                <a:latin typeface="宋体" panose="02010600030101010101" pitchFamily="2" charset="-122"/>
              </a:rPr>
              <a:t>SCP</a:t>
            </a:r>
            <a:r>
              <a:rPr lang="zh-CN" altLang="en-US" sz="4000" b="1">
                <a:latin typeface="宋体" panose="02010600030101010101" pitchFamily="2" charset="-122"/>
              </a:rPr>
              <a:t>分析框架</a:t>
            </a:r>
            <a:endParaRPr lang="zh-CN" altLang="en-US" sz="4000"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a:xfrm>
            <a:off x="726345" y="1471613"/>
            <a:ext cx="7932738" cy="4824412"/>
          </a:xfrm>
        </p:spPr>
        <p:txBody>
          <a:bodyPr vert="horz" wrap="square" lIns="91440" tIns="45720" rIns="91440" bIns="45720" anchor="t"/>
          <a:lstStyle/>
          <a:p>
            <a:pPr algn="just" eaLnBrk="1" hangingPunct="1"/>
            <a:r>
              <a:rPr lang="zh-CN" altLang="en-US" sz="2400" b="1">
                <a:solidFill>
                  <a:srgbClr val="06070E"/>
                </a:solidFill>
                <a:latin typeface="仿宋_GB2312" pitchFamily="49" charset="-122"/>
                <a:ea typeface="仿宋_GB2312" pitchFamily="49" charset="-122"/>
              </a:rPr>
              <a:t>哈佛学派的产业组织理论体系由具有因果关系市场结构（</a:t>
            </a:r>
            <a:r>
              <a:rPr lang="en-US" altLang="zh-CN" sz="2400" b="1">
                <a:solidFill>
                  <a:srgbClr val="06070E"/>
                </a:solidFill>
                <a:latin typeface="仿宋_GB2312" pitchFamily="49" charset="-122"/>
                <a:ea typeface="仿宋_GB2312" pitchFamily="49" charset="-122"/>
              </a:rPr>
              <a:t>Structure</a:t>
            </a:r>
            <a:r>
              <a:rPr lang="zh-CN" altLang="en-US" sz="2400" b="1">
                <a:solidFill>
                  <a:srgbClr val="06070E"/>
                </a:solidFill>
                <a:latin typeface="仿宋_GB2312" pitchFamily="49" charset="-122"/>
                <a:ea typeface="仿宋_GB2312" pitchFamily="49" charset="-122"/>
              </a:rPr>
              <a:t>）、市场行为（</a:t>
            </a:r>
            <a:r>
              <a:rPr lang="en-US" altLang="zh-CN" sz="2400" b="1">
                <a:solidFill>
                  <a:srgbClr val="06070E"/>
                </a:solidFill>
                <a:latin typeface="仿宋_GB2312" pitchFamily="49" charset="-122"/>
                <a:ea typeface="仿宋_GB2312" pitchFamily="49" charset="-122"/>
              </a:rPr>
              <a:t>Conduct</a:t>
            </a:r>
            <a:r>
              <a:rPr lang="zh-CN" altLang="en-US" sz="2400" b="1">
                <a:solidFill>
                  <a:srgbClr val="06070E"/>
                </a:solidFill>
                <a:latin typeface="仿宋_GB2312" pitchFamily="49" charset="-122"/>
                <a:ea typeface="仿宋_GB2312" pitchFamily="49" charset="-122"/>
              </a:rPr>
              <a:t>）和市场绩效（</a:t>
            </a:r>
            <a:r>
              <a:rPr lang="en-US" altLang="zh-CN" sz="2400" b="1">
                <a:solidFill>
                  <a:srgbClr val="06070E"/>
                </a:solidFill>
                <a:latin typeface="仿宋_GB2312" pitchFamily="49" charset="-122"/>
                <a:ea typeface="仿宋_GB2312" pitchFamily="49" charset="-122"/>
              </a:rPr>
              <a:t>Performance</a:t>
            </a:r>
            <a:r>
              <a:rPr lang="zh-CN" altLang="en-US" sz="2400" b="1">
                <a:solidFill>
                  <a:srgbClr val="06070E"/>
                </a:solidFill>
                <a:latin typeface="仿宋_GB2312" pitchFamily="49" charset="-122"/>
                <a:ea typeface="仿宋_GB2312" pitchFamily="49" charset="-122"/>
              </a:rPr>
              <a:t>）三个要素构成，构造了一个既能深入具体环节又有系统逻辑体系的</a:t>
            </a:r>
            <a:r>
              <a:rPr lang="en-US" altLang="zh-CN" sz="2400" b="1">
                <a:solidFill>
                  <a:srgbClr val="06070E"/>
                </a:solidFill>
                <a:latin typeface="仿宋_GB2312" pitchFamily="49" charset="-122"/>
                <a:ea typeface="仿宋_GB2312" pitchFamily="49" charset="-122"/>
              </a:rPr>
              <a:t>SCP</a:t>
            </a:r>
            <a:r>
              <a:rPr lang="zh-CN" altLang="en-US" sz="2400" b="1">
                <a:solidFill>
                  <a:srgbClr val="06070E"/>
                </a:solidFill>
                <a:latin typeface="仿宋_GB2312" pitchFamily="49" charset="-122"/>
                <a:ea typeface="仿宋_GB2312" pitchFamily="49" charset="-122"/>
              </a:rPr>
              <a:t>分析框架。</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在哈佛学派的</a:t>
            </a:r>
            <a:r>
              <a:rPr lang="en-US" altLang="zh-CN" sz="2400" b="1">
                <a:solidFill>
                  <a:srgbClr val="06070E"/>
                </a:solidFill>
                <a:latin typeface="仿宋_GB2312" pitchFamily="49" charset="-122"/>
                <a:ea typeface="仿宋_GB2312" pitchFamily="49" charset="-122"/>
              </a:rPr>
              <a:t>SCP</a:t>
            </a:r>
            <a:r>
              <a:rPr lang="zh-CN" altLang="en-US" sz="2400" b="1">
                <a:solidFill>
                  <a:srgbClr val="06070E"/>
                </a:solidFill>
                <a:latin typeface="仿宋_GB2312" pitchFamily="49" charset="-122"/>
                <a:ea typeface="仿宋_GB2312" pitchFamily="49" charset="-122"/>
              </a:rPr>
              <a:t>分析框架中，基本分析程序是按</a:t>
            </a:r>
            <a:r>
              <a:rPr lang="zh-CN" altLang="en-US" sz="2400" b="1">
                <a:solidFill>
                  <a:srgbClr val="06070E"/>
                </a:solidFill>
                <a:latin typeface="宋体" panose="02010600030101010101" pitchFamily="2" charset="-122"/>
                <a:ea typeface="仿宋_GB2312" pitchFamily="49" charset="-122"/>
              </a:rPr>
              <a:t>市场结构→市场行为→市场绩效→公共政策</a:t>
            </a:r>
            <a:r>
              <a:rPr lang="zh-CN" altLang="en-US" sz="2400" b="1">
                <a:solidFill>
                  <a:srgbClr val="06070E"/>
                </a:solidFill>
                <a:latin typeface="仿宋_GB2312" pitchFamily="49" charset="-122"/>
                <a:ea typeface="仿宋_GB2312" pitchFamily="49" charset="-122"/>
              </a:rPr>
              <a:t>展开的。</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所谓</a:t>
            </a:r>
            <a:r>
              <a:rPr lang="zh-CN" altLang="en-US" sz="2400" b="1">
                <a:solidFill>
                  <a:srgbClr val="06070E"/>
                </a:solidFill>
                <a:latin typeface="宋体" panose="02010600030101010101" pitchFamily="2" charset="-122"/>
                <a:ea typeface="仿宋_GB2312" pitchFamily="49" charset="-122"/>
              </a:rPr>
              <a:t>市场结构</a:t>
            </a:r>
            <a:r>
              <a:rPr lang="zh-CN" altLang="en-US" sz="2400" b="1">
                <a:solidFill>
                  <a:srgbClr val="06070E"/>
                </a:solidFill>
                <a:latin typeface="仿宋_GB2312" pitchFamily="49" charset="-122"/>
                <a:ea typeface="仿宋_GB2312" pitchFamily="49" charset="-122"/>
              </a:rPr>
              <a:t>，是指企业在市场内竞争与垄断的关系。决定市场结构的因素主要是市场集中度、产品差别化程度和进入壁垒的高低。</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宋体" panose="02010600030101010101" pitchFamily="2" charset="-122"/>
                <a:ea typeface="仿宋_GB2312" pitchFamily="49" charset="-122"/>
              </a:rPr>
              <a:t>市场行为</a:t>
            </a:r>
            <a:r>
              <a:rPr lang="zh-CN" altLang="en-US" sz="2400" b="1">
                <a:solidFill>
                  <a:srgbClr val="06070E"/>
                </a:solidFill>
                <a:latin typeface="仿宋_GB2312" pitchFamily="49" charset="-122"/>
                <a:ea typeface="仿宋_GB2312" pitchFamily="49" charset="-122"/>
              </a:rPr>
              <a:t>是指企业在一定市场结构条件下所采取的各种决策行为。企业定价行为、产品与广告行为、研发和排挤竞争对手的行为等。另外</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卡特尔等共谋行为也属于市场行为的范畴。</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left)">
                                      <p:cBhvr>
                                        <p:cTn id="17" dur="500"/>
                                        <p:tgtEl>
                                          <p:spTgt spid="2">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8" dur="500"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wipe(left)">
                                      <p:cBhvr>
                                        <p:cTn id="2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9</a:t>
            </a:fld>
            <a:endParaRPr lang="zh-CN" altLang="en-US" sz="1400"/>
          </a:p>
        </p:txBody>
      </p:sp>
      <p:sp>
        <p:nvSpPr>
          <p:cNvPr id="9219" name="Rectangle 2"/>
          <p:cNvSpPr>
            <a:spLocks noGrp="1"/>
          </p:cNvSpPr>
          <p:nvPr>
            <p:ph type="title"/>
          </p:nvPr>
        </p:nvSpPr>
        <p:spPr>
          <a:xfrm>
            <a:off x="1187450" y="260350"/>
            <a:ext cx="7126288" cy="1211263"/>
          </a:xfrm>
        </p:spPr>
        <p:txBody>
          <a:bodyPr vert="horz" wrap="square" lIns="91440" tIns="45720" rIns="91440" bIns="45720" anchor="b"/>
          <a:lstStyle/>
          <a:p>
            <a:pPr eaLnBrk="1" hangingPunct="1"/>
            <a:r>
              <a:rPr lang="en-US" altLang="zh-CN" sz="4000" b="1">
                <a:latin typeface="宋体" panose="02010600030101010101" pitchFamily="2" charset="-122"/>
              </a:rPr>
              <a:t>二、</a:t>
            </a:r>
            <a:r>
              <a:rPr lang="zh-CN" altLang="en-US" sz="4000" b="1">
                <a:latin typeface="宋体" panose="02010600030101010101" pitchFamily="2" charset="-122"/>
                <a:cs typeface="Times New Roman" panose="02020603050405020304" pitchFamily="18" charset="0"/>
              </a:rPr>
              <a:t>哈佛学派产业组织理论的</a:t>
            </a:r>
            <a:r>
              <a:rPr lang="en-US" altLang="zh-CN" sz="4000" b="1">
                <a:latin typeface="宋体" panose="02010600030101010101" pitchFamily="2" charset="-122"/>
                <a:cs typeface="Times New Roman" panose="02020603050405020304" pitchFamily="18" charset="0"/>
              </a:rPr>
              <a:t>SCP</a:t>
            </a:r>
            <a:r>
              <a:rPr lang="zh-CN" altLang="en-US" sz="4000" b="1">
                <a:latin typeface="宋体" panose="02010600030101010101" pitchFamily="2" charset="-122"/>
                <a:cs typeface="Times New Roman" panose="02020603050405020304" pitchFamily="18" charset="0"/>
              </a:rPr>
              <a:t>分析框架</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685006" y="1556792"/>
            <a:ext cx="7773988" cy="5040858"/>
          </a:xfrm>
        </p:spPr>
        <p:txBody>
          <a:bodyPr vert="horz" wrap="square" lIns="91440" tIns="45720" rIns="91440" bIns="45720" anchor="t"/>
          <a:lstStyle/>
          <a:p>
            <a:pPr algn="just" eaLnBrk="1" hangingPunct="1"/>
            <a:r>
              <a:rPr lang="zh-CN" altLang="en-US" sz="2400" b="1">
                <a:solidFill>
                  <a:srgbClr val="06070E"/>
                </a:solidFill>
                <a:latin typeface="宋体" panose="02010600030101010101" pitchFamily="2" charset="-122"/>
                <a:ea typeface="仿宋_GB2312" pitchFamily="49" charset="-122"/>
              </a:rPr>
              <a:t>市场绩效是指在一定的市场结构和市场行为条件下，市场运行的最终经济效果，主要从产业的资源配置效率和利润率水平</a:t>
            </a:r>
            <a:r>
              <a:rPr lang="en-US" altLang="zh-CN" sz="2400" b="1">
                <a:solidFill>
                  <a:srgbClr val="06070E"/>
                </a:solidFill>
                <a:latin typeface="宋体" panose="02010600030101010101" pitchFamily="2" charset="-122"/>
                <a:ea typeface="仿宋_GB2312" pitchFamily="49" charset="-122"/>
              </a:rPr>
              <a:t>,</a:t>
            </a:r>
            <a:r>
              <a:rPr lang="zh-CN" altLang="en-US" sz="2400" b="1">
                <a:solidFill>
                  <a:srgbClr val="06070E"/>
                </a:solidFill>
                <a:latin typeface="宋体" panose="02010600030101010101" pitchFamily="2" charset="-122"/>
                <a:ea typeface="仿宋_GB2312" pitchFamily="49" charset="-122"/>
              </a:rPr>
              <a:t>与规模经济和过剩生产能力相关的相对生产率</a:t>
            </a:r>
            <a:r>
              <a:rPr lang="en-US" altLang="zh-CN" sz="2400" b="1">
                <a:solidFill>
                  <a:srgbClr val="06070E"/>
                </a:solidFill>
                <a:latin typeface="宋体" panose="02010600030101010101" pitchFamily="2" charset="-122"/>
                <a:ea typeface="仿宋_GB2312" pitchFamily="49" charset="-122"/>
              </a:rPr>
              <a:t>,</a:t>
            </a:r>
            <a:r>
              <a:rPr lang="zh-CN" altLang="en-US" sz="2400" b="1">
                <a:solidFill>
                  <a:srgbClr val="06070E"/>
                </a:solidFill>
                <a:latin typeface="宋体" panose="02010600030101010101" pitchFamily="2" charset="-122"/>
                <a:ea typeface="仿宋_GB2312" pitchFamily="49" charset="-122"/>
              </a:rPr>
              <a:t>销售费用的规模</a:t>
            </a:r>
            <a:r>
              <a:rPr lang="en-US" altLang="zh-CN" sz="2400" b="1">
                <a:solidFill>
                  <a:srgbClr val="06070E"/>
                </a:solidFill>
                <a:latin typeface="宋体" panose="02010600030101010101" pitchFamily="2" charset="-122"/>
                <a:ea typeface="仿宋_GB2312" pitchFamily="49" charset="-122"/>
              </a:rPr>
              <a:t>,</a:t>
            </a:r>
            <a:r>
              <a:rPr lang="zh-CN" altLang="en-US" sz="2400" b="1">
                <a:solidFill>
                  <a:srgbClr val="06070E"/>
                </a:solidFill>
                <a:latin typeface="宋体" panose="02010600030101010101" pitchFamily="2" charset="-122"/>
                <a:ea typeface="仿宋_GB2312" pitchFamily="49" charset="-122"/>
              </a:rPr>
              <a:t>技术进步状况与</a:t>
            </a:r>
            <a:r>
              <a:rPr lang="en-US" altLang="zh-CN" sz="2400" b="1">
                <a:solidFill>
                  <a:srgbClr val="06070E"/>
                </a:solidFill>
                <a:latin typeface="宋体" panose="02010600030101010101" pitchFamily="2" charset="-122"/>
                <a:ea typeface="仿宋_GB2312" pitchFamily="49" charset="-122"/>
              </a:rPr>
              <a:t>X</a:t>
            </a:r>
            <a:r>
              <a:rPr lang="zh-CN" altLang="en-US" sz="2400" b="1">
                <a:solidFill>
                  <a:srgbClr val="06070E"/>
                </a:solidFill>
                <a:latin typeface="宋体" panose="02010600030101010101" pitchFamily="2" charset="-122"/>
                <a:ea typeface="仿宋_GB2312" pitchFamily="49" charset="-122"/>
              </a:rPr>
              <a:t>低效率 </a:t>
            </a:r>
            <a:r>
              <a:rPr lang="en-US" altLang="zh-CN" sz="2400" b="1">
                <a:solidFill>
                  <a:srgbClr val="06070E"/>
                </a:solidFill>
                <a:latin typeface="宋体" panose="02010600030101010101" pitchFamily="2" charset="-122"/>
                <a:ea typeface="仿宋_GB2312" pitchFamily="49" charset="-122"/>
              </a:rPr>
              <a:t>,</a:t>
            </a:r>
            <a:r>
              <a:rPr lang="zh-CN" altLang="en-US" sz="2400" b="1">
                <a:solidFill>
                  <a:srgbClr val="06070E"/>
                </a:solidFill>
                <a:latin typeface="宋体" panose="02010600030101010101" pitchFamily="2" charset="-122"/>
                <a:ea typeface="仿宋_GB2312" pitchFamily="49" charset="-122"/>
              </a:rPr>
              <a:t>价格的伸缩性</a:t>
            </a:r>
            <a:r>
              <a:rPr lang="en-US" altLang="zh-CN" sz="2400" b="1">
                <a:solidFill>
                  <a:srgbClr val="06070E"/>
                </a:solidFill>
                <a:latin typeface="宋体" panose="02010600030101010101" pitchFamily="2" charset="-122"/>
                <a:ea typeface="仿宋_GB2312" pitchFamily="49" charset="-122"/>
              </a:rPr>
              <a:t>,</a:t>
            </a:r>
            <a:r>
              <a:rPr lang="zh-CN" altLang="en-US" sz="2400" b="1">
                <a:solidFill>
                  <a:srgbClr val="06070E"/>
                </a:solidFill>
                <a:latin typeface="宋体" panose="02010600030101010101" pitchFamily="2" charset="-122"/>
                <a:ea typeface="仿宋_GB2312" pitchFamily="49" charset="-122"/>
              </a:rPr>
              <a:t>以及产品的质量水准、款式、变换频度和多样性等方面</a:t>
            </a:r>
            <a:r>
              <a:rPr lang="en-US" altLang="zh-CN" sz="2400" b="1">
                <a:solidFill>
                  <a:srgbClr val="06070E"/>
                </a:solidFill>
                <a:latin typeface="宋体" panose="02010600030101010101" pitchFamily="2" charset="-122"/>
                <a:ea typeface="仿宋_GB2312" pitchFamily="49" charset="-122"/>
              </a:rPr>
              <a:t>,</a:t>
            </a:r>
            <a:r>
              <a:rPr lang="zh-CN" altLang="en-US" sz="2400" b="1">
                <a:solidFill>
                  <a:srgbClr val="06070E"/>
                </a:solidFill>
                <a:latin typeface="宋体" panose="02010600030101010101" pitchFamily="2" charset="-122"/>
                <a:ea typeface="仿宋_GB2312" pitchFamily="49" charset="-122"/>
              </a:rPr>
              <a:t>直接或间接地对市场绩效优劣进行评价。</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宋体" panose="02010600030101010101" pitchFamily="2" charset="-122"/>
                <a:ea typeface="仿宋_GB2312" pitchFamily="49" charset="-122"/>
              </a:rPr>
              <a:t>产业组织政策</a:t>
            </a:r>
            <a:r>
              <a:rPr lang="zh-CN" altLang="en-US" sz="2400" b="1">
                <a:solidFill>
                  <a:srgbClr val="06070E"/>
                </a:solidFill>
                <a:latin typeface="仿宋_GB2312" pitchFamily="49" charset="-122"/>
                <a:ea typeface="仿宋_GB2312" pitchFamily="49" charset="-122"/>
              </a:rPr>
              <a:t>是指为了促进资源在产业内企业间的合理配置以获得理想的市场绩效，由政府制定用以引导和干预市场结构和企业市场行为的政策。包括保护和鼓励竞争的反垄断政策（或反托拉斯政策）、反不正当竞争行为政策以及中小企业政策，以及适用于自然垄断产业的政府直接规制政策等。</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2"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10</a:t>
            </a:fld>
            <a:endParaRPr lang="zh-CN" altLang="en-US" sz="1400"/>
          </a:p>
        </p:txBody>
      </p:sp>
      <p:sp>
        <p:nvSpPr>
          <p:cNvPr id="10243" name="Rectangle 2"/>
          <p:cNvSpPr>
            <a:spLocks noGrp="1"/>
          </p:cNvSpPr>
          <p:nvPr>
            <p:ph type="title"/>
          </p:nvPr>
        </p:nvSpPr>
        <p:spPr>
          <a:xfrm>
            <a:off x="609600" y="304800"/>
            <a:ext cx="8153400" cy="1143000"/>
          </a:xfrm>
        </p:spPr>
        <p:txBody>
          <a:bodyPr vert="horz" wrap="square" lIns="91440" tIns="45720" rIns="91440" bIns="45720" anchor="b"/>
          <a:lstStyle/>
          <a:p>
            <a:pPr eaLnBrk="1" hangingPunct="1"/>
            <a:r>
              <a:rPr lang="en-US" altLang="zh-CN" sz="4000" b="1">
                <a:latin typeface="宋体" panose="02010600030101010101" pitchFamily="2" charset="-122"/>
              </a:rPr>
              <a:t>三、</a:t>
            </a:r>
            <a:r>
              <a:rPr lang="zh-CN" altLang="en-US" sz="4000" b="1">
                <a:latin typeface="宋体" panose="02010600030101010101" pitchFamily="2" charset="-122"/>
              </a:rPr>
              <a:t>哈佛学派的反垄断政策主张</a:t>
            </a:r>
            <a:endParaRPr lang="zh-CN" altLang="en-US" sz="4000" b="1"/>
          </a:p>
        </p:txBody>
      </p:sp>
      <p:sp>
        <p:nvSpPr>
          <p:cNvPr id="2" name="Rectangle 3" descr="Rectangle: Click to edit Master text styles&#10;Second level&#10;Third level&#10;Fourth level&#10;Fifth level"/>
          <p:cNvSpPr>
            <a:spLocks noGrp="1" noChangeArrowheads="1"/>
          </p:cNvSpPr>
          <p:nvPr>
            <p:ph idx="1"/>
          </p:nvPr>
        </p:nvSpPr>
        <p:spPr>
          <a:xfrm>
            <a:off x="685800" y="1584325"/>
            <a:ext cx="7708900" cy="4968875"/>
          </a:xfrm>
        </p:spPr>
        <p:txBody>
          <a:bodyPr vert="horz" wrap="square" lIns="91440" tIns="45720" rIns="91440" bIns="45720" numCol="1" anchor="t" anchorCtr="0" compatLnSpc="1"/>
          <a:lstStyle/>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2400" b="1" i="0" u="none" strike="noStrike" kern="0" cap="none" spc="0" normalizeH="0" baseline="0">
                <a:solidFill>
                  <a:srgbClr val="06070E"/>
                </a:solidFill>
                <a:latin typeface="仿宋_GB2312" pitchFamily="49" charset="-122"/>
                <a:ea typeface="仿宋_GB2312" pitchFamily="49" charset="-122"/>
                <a:cs typeface="+mn-cs"/>
              </a:rPr>
              <a:t>贝恩调查了美国制造业42个产业并将它们分为两组，一组是</a:t>
            </a:r>
            <a:r>
              <a:rPr kumimoji="0" lang="en-US" altLang="zh-CN" sz="2400" b="1" i="0" u="none" strike="noStrike" kern="0" cap="none" spc="0" normalizeH="0" baseline="0" noProof="0">
                <a:ln>
                  <a:noFill/>
                </a:ln>
                <a:solidFill>
                  <a:srgbClr val="06070E"/>
                </a:solidFill>
                <a:effectLst/>
                <a:uLnTx/>
                <a:uFillTx/>
                <a:latin typeface="+mn-ea"/>
                <a:ea typeface="+mn-ea"/>
                <a:cs typeface="+mn-cs"/>
              </a:rPr>
              <a:t>CR</a:t>
            </a:r>
            <a:r>
              <a:rPr kumimoji="0" lang="en-US" altLang="zh-CN" sz="2400" b="1" i="0" u="none" strike="noStrike" kern="0" cap="none" spc="0" normalizeH="0" baseline="-25000" noProof="0">
                <a:ln>
                  <a:noFill/>
                </a:ln>
                <a:solidFill>
                  <a:srgbClr val="06070E"/>
                </a:solidFill>
                <a:effectLst/>
                <a:uLnTx/>
                <a:uFillTx/>
                <a:latin typeface="+mn-ea"/>
                <a:ea typeface="+mn-ea"/>
                <a:cs typeface="+mn-cs"/>
              </a:rPr>
              <a:t>8</a:t>
            </a:r>
            <a:r>
              <a:rPr kumimoji="0" lang="zh-CN" altLang="en-US" sz="2400" b="1" i="0" u="none" strike="noStrike" kern="0" cap="none" spc="0" normalizeH="0" baseline="0">
                <a:solidFill>
                  <a:srgbClr val="06070E"/>
                </a:solidFill>
                <a:latin typeface="仿宋_GB2312" pitchFamily="49" charset="-122"/>
                <a:ea typeface="仿宋_GB2312" pitchFamily="49" charset="-122"/>
                <a:cs typeface="+mn-cs"/>
              </a:rPr>
              <a:t>（最大8家企业的市场集中度）大于70%的21个产业，另一组是CR</a:t>
            </a:r>
            <a:r>
              <a:rPr kumimoji="0" lang="en-US" altLang="zh-CN" sz="2400" b="1" i="0" u="none" strike="noStrike" kern="0" cap="none" spc="0" normalizeH="0" baseline="-25000" noProof="0">
                <a:ln>
                  <a:noFill/>
                </a:ln>
                <a:solidFill>
                  <a:srgbClr val="06070E"/>
                </a:solidFill>
                <a:effectLst/>
                <a:uLnTx/>
                <a:uFillTx/>
                <a:latin typeface="+mn-ea"/>
                <a:ea typeface="+mn-ea"/>
                <a:cs typeface="+mn-cs"/>
              </a:rPr>
              <a:t>8</a:t>
            </a:r>
            <a:r>
              <a:rPr kumimoji="0" lang="zh-CN" altLang="en-US" sz="2400" b="1" i="0" u="none" strike="noStrike" kern="0" cap="none" spc="0" normalizeH="0" baseline="0">
                <a:solidFill>
                  <a:srgbClr val="06070E"/>
                </a:solidFill>
                <a:latin typeface="仿宋_GB2312" pitchFamily="49" charset="-122"/>
                <a:ea typeface="仿宋_GB2312" pitchFamily="49" charset="-122"/>
                <a:cs typeface="+mn-cs"/>
              </a:rPr>
              <a:t>小于70%的另外21家产业。</a:t>
            </a:r>
            <a:endParaRPr kumimoji="0" lang="en-US" altLang="zh-CN" sz="24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2400" b="1" i="0" u="none" strike="noStrike" kern="0" cap="none" spc="0" normalizeH="0" baseline="0">
                <a:solidFill>
                  <a:srgbClr val="06070E"/>
                </a:solidFill>
                <a:latin typeface="仿宋_GB2312" pitchFamily="49" charset="-122"/>
                <a:ea typeface="仿宋_GB2312" pitchFamily="49" charset="-122"/>
                <a:cs typeface="+mn-cs"/>
              </a:rPr>
              <a:t>调查结果显示这两个不同集中度的产业群之间存在很大的利润率差异。前者利润率平均为11.8%，而后者平均只有7.5%。</a:t>
            </a:r>
            <a:endParaRPr kumimoji="0" lang="zh-CN" altLang="en-US" sz="2400" b="1" i="0" u="none" strike="noStrike" kern="0" cap="none" spc="0" normalizeH="0" baseline="0">
              <a:solidFill>
                <a:srgbClr val="06070E"/>
              </a:solidFill>
              <a:latin typeface="仿宋_GB2312" pitchFamily="49" charset="-122"/>
              <a:ea typeface="仿宋_GB2312" pitchFamily="49" charset="-122"/>
              <a:cs typeface="+mn-cs"/>
            </a:endParaRPr>
          </a:p>
          <a:p>
            <a:pPr marL="342900" marR="0" lvl="0" indent="-342900" algn="just" defTabSz="914400" rtl="0" eaLnBrk="1" fontAlgn="base" latinLnBrk="0" hangingPunct="1">
              <a:lnSpc>
                <a:spcPct val="10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2400" b="1" i="0" u="none" strike="noStrike" kern="0" cap="none" spc="0" normalizeH="0" baseline="0">
                <a:solidFill>
                  <a:srgbClr val="06070E"/>
                </a:solidFill>
                <a:latin typeface="仿宋_GB2312" pitchFamily="49" charset="-122"/>
                <a:ea typeface="仿宋_GB2312" pitchFamily="49" charset="-122"/>
                <a:cs typeface="+mn-cs"/>
              </a:rPr>
              <a:t>据此，哈佛学派认为，在具有寡占或垄断市场结构的产业中，由于存在着少数企业间的共谋、协调行为以及通过市场进入壁垒限制竞争的行为，削弱了市场的竞争性，其结果往往是生产超额利润、破坏资源配置效率。这就是“集中度—利润率”假说。</a:t>
            </a:r>
            <a:endParaRPr kumimoji="0" lang="zh-CN" altLang="en-US" sz="2400" b="1" i="0" u="none" strike="noStrike" kern="0" cap="none" spc="0" normalizeH="0" baseline="0">
              <a:solidFill>
                <a:srgbClr val="06070E"/>
              </a:solidFill>
              <a:latin typeface="仿宋_GB2312" pitchFamily="49" charset="-122"/>
              <a:ea typeface="仿宋_GB2312"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11</a:t>
            </a:fld>
            <a:endParaRPr lang="zh-CN" altLang="en-US" sz="1400"/>
          </a:p>
        </p:txBody>
      </p:sp>
      <p:sp>
        <p:nvSpPr>
          <p:cNvPr id="11267" name="Rectangle 2"/>
          <p:cNvSpPr>
            <a:spLocks noGrp="1"/>
          </p:cNvSpPr>
          <p:nvPr>
            <p:ph type="title"/>
          </p:nvPr>
        </p:nvSpPr>
        <p:spPr>
          <a:xfrm>
            <a:off x="609600" y="304800"/>
            <a:ext cx="8153400" cy="1143000"/>
          </a:xfrm>
        </p:spPr>
        <p:txBody>
          <a:bodyPr vert="horz" wrap="square" lIns="91440" tIns="45720" rIns="91440" bIns="45720" anchor="b"/>
          <a:lstStyle/>
          <a:p>
            <a:pPr eaLnBrk="1" hangingPunct="1"/>
            <a:r>
              <a:rPr lang="en-US" altLang="zh-CN" sz="4000" b="1">
                <a:latin typeface="宋体" panose="02010600030101010101" pitchFamily="2" charset="-122"/>
              </a:rPr>
              <a:t>三、</a:t>
            </a:r>
            <a:r>
              <a:rPr lang="zh-CN" altLang="en-US" sz="4000" b="1">
                <a:latin typeface="宋体" panose="02010600030101010101" pitchFamily="2" charset="-122"/>
              </a:rPr>
              <a:t>哈佛学派的反垄断政策主张</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755650" y="1628775"/>
            <a:ext cx="7920038" cy="4968875"/>
          </a:xfrm>
        </p:spPr>
        <p:txBody>
          <a:bodyPr vert="horz" wrap="square" lIns="91440" tIns="45720" rIns="91440" bIns="45720" anchor="t"/>
          <a:lstStyle/>
          <a:p>
            <a:pPr algn="just" eaLnBrk="1" hangingPunct="1"/>
            <a:r>
              <a:rPr lang="zh-CN" altLang="en-US" sz="2400" b="1">
                <a:solidFill>
                  <a:srgbClr val="06070E"/>
                </a:solidFill>
                <a:latin typeface="仿宋_GB2312" pitchFamily="49" charset="-122"/>
                <a:ea typeface="仿宋_GB2312" pitchFamily="49" charset="-122"/>
              </a:rPr>
              <a:t>哈佛学派的政策主张就是严格的反垄断，主要体现在：</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1）强烈要求实施反垄断政策。对垄断性的市场结构，要求在考虑规模经济和技术进步的情况下，给予结构性矫正；对自然垄断，则必须关注其垄断定价所带来的低效率；对高度集中产业中大厂商勾结所形成的市场势力，要给予特别关注。</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（2）要求政府采取严厉的法令，管制企业间的联合和购并行为，不论何种形式的兼并，都要考虑由此产生的效率变化。</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3）要求政府严格执行对限制性交易的反托拉斯法。高度集中的市场中容易达成垄断合谋并限制产出、固定价格、市场协议分割、默契的价格领导等行为，并会影响市场绩效，所以，必须由法令来限制这类行为。</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12</a:t>
            </a:fld>
            <a:endParaRPr lang="zh-CN" altLang="en-US" sz="1400"/>
          </a:p>
        </p:txBody>
      </p:sp>
      <p:sp>
        <p:nvSpPr>
          <p:cNvPr id="12291" name="Rectangle 2"/>
          <p:cNvSpPr>
            <a:spLocks noGrp="1"/>
          </p:cNvSpPr>
          <p:nvPr>
            <p:ph type="title"/>
          </p:nvPr>
        </p:nvSpPr>
        <p:spPr>
          <a:xfrm>
            <a:off x="539750" y="304800"/>
            <a:ext cx="8280400" cy="963613"/>
          </a:xfrm>
        </p:spPr>
        <p:txBody>
          <a:bodyPr vert="horz" wrap="square" lIns="91440" tIns="45720" rIns="91440" bIns="45720" anchor="b"/>
          <a:lstStyle/>
          <a:p>
            <a:pPr algn="ctr" eaLnBrk="1" hangingPunct="1"/>
            <a:r>
              <a:rPr lang="zh-CN" altLang="en-US" sz="3600" b="1"/>
              <a:t>第二节</a:t>
            </a:r>
            <a:r>
              <a:rPr lang="en-US" altLang="zh-CN" sz="3600" b="1"/>
              <a:t> </a:t>
            </a:r>
            <a:r>
              <a:rPr lang="zh-CN" altLang="en-US" sz="3600" b="1">
                <a:cs typeface="Times New Roman" panose="02020603050405020304" pitchFamily="18" charset="0"/>
              </a:rPr>
              <a:t>芝加哥学派的产业组织理论</a:t>
            </a:r>
            <a:r>
              <a:rPr lang="zh-CN" altLang="en-US" sz="4000" b="1"/>
              <a:t> </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683568" y="1773238"/>
            <a:ext cx="7774632" cy="4176712"/>
          </a:xfrm>
        </p:spPr>
        <p:txBody>
          <a:bodyPr vert="horz" wrap="square" lIns="91440" tIns="45720" rIns="91440" bIns="45720" anchor="t"/>
          <a:lstStyle/>
          <a:p>
            <a:pPr algn="just" eaLnBrk="1" hangingPunct="1">
              <a:lnSpc>
                <a:spcPct val="90000"/>
              </a:lnSpc>
            </a:pPr>
            <a:r>
              <a:rPr lang="zh-CN" altLang="en-US" b="1">
                <a:solidFill>
                  <a:srgbClr val="06070E"/>
                </a:solidFill>
                <a:latin typeface="宋体" panose="02010600030101010101" pitchFamily="2" charset="-122"/>
                <a:cs typeface="Times New Roman" panose="02020603050405020304" pitchFamily="18" charset="0"/>
              </a:rPr>
              <a:t>芝加哥学派产业组织理论的方法论与基本观点</a:t>
            </a:r>
            <a:endParaRPr lang="en-US" altLang="zh-CN" b="1">
              <a:solidFill>
                <a:srgbClr val="06070E"/>
              </a:solidFill>
              <a:latin typeface="宋体" panose="02010600030101010101" pitchFamily="2" charset="-122"/>
              <a:cs typeface="Times New Roman" panose="02020603050405020304" pitchFamily="18" charset="0"/>
            </a:endParaRPr>
          </a:p>
          <a:p>
            <a:pPr algn="just" eaLnBrk="1" hangingPunct="1">
              <a:lnSpc>
                <a:spcPct val="90000"/>
              </a:lnSpc>
            </a:pPr>
            <a:r>
              <a:rPr lang="zh-CN" altLang="en-US" b="1">
                <a:solidFill>
                  <a:srgbClr val="06070E"/>
                </a:solidFill>
                <a:latin typeface="宋体" panose="02010600030101010101" pitchFamily="2" charset="-122"/>
                <a:cs typeface="Times New Roman" panose="02020603050405020304" pitchFamily="18" charset="0"/>
              </a:rPr>
              <a:t>芝加哥学派对产业组织理论的主要理论贡献</a:t>
            </a:r>
            <a:endParaRPr lang="en-US" altLang="zh-CN" b="1">
              <a:solidFill>
                <a:srgbClr val="06070E"/>
              </a:solidFill>
              <a:latin typeface="宋体" panose="02010600030101010101" pitchFamily="2" charset="-122"/>
              <a:cs typeface="Times New Roman" panose="02020603050405020304" pitchFamily="18" charset="0"/>
            </a:endParaRPr>
          </a:p>
          <a:p>
            <a:pPr algn="just" eaLnBrk="1" hangingPunct="1">
              <a:lnSpc>
                <a:spcPct val="90000"/>
              </a:lnSpc>
            </a:pPr>
            <a:r>
              <a:rPr lang="zh-CN" altLang="en-US" b="1">
                <a:solidFill>
                  <a:srgbClr val="06070E"/>
                </a:solidFill>
                <a:latin typeface="宋体" panose="02010600030101010101" pitchFamily="2" charset="-122"/>
              </a:rPr>
              <a:t>芝加哥学派的反托拉斯政策主张</a:t>
            </a:r>
            <a:endParaRPr lang="en-US" altLang="zh-CN" b="1">
              <a:solidFill>
                <a:srgbClr val="06070E"/>
              </a:solidFill>
              <a:latin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13</a:t>
            </a:fld>
            <a:endParaRPr lang="zh-CN" altLang="en-US" sz="1400"/>
          </a:p>
        </p:txBody>
      </p:sp>
      <p:sp>
        <p:nvSpPr>
          <p:cNvPr id="13315" name="Rectangle 2"/>
          <p:cNvSpPr>
            <a:spLocks noGrp="1"/>
          </p:cNvSpPr>
          <p:nvPr>
            <p:ph type="title"/>
          </p:nvPr>
        </p:nvSpPr>
        <p:spPr/>
        <p:txBody>
          <a:bodyPr vert="horz" wrap="square" lIns="91440" tIns="45720" rIns="91440" bIns="45720" anchor="b"/>
          <a:lstStyle/>
          <a:p>
            <a:pPr eaLnBrk="1" hangingPunct="1"/>
            <a:r>
              <a:rPr lang="en-US" altLang="zh-CN" sz="4000" b="1"/>
              <a:t>一、</a:t>
            </a:r>
            <a:r>
              <a:rPr lang="zh-CN" altLang="en-US" sz="4000" b="1">
                <a:latin typeface="宋体" panose="02010600030101010101" pitchFamily="2" charset="-122"/>
                <a:cs typeface="Times New Roman" panose="02020603050405020304" pitchFamily="18" charset="0"/>
              </a:rPr>
              <a:t>芝加哥学派产业组织理论的方法论与基本观点</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609600" y="1524000"/>
            <a:ext cx="8229600" cy="5000625"/>
          </a:xfrm>
        </p:spPr>
        <p:txBody>
          <a:bodyPr vert="horz" wrap="square" lIns="91440" tIns="45720" rIns="91440" bIns="45720" anchor="t"/>
          <a:lstStyle/>
          <a:p>
            <a:pPr algn="just" eaLnBrk="1" hangingPunct="1">
              <a:lnSpc>
                <a:spcPct val="90000"/>
              </a:lnSpc>
            </a:pPr>
            <a:r>
              <a:rPr lang="en-US" altLang="zh-CN" sz="2400" b="1">
                <a:solidFill>
                  <a:srgbClr val="06070E"/>
                </a:solidFill>
                <a:latin typeface="仿宋_GB2312" pitchFamily="49" charset="-122"/>
                <a:ea typeface="仿宋_GB2312" pitchFamily="49" charset="-122"/>
              </a:rPr>
              <a:t>20</a:t>
            </a:r>
            <a:r>
              <a:rPr lang="zh-CN" altLang="en-US" sz="2400" b="1">
                <a:solidFill>
                  <a:srgbClr val="06070E"/>
                </a:solidFill>
                <a:latin typeface="仿宋_GB2312" pitchFamily="49" charset="-122"/>
                <a:ea typeface="仿宋_GB2312" pitchFamily="49" charset="-122"/>
              </a:rPr>
              <a:t>世纪</a:t>
            </a:r>
            <a:r>
              <a:rPr lang="en-US" altLang="zh-CN" sz="2400" b="1">
                <a:solidFill>
                  <a:srgbClr val="06070E"/>
                </a:solidFill>
                <a:latin typeface="仿宋_GB2312" pitchFamily="49" charset="-122"/>
                <a:ea typeface="仿宋_GB2312" pitchFamily="49" charset="-122"/>
              </a:rPr>
              <a:t>60</a:t>
            </a:r>
            <a:r>
              <a:rPr lang="en-US" altLang="zh-CN" sz="2400" b="1">
                <a:solidFill>
                  <a:srgbClr val="06070E"/>
                </a:solidFill>
                <a:latin typeface="Times New Roman" panose="02020603050405020304" pitchFamily="18" charset="0"/>
                <a:ea typeface="仿宋_GB2312" pitchFamily="49" charset="-122"/>
              </a:rPr>
              <a:t>—</a:t>
            </a:r>
            <a:r>
              <a:rPr lang="en-US" altLang="zh-CN" sz="2400" b="1">
                <a:solidFill>
                  <a:srgbClr val="06070E"/>
                </a:solidFill>
                <a:latin typeface="仿宋_GB2312" pitchFamily="49" charset="-122"/>
                <a:ea typeface="仿宋_GB2312" pitchFamily="49" charset="-122"/>
              </a:rPr>
              <a:t>70</a:t>
            </a:r>
            <a:r>
              <a:rPr lang="zh-CN" altLang="en-US" sz="2400" b="1">
                <a:solidFill>
                  <a:srgbClr val="06070E"/>
                </a:solidFill>
                <a:latin typeface="仿宋_GB2312" pitchFamily="49" charset="-122"/>
                <a:ea typeface="仿宋_GB2312" pitchFamily="49" charset="-122"/>
              </a:rPr>
              <a:t>年代</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美国经济在国际上的竞争势力趋于下降</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经济中出现了</a:t>
            </a:r>
            <a:r>
              <a:rPr lang="zh-CN" altLang="en-US" sz="2400" b="1">
                <a:solidFill>
                  <a:srgbClr val="06070E"/>
                </a:solidFill>
                <a:latin typeface="Times New Roman" panose="02020603050405020304" pitchFamily="18" charset="0"/>
                <a:ea typeface="仿宋_GB2312" pitchFamily="49" charset="-122"/>
              </a:rPr>
              <a:t>“</a:t>
            </a:r>
            <a:r>
              <a:rPr lang="zh-CN" altLang="en-US" sz="2400" b="1">
                <a:solidFill>
                  <a:srgbClr val="06070E"/>
                </a:solidFill>
                <a:latin typeface="仿宋_GB2312" pitchFamily="49" charset="-122"/>
                <a:ea typeface="仿宋_GB2312" pitchFamily="49" charset="-122"/>
              </a:rPr>
              <a:t>滞胀</a:t>
            </a:r>
            <a:r>
              <a:rPr lang="zh-CN" altLang="en-US" sz="2400" b="1">
                <a:solidFill>
                  <a:srgbClr val="06070E"/>
                </a:solidFill>
                <a:latin typeface="Times New Roman" panose="02020603050405020304" pitchFamily="18" charset="0"/>
                <a:ea typeface="仿宋_GB2312" pitchFamily="49" charset="-122"/>
              </a:rPr>
              <a:t>”</a:t>
            </a:r>
            <a:r>
              <a:rPr lang="zh-CN" altLang="en-US" sz="2400" b="1">
                <a:solidFill>
                  <a:srgbClr val="06070E"/>
                </a:solidFill>
                <a:latin typeface="仿宋_GB2312" pitchFamily="49" charset="-122"/>
                <a:ea typeface="仿宋_GB2312" pitchFamily="49" charset="-122"/>
              </a:rPr>
              <a:t>现象</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不少研究者和分析家将招致经济不景气的主要原因归咎于哈佛学派主张的强硬的反垄断政策</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于是以斯蒂格勒</a:t>
            </a:r>
            <a:r>
              <a:rPr lang="en-US" altLang="zh-CN" sz="2400" b="1">
                <a:solidFill>
                  <a:srgbClr val="06070E"/>
                </a:solidFill>
                <a:latin typeface="仿宋_GB2312" pitchFamily="49" charset="-122"/>
                <a:ea typeface="仿宋_GB2312" pitchFamily="49" charset="-122"/>
              </a:rPr>
              <a:t>(J.Stigler)</a:t>
            </a:r>
            <a:r>
              <a:rPr lang="zh-CN" altLang="en-US" sz="2400" b="1">
                <a:solidFill>
                  <a:srgbClr val="06070E"/>
                </a:solidFill>
                <a:latin typeface="仿宋_GB2312" pitchFamily="49" charset="-122"/>
                <a:ea typeface="仿宋_GB2312" pitchFamily="49" charset="-122"/>
              </a:rPr>
              <a:t>为代表的一些芝加哥大学学者对哈佛学派的观点展开了激烈抨击。</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芝加哥学派的主要代表人物有：斯蒂格勒（</a:t>
            </a:r>
            <a:r>
              <a:rPr lang="en-US" altLang="zh-CN" sz="2400" b="1">
                <a:solidFill>
                  <a:srgbClr val="06070E"/>
                </a:solidFill>
                <a:latin typeface="仿宋_GB2312" pitchFamily="49" charset="-122"/>
                <a:ea typeface="仿宋_GB2312" pitchFamily="49" charset="-122"/>
              </a:rPr>
              <a:t>V.Stigler</a:t>
            </a:r>
            <a:r>
              <a:rPr lang="zh-CN" altLang="en-US" sz="2400" b="1">
                <a:solidFill>
                  <a:srgbClr val="06070E"/>
                </a:solidFill>
                <a:latin typeface="仿宋_GB2312" pitchFamily="49" charset="-122"/>
                <a:ea typeface="仿宋_GB2312" pitchFamily="49" charset="-122"/>
              </a:rPr>
              <a:t>）、德姆塞茨（</a:t>
            </a:r>
            <a:r>
              <a:rPr lang="en-US" altLang="zh-CN" sz="2400" b="1">
                <a:solidFill>
                  <a:srgbClr val="06070E"/>
                </a:solidFill>
                <a:latin typeface="仿宋_GB2312" pitchFamily="49" charset="-122"/>
                <a:ea typeface="仿宋_GB2312" pitchFamily="49" charset="-122"/>
              </a:rPr>
              <a:t>H.Demsetz</a:t>
            </a:r>
            <a:r>
              <a:rPr lang="zh-CN" altLang="en-US" sz="2400" b="1">
                <a:solidFill>
                  <a:srgbClr val="06070E"/>
                </a:solidFill>
                <a:latin typeface="仿宋_GB2312" pitchFamily="49" charset="-122"/>
                <a:ea typeface="仿宋_GB2312" pitchFamily="49" charset="-122"/>
              </a:rPr>
              <a:t>）、布罗曾（</a:t>
            </a:r>
            <a:r>
              <a:rPr lang="en-US" altLang="zh-CN" sz="2400" b="1">
                <a:solidFill>
                  <a:srgbClr val="06070E"/>
                </a:solidFill>
                <a:latin typeface="仿宋_GB2312" pitchFamily="49" charset="-122"/>
                <a:ea typeface="仿宋_GB2312" pitchFamily="49" charset="-122"/>
              </a:rPr>
              <a:t>Y.Brozen</a:t>
            </a:r>
            <a:r>
              <a:rPr lang="zh-CN" altLang="en-US" sz="2400" b="1">
                <a:solidFill>
                  <a:srgbClr val="06070E"/>
                </a:solidFill>
                <a:latin typeface="仿宋_GB2312" pitchFamily="49" charset="-122"/>
                <a:ea typeface="仿宋_GB2312" pitchFamily="49" charset="-122"/>
              </a:rPr>
              <a:t>）、波斯纳（</a:t>
            </a:r>
            <a:r>
              <a:rPr lang="en-US" altLang="zh-CN" sz="2400" b="1">
                <a:solidFill>
                  <a:srgbClr val="06070E"/>
                </a:solidFill>
                <a:latin typeface="仿宋_GB2312" pitchFamily="49" charset="-122"/>
                <a:ea typeface="仿宋_GB2312" pitchFamily="49" charset="-122"/>
              </a:rPr>
              <a:t>R.Posener</a:t>
            </a:r>
            <a:r>
              <a:rPr lang="zh-CN" altLang="en-US" sz="2400" b="1">
                <a:solidFill>
                  <a:srgbClr val="06070E"/>
                </a:solidFill>
                <a:latin typeface="仿宋_GB2312" pitchFamily="49" charset="-122"/>
                <a:ea typeface="仿宋_GB2312" pitchFamily="49" charset="-122"/>
              </a:rPr>
              <a:t>）等。</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en-US" altLang="zh-CN" sz="2400" b="1">
                <a:solidFill>
                  <a:srgbClr val="06070E"/>
                </a:solidFill>
                <a:latin typeface="仿宋_GB2312" pitchFamily="49" charset="-122"/>
                <a:ea typeface="仿宋_GB2312" pitchFamily="49" charset="-122"/>
              </a:rPr>
              <a:t>1968</a:t>
            </a:r>
            <a:r>
              <a:rPr lang="zh-CN" altLang="en-US" sz="2400" b="1">
                <a:solidFill>
                  <a:srgbClr val="06070E"/>
                </a:solidFill>
                <a:latin typeface="仿宋_GB2312" pitchFamily="49" charset="-122"/>
                <a:ea typeface="仿宋_GB2312" pitchFamily="49" charset="-122"/>
              </a:rPr>
              <a:t>年斯蒂格勒的名著</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产业组织</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一书的问世，标志着芝加哥学派在理论上的成熟。</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斯蒂格勒长期从事产业组织理论研究，其较有影响的研究涉及垄断、寡占与兼并、市场容量与劳动分工、规模经济、信息理论和政府规制等诸多领域。因他对上述产业组织理论的开创性研究和巨大贡献而获得</a:t>
            </a:r>
            <a:r>
              <a:rPr lang="en-US" altLang="zh-CN" sz="2400" b="1">
                <a:solidFill>
                  <a:srgbClr val="06070E"/>
                </a:solidFill>
                <a:latin typeface="仿宋_GB2312" pitchFamily="49" charset="-122"/>
                <a:ea typeface="仿宋_GB2312" pitchFamily="49" charset="-122"/>
              </a:rPr>
              <a:t>1982</a:t>
            </a:r>
            <a:r>
              <a:rPr lang="zh-CN" altLang="en-US" sz="2400" b="1">
                <a:solidFill>
                  <a:srgbClr val="06070E"/>
                </a:solidFill>
                <a:latin typeface="仿宋_GB2312" pitchFamily="49" charset="-122"/>
                <a:ea typeface="仿宋_GB2312" pitchFamily="49" charset="-122"/>
              </a:rPr>
              <a:t>年诺贝尔经济学奖</a:t>
            </a:r>
            <a:r>
              <a:rPr lang="zh-CN" altLang="en-US" sz="2400" b="1">
                <a:latin typeface="仿宋_GB2312" pitchFamily="49" charset="-122"/>
                <a:ea typeface="仿宋_GB2312" pitchFamily="49" charset="-122"/>
              </a:rPr>
              <a:t>。</a:t>
            </a:r>
            <a:r>
              <a:rPr lang="zh-CN" altLang="en-US" sz="2000" b="1">
                <a:latin typeface="仿宋_GB2312" pitchFamily="49" charset="-122"/>
                <a:ea typeface="仿宋_GB2312" pitchFamily="49" charset="-122"/>
              </a:rPr>
              <a:t> </a:t>
            </a:r>
            <a:endParaRPr lang="zh-CN" altLang="en-US" sz="2000" b="1">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14</a:t>
            </a:fld>
            <a:endParaRPr lang="zh-CN" altLang="en-US" sz="1400"/>
          </a:p>
        </p:txBody>
      </p:sp>
      <p:sp>
        <p:nvSpPr>
          <p:cNvPr id="14339" name="Rectangle 2"/>
          <p:cNvSpPr>
            <a:spLocks noGrp="1"/>
          </p:cNvSpPr>
          <p:nvPr>
            <p:ph type="title"/>
          </p:nvPr>
        </p:nvSpPr>
        <p:spPr/>
        <p:txBody>
          <a:bodyPr vert="horz" wrap="square" lIns="91440" tIns="45720" rIns="91440" bIns="45720" anchor="b"/>
          <a:lstStyle/>
          <a:p>
            <a:pPr eaLnBrk="1" hangingPunct="1"/>
            <a:r>
              <a:rPr lang="en-US" altLang="zh-CN" sz="4000" b="1"/>
              <a:t>一、</a:t>
            </a:r>
            <a:r>
              <a:rPr lang="zh-CN" altLang="en-US" sz="4000" b="1"/>
              <a:t>芝加哥学派产业组织理论的方法论与基本观点</a:t>
            </a:r>
            <a:endParaRPr lang="zh-CN" altLang="en-US" sz="4000" b="1">
              <a:ea typeface="Times New Roman" panose="02020603050405020304" pitchFamily="18" charset="0"/>
            </a:endParaRPr>
          </a:p>
        </p:txBody>
      </p:sp>
      <p:sp>
        <p:nvSpPr>
          <p:cNvPr id="2" name="Rectangle 3" descr="Rectangle: Click to edit Master text styles&#10;Second level&#10;Third level&#10;Fourth level&#10;Fifth level"/>
          <p:cNvSpPr>
            <a:spLocks noGrp="1"/>
          </p:cNvSpPr>
          <p:nvPr>
            <p:ph idx="1"/>
          </p:nvPr>
        </p:nvSpPr>
        <p:spPr>
          <a:xfrm>
            <a:off x="609600" y="1600200"/>
            <a:ext cx="8229600" cy="5105400"/>
          </a:xfrm>
        </p:spPr>
        <p:txBody>
          <a:bodyPr vert="horz" wrap="square" lIns="91440" tIns="45720" rIns="91440" bIns="45720" anchor="t"/>
          <a:lstStyle/>
          <a:p>
            <a:pPr algn="just" eaLnBrk="1" hangingPunct="1">
              <a:lnSpc>
                <a:spcPct val="90000"/>
              </a:lnSpc>
            </a:pPr>
            <a:r>
              <a:rPr lang="zh-CN" altLang="en-US" sz="2400" b="1">
                <a:solidFill>
                  <a:srgbClr val="06070E"/>
                </a:solidFill>
                <a:latin typeface="仿宋_GB2312" pitchFamily="49" charset="-122"/>
                <a:ea typeface="仿宋_GB2312" pitchFamily="49" charset="-122"/>
              </a:rPr>
              <a:t>芝加哥学派也被称为“行为主义学派</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，主张并不是哈佛学派的</a:t>
            </a:r>
            <a:r>
              <a:rPr lang="en-US" altLang="zh-CN" sz="2400" b="1">
                <a:solidFill>
                  <a:srgbClr val="06070E"/>
                </a:solidFill>
                <a:latin typeface="仿宋_GB2312" pitchFamily="49" charset="-122"/>
                <a:ea typeface="仿宋_GB2312" pitchFamily="49" charset="-122"/>
              </a:rPr>
              <a:t>SCP</a:t>
            </a:r>
            <a:r>
              <a:rPr lang="zh-CN" altLang="en-US" sz="2400" b="1">
                <a:solidFill>
                  <a:srgbClr val="06070E"/>
                </a:solidFill>
                <a:latin typeface="仿宋_GB2312" pitchFamily="49" charset="-122"/>
                <a:ea typeface="仿宋_GB2312" pitchFamily="49" charset="-122"/>
              </a:rPr>
              <a:t>分析框架所认为的存在着市场结构决定市场行为进而决定市场绩效这样的因果关系，而相反却是市场绩效或市场行为决定市场结构。 </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不同的企业效率形成不同的市场结构。正是由于一些企业在剧烈的市场竞争中能取得更高的生产效率，所以它们才能获得高额利润，并进而促进了企业规模的扩大和市场集中度的提高，形成以高集中度为特征的市场结构。</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宋体" panose="02010600030101010101" pitchFamily="2" charset="-122"/>
                <a:ea typeface="仿宋_GB2312" pitchFamily="49" charset="-122"/>
              </a:rPr>
              <a:t>高集中度市场中的大企业产生的高效率主要在于大规模生产的规模经济性、先进的技术和生产设备、优越的产品质量和完善的企业组织和管理等因素。</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高度集中度的市场上长期出现高利润率，是该市场大企业的高效率的经营的结果，并不在于是否损害了竞争。</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15</a:t>
            </a:fld>
            <a:endParaRPr lang="zh-CN" altLang="en-US" sz="1400"/>
          </a:p>
        </p:txBody>
      </p:sp>
      <p:sp>
        <p:nvSpPr>
          <p:cNvPr id="14339" name="Rectangle 2"/>
          <p:cNvSpPr>
            <a:spLocks noGrp="1"/>
          </p:cNvSpPr>
          <p:nvPr>
            <p:ph type="title"/>
          </p:nvPr>
        </p:nvSpPr>
        <p:spPr/>
        <p:txBody>
          <a:bodyPr vert="horz" wrap="square" lIns="91440" tIns="45720" rIns="91440" bIns="45720" anchor="b"/>
          <a:lstStyle/>
          <a:p>
            <a:pPr eaLnBrk="1" hangingPunct="1"/>
            <a:r>
              <a:rPr lang="en-US" altLang="zh-CN" sz="4000" b="1"/>
              <a:t>二、</a:t>
            </a:r>
            <a:r>
              <a:rPr lang="zh-CN" altLang="en-US" sz="4000" b="1">
                <a:latin typeface="宋体" panose="02010600030101010101" pitchFamily="2" charset="-122"/>
                <a:cs typeface="Times New Roman" panose="02020603050405020304" pitchFamily="18" charset="0"/>
              </a:rPr>
              <a:t>芝加哥学派对产业组织理论的主要理论贡献</a:t>
            </a:r>
            <a:endParaRPr lang="zh-CN" altLang="en-US" sz="4000" b="1">
              <a:ea typeface="Times New Roman" panose="02020603050405020304" pitchFamily="18" charset="0"/>
            </a:endParaRPr>
          </a:p>
        </p:txBody>
      </p:sp>
      <p:sp>
        <p:nvSpPr>
          <p:cNvPr id="2" name="Rectangle 3" descr="Rectangle: Click to edit Master text styles&#10;Second level&#10;Third level&#10;Fourth level&#10;Fifth level"/>
          <p:cNvSpPr>
            <a:spLocks noGrp="1"/>
          </p:cNvSpPr>
          <p:nvPr>
            <p:ph idx="1"/>
          </p:nvPr>
        </p:nvSpPr>
        <p:spPr>
          <a:xfrm>
            <a:off x="609600" y="1600200"/>
            <a:ext cx="8229600" cy="5105400"/>
          </a:xfrm>
        </p:spPr>
        <p:txBody>
          <a:bodyPr vert="horz" wrap="square" lIns="91440" tIns="45720" rIns="91440" bIns="45720" anchor="t"/>
          <a:lstStyle/>
          <a:p>
            <a:pPr algn="just" eaLnBrk="1" hangingPunct="1">
              <a:lnSpc>
                <a:spcPct val="90000"/>
              </a:lnSpc>
            </a:pPr>
            <a:r>
              <a:rPr lang="zh-CN" altLang="en-US" sz="2400" b="1">
                <a:solidFill>
                  <a:srgbClr val="06070E"/>
                </a:solidFill>
                <a:latin typeface="仿宋_GB2312" pitchFamily="49" charset="-122"/>
                <a:ea typeface="仿宋_GB2312" pitchFamily="49" charset="-122"/>
              </a:rPr>
              <a:t>斯蒂格勒修改了由贝恩创设的进入壁垒理论</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提出了“所有权进入壁垒”概念。他把进入壁垒定义为新进入企业必须负担市场上现存企业不需要负担的成本</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即新企业比老企业多承担的成本。 </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en-US" altLang="zh-CN" sz="2400" b="1">
                <a:solidFill>
                  <a:srgbClr val="06070E"/>
                </a:solidFill>
                <a:latin typeface="仿宋_GB2312" pitchFamily="49" charset="-122"/>
                <a:ea typeface="仿宋_GB2312" pitchFamily="49" charset="-122"/>
              </a:rPr>
              <a:t>1971</a:t>
            </a:r>
            <a:r>
              <a:rPr lang="zh-CN" altLang="en-US" sz="2400" b="1">
                <a:solidFill>
                  <a:srgbClr val="06070E"/>
                </a:solidFill>
                <a:latin typeface="仿宋_GB2312" pitchFamily="49" charset="-122"/>
                <a:ea typeface="仿宋_GB2312" pitchFamily="49" charset="-122"/>
              </a:rPr>
              <a:t>年波斯纳</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反托拉斯法</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案例、经济学解释和其他材料</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一书的出版</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对美国的反垄断政策产生了重大的影响。波斯纳等人对反托拉斯法的经济学分析推动了新兴边缘学科</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法经济学的诞生。</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斯蒂格勒、德姆塞茨、佩尔兹曼等人对政府规制产业的分析。芝加哥学派在政府规制方面的研究业绩</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开创了一个全新的经济学研究领域</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微观规制经济学。</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16</a:t>
            </a:fld>
            <a:endParaRPr lang="zh-CN" altLang="en-US" sz="1400"/>
          </a:p>
        </p:txBody>
      </p:sp>
      <p:sp>
        <p:nvSpPr>
          <p:cNvPr id="15363" name="Rectangle 2"/>
          <p:cNvSpPr>
            <a:spLocks noGrp="1"/>
          </p:cNvSpPr>
          <p:nvPr>
            <p:ph type="title"/>
          </p:nvPr>
        </p:nvSpPr>
        <p:spPr/>
        <p:txBody>
          <a:bodyPr vert="horz" wrap="square" lIns="91440" tIns="45720" rIns="91440" bIns="45720" anchor="b"/>
          <a:lstStyle/>
          <a:p>
            <a:pPr eaLnBrk="1" hangingPunct="1"/>
            <a:r>
              <a:rPr lang="en-US" altLang="zh-CN" sz="4000" b="1"/>
              <a:t>三、</a:t>
            </a:r>
            <a:r>
              <a:rPr lang="zh-CN" altLang="en-US" sz="4000" b="1">
                <a:latin typeface="宋体" panose="02010600030101010101" pitchFamily="2" charset="-122"/>
              </a:rPr>
              <a:t>芝加哥学派的产业组织政策主张</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828675" y="1628775"/>
            <a:ext cx="7772400" cy="5000625"/>
          </a:xfrm>
        </p:spPr>
        <p:txBody>
          <a:bodyPr vert="horz" wrap="square" lIns="91440" tIns="45720" rIns="91440" bIns="45720" anchor="t"/>
          <a:lstStyle/>
          <a:p>
            <a:pPr algn="just" eaLnBrk="1" hangingPunct="1">
              <a:lnSpc>
                <a:spcPct val="90000"/>
              </a:lnSpc>
            </a:pPr>
            <a:r>
              <a:rPr lang="zh-CN" altLang="en-US" sz="2400" b="1">
                <a:solidFill>
                  <a:srgbClr val="06070E"/>
                </a:solidFill>
                <a:latin typeface="仿宋_GB2312" pitchFamily="49" charset="-122"/>
                <a:ea typeface="仿宋_GB2312" pitchFamily="49" charset="-122"/>
              </a:rPr>
              <a:t>芝加哥学派主张放松反托拉斯法的实施和政府规制政策。认为大公司的高利润完全可能是经营活动高效率的结果，而与市场垄断势力无关；政府应尽可能减少政策对产业活动的干预；一个政府对其合意的市场绩效所能够做的事情，就是不参与，要让市场力量自动起调节作用。</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en-US" altLang="zh-CN" sz="2400" b="1">
                <a:solidFill>
                  <a:srgbClr val="06070E"/>
                </a:solidFill>
                <a:latin typeface="仿宋_GB2312" pitchFamily="49" charset="-122"/>
                <a:ea typeface="仿宋_GB2312" pitchFamily="49" charset="-122"/>
              </a:rPr>
              <a:t>1981</a:t>
            </a:r>
            <a:r>
              <a:rPr lang="zh-CN" altLang="en-US" sz="2400" b="1">
                <a:solidFill>
                  <a:srgbClr val="06070E"/>
                </a:solidFill>
                <a:latin typeface="仿宋_GB2312" pitchFamily="49" charset="-122"/>
                <a:ea typeface="仿宋_GB2312" pitchFamily="49" charset="-122"/>
              </a:rPr>
              <a:t>年</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里根就任美国总统后</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就任命信奉自由主义的贝格斯特</a:t>
            </a:r>
            <a:r>
              <a:rPr lang="en-US" altLang="zh-CN" sz="2400" b="1">
                <a:solidFill>
                  <a:srgbClr val="06070E"/>
                </a:solidFill>
                <a:latin typeface="仿宋_GB2312" pitchFamily="49" charset="-122"/>
                <a:ea typeface="仿宋_GB2312" pitchFamily="49" charset="-122"/>
              </a:rPr>
              <a:t>(Baxster)</a:t>
            </a:r>
            <a:r>
              <a:rPr lang="zh-CN" altLang="en-US" sz="2400" b="1">
                <a:solidFill>
                  <a:srgbClr val="06070E"/>
                </a:solidFill>
                <a:latin typeface="仿宋_GB2312" pitchFamily="49" charset="-122"/>
                <a:ea typeface="仿宋_GB2312" pitchFamily="49" charset="-122"/>
              </a:rPr>
              <a:t>和米勒</a:t>
            </a:r>
            <a:r>
              <a:rPr lang="en-US" altLang="zh-CN" sz="2400" b="1">
                <a:solidFill>
                  <a:srgbClr val="06070E"/>
                </a:solidFill>
                <a:latin typeface="仿宋_GB2312" pitchFamily="49" charset="-122"/>
                <a:ea typeface="仿宋_GB2312" pitchFamily="49" charset="-122"/>
              </a:rPr>
              <a:t>(Miller)</a:t>
            </a:r>
            <a:r>
              <a:rPr lang="zh-CN" altLang="en-US" sz="2400" b="1">
                <a:solidFill>
                  <a:srgbClr val="06070E"/>
                </a:solidFill>
                <a:latin typeface="仿宋_GB2312" pitchFamily="49" charset="-122"/>
                <a:ea typeface="仿宋_GB2312" pitchFamily="49" charset="-122"/>
              </a:rPr>
              <a:t>分别担任美国司法部反托拉斯局局长和联邦贸易委员会主席</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以后波斯纳又被任命为联邦法院的法官</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芝加哥学派成了美国垄断政策的主流</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并直接推动了美国反垄断政策的重大转变。</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en-US" altLang="zh-CN" sz="2400" b="1">
                <a:solidFill>
                  <a:srgbClr val="06070E"/>
                </a:solidFill>
                <a:latin typeface="仿宋_GB2312" pitchFamily="49" charset="-122"/>
                <a:ea typeface="仿宋_GB2312" pitchFamily="49" charset="-122"/>
              </a:rPr>
              <a:t>80</a:t>
            </a:r>
            <a:r>
              <a:rPr lang="zh-CN" altLang="en-US" sz="2400" b="1">
                <a:solidFill>
                  <a:srgbClr val="06070E"/>
                </a:solidFill>
                <a:latin typeface="仿宋_GB2312" pitchFamily="49" charset="-122"/>
                <a:ea typeface="仿宋_GB2312" pitchFamily="49" charset="-122"/>
              </a:rPr>
              <a:t>年代美国这一系列的变化被人们称之为反垄断政策的</a:t>
            </a:r>
            <a:r>
              <a:rPr lang="zh-CN" altLang="en-US" sz="2400" b="1">
                <a:solidFill>
                  <a:srgbClr val="06070E"/>
                </a:solidFill>
                <a:latin typeface="Times New Roman" panose="02020603050405020304" pitchFamily="18" charset="0"/>
                <a:ea typeface="仿宋_GB2312" pitchFamily="49" charset="-122"/>
              </a:rPr>
              <a:t>“</a:t>
            </a:r>
            <a:r>
              <a:rPr lang="zh-CN" altLang="en-US" sz="2400" b="1">
                <a:solidFill>
                  <a:srgbClr val="06070E"/>
                </a:solidFill>
                <a:latin typeface="仿宋_GB2312" pitchFamily="49" charset="-122"/>
                <a:ea typeface="仿宋_GB2312" pitchFamily="49" charset="-122"/>
              </a:rPr>
              <a:t>芝加哥革命</a:t>
            </a:r>
            <a:r>
              <a:rPr lang="zh-CN" altLang="en-US" sz="2400" b="1">
                <a:solidFill>
                  <a:srgbClr val="06070E"/>
                </a:solidFill>
                <a:latin typeface="Times New Roman" panose="02020603050405020304" pitchFamily="18" charset="0"/>
                <a:ea typeface="仿宋_GB2312" pitchFamily="49" charset="-122"/>
              </a:rPr>
              <a:t>”</a:t>
            </a:r>
            <a:r>
              <a:rPr lang="zh-CN" altLang="en-US" sz="2400" b="1">
                <a:solidFill>
                  <a:srgbClr val="06070E"/>
                </a:solidFill>
                <a:latin typeface="仿宋_GB2312" pitchFamily="49" charset="-122"/>
                <a:ea typeface="仿宋_GB2312" pitchFamily="49" charset="-122"/>
              </a:rPr>
              <a:t>。   </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2"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arbrake.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2"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17</a:t>
            </a:fld>
            <a:endParaRPr lang="zh-CN" altLang="en-US" sz="1400"/>
          </a:p>
        </p:txBody>
      </p:sp>
      <p:sp>
        <p:nvSpPr>
          <p:cNvPr id="16387" name="Rectangle 2"/>
          <p:cNvSpPr>
            <a:spLocks noGrp="1"/>
          </p:cNvSpPr>
          <p:nvPr>
            <p:ph type="title"/>
          </p:nvPr>
        </p:nvSpPr>
        <p:spPr>
          <a:xfrm>
            <a:off x="539750" y="304800"/>
            <a:ext cx="7937500" cy="963930"/>
          </a:xfrm>
        </p:spPr>
        <p:txBody>
          <a:bodyPr vert="horz" wrap="square" lIns="91440" tIns="45720" rIns="91440" bIns="45720" anchor="b"/>
          <a:lstStyle/>
          <a:p>
            <a:pPr algn="ctr" eaLnBrk="1" hangingPunct="1"/>
            <a:r>
              <a:rPr lang="zh-CN" altLang="en-US" sz="3600" b="1"/>
              <a:t>第三节</a:t>
            </a:r>
            <a:r>
              <a:rPr lang="en-US" altLang="zh-CN" sz="3600" b="1"/>
              <a:t> </a:t>
            </a:r>
            <a:r>
              <a:rPr lang="zh-CN" altLang="en-US" sz="3600" b="1"/>
              <a:t>新奥地利</a:t>
            </a:r>
            <a:r>
              <a:rPr lang="zh-CN" altLang="en-US" sz="3600" b="1">
                <a:cs typeface="Times New Roman" panose="02020603050405020304" pitchFamily="18" charset="0"/>
              </a:rPr>
              <a:t>学派的产业组织理论</a:t>
            </a:r>
            <a:endParaRPr lang="zh-CN" altLang="en-US" sz="3600" b="1"/>
          </a:p>
        </p:txBody>
      </p:sp>
      <p:sp>
        <p:nvSpPr>
          <p:cNvPr id="2" name="Rectangle 3" descr="Rectangle: Click to edit Master text styles&#10;Second level&#10;Third level&#10;Fourth level&#10;Fifth level"/>
          <p:cNvSpPr>
            <a:spLocks noGrp="1"/>
          </p:cNvSpPr>
          <p:nvPr>
            <p:ph idx="1"/>
          </p:nvPr>
        </p:nvSpPr>
        <p:spPr>
          <a:xfrm>
            <a:off x="611560" y="1773238"/>
            <a:ext cx="8064896" cy="4176712"/>
          </a:xfrm>
        </p:spPr>
        <p:txBody>
          <a:bodyPr vert="horz" wrap="square" lIns="91440" tIns="45720" rIns="91440" bIns="45720" anchor="t"/>
          <a:lstStyle/>
          <a:p>
            <a:pPr algn="just" eaLnBrk="1" hangingPunct="1">
              <a:lnSpc>
                <a:spcPct val="90000"/>
              </a:lnSpc>
            </a:pPr>
            <a:r>
              <a:rPr lang="zh-CN" altLang="en-US" b="1">
                <a:solidFill>
                  <a:srgbClr val="06070E"/>
                </a:solidFill>
                <a:latin typeface="宋体" panose="02010600030101010101" pitchFamily="2" charset="-122"/>
                <a:cs typeface="Times New Roman" panose="02020603050405020304" pitchFamily="18" charset="0"/>
              </a:rPr>
              <a:t>新奥地利学派产业组织理论的方法论特征</a:t>
            </a:r>
            <a:endParaRPr lang="en-US" altLang="zh-CN" b="1">
              <a:solidFill>
                <a:srgbClr val="06070E"/>
              </a:solidFill>
              <a:latin typeface="宋体" panose="02010600030101010101" pitchFamily="2" charset="-122"/>
              <a:cs typeface="Times New Roman" panose="02020603050405020304" pitchFamily="18" charset="0"/>
            </a:endParaRPr>
          </a:p>
          <a:p>
            <a:pPr algn="just" eaLnBrk="1" hangingPunct="1">
              <a:lnSpc>
                <a:spcPct val="90000"/>
              </a:lnSpc>
            </a:pPr>
            <a:r>
              <a:rPr lang="zh-CN" altLang="en-US" b="1">
                <a:solidFill>
                  <a:srgbClr val="06070E"/>
                </a:solidFill>
                <a:latin typeface="宋体" panose="02010600030101010101" pitchFamily="2" charset="-122"/>
                <a:cs typeface="Times New Roman" panose="02020603050405020304" pitchFamily="18" charset="0"/>
              </a:rPr>
              <a:t>新奥地利学派产业组织理论的基本观点</a:t>
            </a:r>
            <a:endParaRPr lang="en-US" altLang="zh-CN" b="1">
              <a:solidFill>
                <a:srgbClr val="06070E"/>
              </a:solidFill>
              <a:latin typeface="宋体" panose="02010600030101010101" pitchFamily="2" charset="-122"/>
              <a:cs typeface="Times New Roman" panose="02020603050405020304" pitchFamily="18" charset="0"/>
            </a:endParaRPr>
          </a:p>
          <a:p>
            <a:pPr algn="just" eaLnBrk="1" hangingPunct="1">
              <a:lnSpc>
                <a:spcPct val="90000"/>
              </a:lnSpc>
            </a:pPr>
            <a:r>
              <a:rPr lang="zh-CN" altLang="en-US" b="1">
                <a:solidFill>
                  <a:srgbClr val="06070E"/>
                </a:solidFill>
                <a:latin typeface="宋体" panose="02010600030101010101" pitchFamily="2" charset="-122"/>
              </a:rPr>
              <a:t>新奥地利学派的产业组织政策主张</a:t>
            </a:r>
            <a:endParaRPr lang="en-US" altLang="zh-CN" b="1">
              <a:solidFill>
                <a:srgbClr val="06070E"/>
              </a:solidFill>
              <a:latin typeface="宋体" panose="02010600030101010101" pitchFamily="2" charset="-122"/>
            </a:endParaRPr>
          </a:p>
          <a:p>
            <a:pPr algn="just" eaLnBrk="1" hangingPunct="1">
              <a:lnSpc>
                <a:spcPct val="90000"/>
              </a:lnSpc>
            </a:pPr>
            <a:endParaRPr lang="en-US" altLang="zh-CN" b="1">
              <a:solidFill>
                <a:srgbClr val="06070E"/>
              </a:solidFill>
              <a:latin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18</a:t>
            </a:fld>
            <a:endParaRPr lang="zh-CN" altLang="en-US" sz="1400"/>
          </a:p>
        </p:txBody>
      </p:sp>
      <p:sp>
        <p:nvSpPr>
          <p:cNvPr id="17411" name="Rectangle 2"/>
          <p:cNvSpPr>
            <a:spLocks noGrp="1"/>
          </p:cNvSpPr>
          <p:nvPr>
            <p:ph type="title"/>
          </p:nvPr>
        </p:nvSpPr>
        <p:spPr/>
        <p:txBody>
          <a:bodyPr vert="horz" wrap="square" lIns="91440" tIns="45720" rIns="91440" bIns="45720" anchor="b"/>
          <a:lstStyle/>
          <a:p>
            <a:pPr eaLnBrk="1" hangingPunct="1"/>
            <a:r>
              <a:rPr lang="zh-CN" altLang="en-US" sz="4000" b="1"/>
              <a:t>一、新奥地利学派产业组织理论的方法论特征</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440055" y="1524000"/>
            <a:ext cx="8399145" cy="5000625"/>
          </a:xfrm>
        </p:spPr>
        <p:txBody>
          <a:bodyPr vert="horz" wrap="square" lIns="91440" tIns="45720" rIns="91440" bIns="45720" anchor="t"/>
          <a:lstStyle/>
          <a:p>
            <a:pPr algn="just" eaLnBrk="1" hangingPunct="1">
              <a:lnSpc>
                <a:spcPct val="90000"/>
              </a:lnSpc>
            </a:pPr>
            <a:r>
              <a:rPr lang="zh-CN" altLang="en-US" sz="2400" b="1">
                <a:solidFill>
                  <a:srgbClr val="06070E"/>
                </a:solidFill>
                <a:latin typeface="仿宋_GB2312" pitchFamily="49" charset="-122"/>
                <a:ea typeface="仿宋_GB2312" pitchFamily="49" charset="-122"/>
              </a:rPr>
              <a:t>产业组织理论的新奥地利学派在理论上的多方面成就,是建立在门格尔(Carl Menger)、庞巴维克(Eugen von Bohn-Bawark)创始的奥地利经济学派的传统思想和方法之上的。</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新奥地利学派对传统的哈佛学派的反垄断政策基本持批判态度</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同时他们还否定作为新古典经济学核心的价格理论。新奥地利学派致力于个人行为逻辑分析</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他们着重研究逐步的过程分析</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而不是注重未必实际存在的静态一般均衡。。</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米塞斯在</a:t>
            </a:r>
            <a:r>
              <a:rPr lang="en-US" altLang="zh-CN" sz="2400" b="1">
                <a:solidFill>
                  <a:srgbClr val="06070E"/>
                </a:solidFill>
                <a:latin typeface="仿宋_GB2312" pitchFamily="49" charset="-122"/>
                <a:ea typeface="仿宋_GB2312" pitchFamily="49" charset="-122"/>
              </a:rPr>
              <a:t>1996</a:t>
            </a:r>
            <a:r>
              <a:rPr lang="zh-CN" altLang="en-US" sz="2400" b="1">
                <a:solidFill>
                  <a:srgbClr val="06070E"/>
                </a:solidFill>
                <a:latin typeface="仿宋_GB2312" pitchFamily="49" charset="-122"/>
                <a:ea typeface="仿宋_GB2312" pitchFamily="49" charset="-122"/>
              </a:rPr>
              <a:t>年出版的</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人的行为</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一书中详细论述了新奥地利学派的这种方法论。与自然科学不同</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经济规律是通过对一些不言而喻的公理</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诸如人类生存和追求的目标</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进行逻辑推论而发现的。因此</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在经济学领域采用与自然科学相同的工具进行分析是不合适的。</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19</a:t>
            </a:fld>
            <a:endParaRPr lang="zh-CN" altLang="en-US" sz="1400"/>
          </a:p>
        </p:txBody>
      </p:sp>
      <p:sp>
        <p:nvSpPr>
          <p:cNvPr id="18435" name="Rectangle 2"/>
          <p:cNvSpPr>
            <a:spLocks noGrp="1"/>
          </p:cNvSpPr>
          <p:nvPr>
            <p:ph type="title"/>
          </p:nvPr>
        </p:nvSpPr>
        <p:spPr/>
        <p:txBody>
          <a:bodyPr vert="horz" wrap="square" lIns="91440" tIns="45720" rIns="91440" bIns="45720" anchor="b"/>
          <a:lstStyle/>
          <a:p>
            <a:pPr eaLnBrk="1" hangingPunct="1"/>
            <a:r>
              <a:rPr lang="zh-CN" altLang="en-US" sz="4000" b="1"/>
              <a:t>二</a:t>
            </a:r>
            <a:r>
              <a:rPr lang="en-US" altLang="zh-CN" sz="4000" b="1"/>
              <a:t>、 </a:t>
            </a:r>
            <a:r>
              <a:rPr lang="zh-CN" altLang="en-US" sz="4000" b="1"/>
              <a:t>新奥地利</a:t>
            </a:r>
            <a:r>
              <a:rPr lang="zh-CN" altLang="en-US" sz="4000" b="1">
                <a:latin typeface="宋体" panose="02010600030101010101" pitchFamily="2" charset="-122"/>
                <a:cs typeface="Times New Roman" panose="02020603050405020304" pitchFamily="18" charset="0"/>
              </a:rPr>
              <a:t>学派产业组织理论的基本观点</a:t>
            </a:r>
            <a:endParaRPr lang="zh-CN" altLang="en-US" sz="4000" b="1">
              <a:ea typeface="Times New Roman" panose="02020603050405020304" pitchFamily="18" charset="0"/>
            </a:endParaRPr>
          </a:p>
        </p:txBody>
      </p:sp>
      <p:sp>
        <p:nvSpPr>
          <p:cNvPr id="2" name="Rectangle 3" descr="Rectangle: Click to edit Master text styles&#10;Second level&#10;Third level&#10;Fourth level&#10;Fifth level"/>
          <p:cNvSpPr>
            <a:spLocks noGrp="1" noChangeArrowheads="1"/>
          </p:cNvSpPr>
          <p:nvPr>
            <p:ph idx="1"/>
          </p:nvPr>
        </p:nvSpPr>
        <p:spPr>
          <a:xfrm>
            <a:off x="609600" y="1600200"/>
            <a:ext cx="8229600" cy="5105400"/>
          </a:xfrm>
        </p:spPr>
        <p:txBody>
          <a:bodyPr vert="horz" wrap="square" lIns="91440" tIns="45720" rIns="91440" bIns="45720" numCol="1" anchor="t" anchorCtr="0" compatLnSpc="1"/>
          <a:lstStyle/>
          <a:p>
            <a:pPr marL="0" marR="0" lvl="0" indent="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None/>
              <a:defRPr/>
            </a:pPr>
            <a:endParaRPr kumimoji="0" lang="en-US" altLang="zh-CN" sz="2400" b="1" i="0" u="none" strike="noStrike" kern="0" cap="none" spc="0" normalizeH="0" baseline="0" noProof="0">
              <a:ln>
                <a:noFill/>
              </a:ln>
              <a:solidFill>
                <a:srgbClr val="06070E"/>
              </a:solidFill>
              <a:effectLst/>
              <a:uLnTx/>
              <a:uFillTx/>
              <a:latin typeface="仿宋_GB2312" pitchFamily="49" charset="-122"/>
              <a:ea typeface="仿宋_GB2312" pitchFamily="49" charset="-122"/>
              <a:cs typeface="+mn-cs"/>
            </a:endParaRPr>
          </a:p>
          <a:p>
            <a:pPr marL="342900" marR="0" lvl="0" indent="-34290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rPr>
              <a:t>新奥地利学派认为，认为必须对市场的动态过程进行分析，在“过程”中认识竞争和企业家的作用。</a:t>
            </a:r>
            <a:endPar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endParaRPr>
          </a:p>
          <a:p>
            <a:pPr marL="342900" marR="0" lvl="0" indent="-34290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endPar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endParaRPr>
          </a:p>
          <a:p>
            <a:pPr marL="342900" marR="0" lvl="0" indent="-34290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rPr>
              <a:t>新奥地利学派分析了可能形成垄断的因素。认为除了对天然资源的垄断外，其他因素都不能形成长期垄断。</a:t>
            </a:r>
            <a:endPar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endParaRPr>
          </a:p>
          <a:p>
            <a:pPr marL="342900" marR="0" lvl="0" indent="-34290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endPar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endParaRPr>
          </a:p>
          <a:p>
            <a:pPr marL="342900" marR="0" lvl="0" indent="-34290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rPr>
              <a:t>在规模经济显著的产业，企业追求规模经济所导致的集中度上升，不是形成垄断的直接原因，政府以利用规模经济的名义对产业进入的限制才是垄断的原因所在。</a:t>
            </a:r>
            <a:endPar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a:cs typeface="+mn-cs"/>
            </a:endParaRPr>
          </a:p>
          <a:p>
            <a:pPr marL="0" marR="0" lvl="0" indent="0" algn="just"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None/>
              <a:defRPr/>
            </a:pPr>
            <a:endParaRPr kumimoji="0" lang="zh-CN" altLang="en-US" sz="2400" b="1" i="0" u="none" strike="noStrike" kern="0" cap="none" spc="0" normalizeH="0" baseline="0" noProof="0">
              <a:ln>
                <a:noFill/>
              </a:ln>
              <a:solidFill>
                <a:srgbClr val="06070E"/>
              </a:solidFill>
              <a:effectLst/>
              <a:uLnTx/>
              <a:uFillTx/>
              <a:latin typeface="仿宋_GB2312" pitchFamily="49" charset="-122"/>
              <a:ea typeface="仿宋_GB2312" pitchFamily="49"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anim calcmode="lin" valueType="num">
                                      <p:cBhvr additive="base">
                                        <p:cTn id="19" dur="500" fill="hold"/>
                                        <p:tgtEl>
                                          <p:spTgt spid="2">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20</a:t>
            </a:fld>
            <a:endParaRPr lang="zh-CN" altLang="en-US" sz="1400"/>
          </a:p>
        </p:txBody>
      </p:sp>
      <p:sp>
        <p:nvSpPr>
          <p:cNvPr id="19459" name="Rectangle 2"/>
          <p:cNvSpPr>
            <a:spLocks noGrp="1"/>
          </p:cNvSpPr>
          <p:nvPr>
            <p:ph type="title"/>
          </p:nvPr>
        </p:nvSpPr>
        <p:spPr/>
        <p:txBody>
          <a:bodyPr vert="horz" wrap="square" lIns="91440" tIns="45720" rIns="91440" bIns="45720" anchor="b"/>
          <a:lstStyle/>
          <a:p>
            <a:pPr eaLnBrk="1" hangingPunct="1"/>
            <a:r>
              <a:rPr lang="zh-CN" altLang="en-US" sz="4000" b="1"/>
              <a:t>三、</a:t>
            </a:r>
            <a:r>
              <a:rPr lang="en-US" altLang="zh-CN" sz="4000" b="1"/>
              <a:t> </a:t>
            </a:r>
            <a:r>
              <a:rPr lang="zh-CN" altLang="en-US" sz="4000" b="1"/>
              <a:t>新奥地利</a:t>
            </a:r>
            <a:r>
              <a:rPr lang="zh-CN" altLang="en-US" sz="4000" b="1">
                <a:latin typeface="宋体" panose="02010600030101010101" pitchFamily="2" charset="-122"/>
              </a:rPr>
              <a:t>学派的产业组织政策主张</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828675" y="1685290"/>
            <a:ext cx="7772400" cy="4176713"/>
          </a:xfrm>
        </p:spPr>
        <p:txBody>
          <a:bodyPr vert="horz" wrap="square" lIns="91440" tIns="45720" rIns="91440" bIns="45720" anchor="t"/>
          <a:lstStyle/>
          <a:p>
            <a:pPr algn="just" eaLnBrk="1" hangingPunct="1">
              <a:lnSpc>
                <a:spcPct val="80000"/>
              </a:lnSpc>
            </a:pPr>
            <a:r>
              <a:rPr lang="zh-CN" altLang="en-US" sz="2400" b="1">
                <a:solidFill>
                  <a:srgbClr val="06070E"/>
                </a:solidFill>
                <a:latin typeface="楷体_GB2312" pitchFamily="49" charset="-122"/>
                <a:ea typeface="仿宋_GB2312" pitchFamily="49" charset="-122"/>
              </a:rPr>
              <a:t>新奥地利学派是市场万能主义者，信赖市场的自组织能力，主张市场可以解决所有的经济问题，对各种反托拉斯的法规和制裁措施持否定的态度；</a:t>
            </a:r>
            <a:endParaRPr lang="zh-CN" altLang="en-US" sz="2400" b="1">
              <a:solidFill>
                <a:srgbClr val="06070E"/>
              </a:solidFill>
              <a:latin typeface="楷体_GB2312" pitchFamily="49" charset="-122"/>
              <a:ea typeface="仿宋_GB2312" pitchFamily="49" charset="-122"/>
            </a:endParaRPr>
          </a:p>
          <a:p>
            <a:pPr algn="just" eaLnBrk="1" hangingPunct="1">
              <a:lnSpc>
                <a:spcPct val="80000"/>
              </a:lnSpc>
            </a:pPr>
            <a:endParaRPr lang="zh-CN" altLang="en-US" sz="2400" b="1">
              <a:solidFill>
                <a:srgbClr val="06070E"/>
              </a:solidFill>
              <a:latin typeface="楷体_GB2312" pitchFamily="49" charset="-122"/>
              <a:ea typeface="仿宋_GB2312" pitchFamily="49" charset="-122"/>
            </a:endParaRPr>
          </a:p>
          <a:p>
            <a:pPr algn="just" eaLnBrk="1" hangingPunct="1">
              <a:lnSpc>
                <a:spcPct val="80000"/>
              </a:lnSpc>
            </a:pPr>
            <a:r>
              <a:rPr lang="zh-CN" altLang="en-US" sz="2400" b="1">
                <a:solidFill>
                  <a:srgbClr val="06070E"/>
                </a:solidFill>
                <a:latin typeface="楷体_GB2312" pitchFamily="49" charset="-122"/>
                <a:ea typeface="仿宋_GB2312" pitchFamily="49" charset="-122"/>
              </a:rPr>
              <a:t>政府作为管理社会公共资源的机构，不必去关心企业是否垄断了稀缺资源，而要重视的是企业是否拥有支配潜在的竞争者的权力，尤其是借助法律和制度形成的权力。不要让被政府管制的垄断成为被政府保护的垄断；</a:t>
            </a:r>
            <a:endParaRPr lang="zh-CN" altLang="en-US" sz="2400" b="1">
              <a:solidFill>
                <a:srgbClr val="06070E"/>
              </a:solidFill>
              <a:latin typeface="楷体_GB2312" pitchFamily="49" charset="-122"/>
              <a:ea typeface="仿宋_GB2312" pitchFamily="49" charset="-122"/>
            </a:endParaRPr>
          </a:p>
          <a:p>
            <a:pPr algn="just" eaLnBrk="1" hangingPunct="1">
              <a:lnSpc>
                <a:spcPct val="80000"/>
              </a:lnSpc>
            </a:pPr>
            <a:endParaRPr lang="zh-CN" altLang="en-US" sz="2400" b="1">
              <a:solidFill>
                <a:srgbClr val="06070E"/>
              </a:solidFill>
              <a:latin typeface="楷体_GB2312" pitchFamily="49" charset="-122"/>
              <a:ea typeface="仿宋_GB2312" pitchFamily="49" charset="-122"/>
            </a:endParaRPr>
          </a:p>
          <a:p>
            <a:pPr eaLnBrk="1" hangingPunct="1">
              <a:lnSpc>
                <a:spcPct val="80000"/>
              </a:lnSpc>
            </a:pPr>
            <a:r>
              <a:rPr lang="zh-CN" altLang="en-US" sz="2400" b="1">
                <a:solidFill>
                  <a:srgbClr val="06070E"/>
                </a:solidFill>
                <a:latin typeface="楷体_GB2312" pitchFamily="49" charset="-122"/>
                <a:ea typeface="仿宋_GB2312" pitchFamily="49" charset="-122"/>
              </a:rPr>
              <a:t>政府应把供给交给市场机制。</a:t>
            </a:r>
            <a:endParaRPr lang="zh-CN" altLang="en-US" sz="2400" b="1">
              <a:solidFill>
                <a:srgbClr val="06070E"/>
              </a:solidFill>
              <a:latin typeface="楷体_GB2312" pitchFamily="49" charset="-122"/>
              <a:ea typeface="仿宋_GB2312" pitchFamily="49" charset="-122"/>
            </a:endParaRPr>
          </a:p>
          <a:p>
            <a:pPr eaLnBrk="1" hangingPunct="1">
              <a:lnSpc>
                <a:spcPct val="80000"/>
              </a:lnSpc>
            </a:pPr>
            <a:endParaRPr lang="en-US" altLang="zh-CN" sz="24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2" dur="500" fill="hold" grpId="0"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arbrake.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2" dur="50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21</a:t>
            </a:fld>
            <a:endParaRPr lang="zh-CN" altLang="en-US" sz="1400"/>
          </a:p>
        </p:txBody>
      </p:sp>
      <p:sp>
        <p:nvSpPr>
          <p:cNvPr id="20483" name="Rectangle 2"/>
          <p:cNvSpPr>
            <a:spLocks noGrp="1"/>
          </p:cNvSpPr>
          <p:nvPr>
            <p:ph type="title"/>
          </p:nvPr>
        </p:nvSpPr>
        <p:spPr/>
        <p:txBody>
          <a:bodyPr vert="horz" wrap="square" lIns="91440" tIns="45720" rIns="91440" bIns="45720" anchor="b"/>
          <a:lstStyle/>
          <a:p>
            <a:pPr algn="ctr" eaLnBrk="1" hangingPunct="1"/>
            <a:r>
              <a:rPr lang="zh-CN" altLang="en-US" sz="4000" b="1"/>
              <a:t>第四节</a:t>
            </a:r>
            <a:r>
              <a:rPr lang="en-US" altLang="zh-CN" sz="4000" b="1"/>
              <a:t> </a:t>
            </a:r>
            <a:r>
              <a:rPr lang="zh-CN" altLang="en-US" sz="4000" b="1">
                <a:latin typeface="宋体" panose="02010600030101010101" pitchFamily="2" charset="-122"/>
                <a:cs typeface="Times New Roman" panose="02020603050405020304" pitchFamily="18" charset="0"/>
              </a:rPr>
              <a:t>可竞争市场理论</a:t>
            </a:r>
            <a:r>
              <a:rPr lang="zh-CN" altLang="en-US" sz="4000" b="1">
                <a:latin typeface="宋体" panose="02010600030101010101" pitchFamily="2" charset="-122"/>
              </a:rPr>
              <a:t> </a:t>
            </a:r>
            <a:endParaRPr lang="zh-CN" altLang="en-US" sz="4000" b="1">
              <a:latin typeface="宋体" panose="02010600030101010101" pitchFamily="2" charset="-122"/>
            </a:endParaRPr>
          </a:p>
        </p:txBody>
      </p:sp>
      <p:sp>
        <p:nvSpPr>
          <p:cNvPr id="2" name="Rectangle 3" descr="Rectangle: Click to edit Master text styles&#10;Second level&#10;Third level&#10;Fourth level&#10;Fifth level"/>
          <p:cNvSpPr>
            <a:spLocks noGrp="1" noChangeArrowheads="1"/>
          </p:cNvSpPr>
          <p:nvPr>
            <p:ph idx="1"/>
          </p:nvPr>
        </p:nvSpPr>
        <p:spPr>
          <a:xfrm>
            <a:off x="827088" y="1989138"/>
            <a:ext cx="8065392" cy="3240088"/>
          </a:xfrm>
        </p:spPr>
        <p:txBody>
          <a:bodyPr vert="horz" wrap="square" lIns="91440" tIns="45720" rIns="91440" bIns="45720" numCol="1" anchor="t" anchorCtr="0" compatLnSpc="1"/>
          <a:lstStyle/>
          <a:p>
            <a:pPr marL="342900" marR="0" lvl="0" indent="-342900" algn="l"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mn-cs"/>
              </a:rPr>
              <a:t>可竞争性市场理论的产生背景</a:t>
            </a:r>
            <a:endParaRPr kumimoji="0" lang="en-US" altLang="zh-CN" sz="32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l"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Times New Roman" panose="02020603050405020304" pitchFamily="18" charset="0"/>
              </a:rPr>
              <a:t>可竞争</a:t>
            </a:r>
            <a:r>
              <a:rPr kumimoji="0" lang="zh-CN" altLang="en-US" sz="3200" b="1" i="0" u="none" strike="noStrike" kern="0" cap="none" spc="0" normalizeH="0" baseline="0" noProof="0">
                <a:ln>
                  <a:noFill/>
                </a:ln>
                <a:solidFill>
                  <a:srgbClr val="06070E"/>
                </a:solidFill>
                <a:effectLst/>
                <a:uLnTx/>
                <a:uFillTx/>
                <a:latin typeface="+mn-ea"/>
                <a:ea typeface="+mn-ea"/>
                <a:cs typeface="+mn-cs"/>
              </a:rPr>
              <a:t>性</a:t>
            </a:r>
            <a:r>
              <a:rPr kumimoji="0" lang="zh-CN" altLang="en-US" sz="3200" b="1" i="0" u="none" strike="noStrike" kern="0" cap="none" spc="0" normalizeH="0" baseline="0" noProof="0">
                <a:ln>
                  <a:noFill/>
                </a:ln>
                <a:solidFill>
                  <a:srgbClr val="06070E"/>
                </a:solidFill>
                <a:effectLst/>
                <a:uLnTx/>
                <a:uFillTx/>
                <a:latin typeface="+mn-ea"/>
                <a:ea typeface="+mn-ea"/>
                <a:cs typeface="Times New Roman" panose="02020603050405020304" pitchFamily="18" charset="0"/>
              </a:rPr>
              <a:t>市场理论的假设条件和基本内容</a:t>
            </a:r>
            <a:endParaRPr kumimoji="0" lang="en-US" altLang="zh-CN" sz="3200" b="1" i="0" u="none" strike="noStrike" kern="0" cap="none" spc="0" normalizeH="0" baseline="0" noProof="0">
              <a:ln>
                <a:noFill/>
              </a:ln>
              <a:solidFill>
                <a:srgbClr val="06070E"/>
              </a:solidFill>
              <a:effectLst/>
              <a:uLnTx/>
              <a:uFillTx/>
              <a:latin typeface="+mn-ea"/>
              <a:ea typeface="+mn-ea"/>
              <a:cs typeface="Times New Roman" panose="02020603050405020304" pitchFamily="18" charset="0"/>
            </a:endParaRPr>
          </a:p>
          <a:p>
            <a:pPr marL="342900" marR="0" lvl="0" indent="-342900" algn="l"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mn-cs"/>
              </a:rPr>
              <a:t>可竞争性市场理论的</a:t>
            </a:r>
            <a:r>
              <a:rPr lang="zh-CN" altLang="en-US" b="1">
                <a:solidFill>
                  <a:srgbClr val="06070E"/>
                </a:solidFill>
                <a:latin typeface="+mn-ea"/>
              </a:rPr>
              <a:t>方法论特点</a:t>
            </a:r>
            <a:endParaRPr kumimoji="0" lang="en-US" altLang="zh-CN" sz="3200" b="1" i="0" u="none" strike="noStrike" kern="0" cap="none" spc="0" normalizeH="0" baseline="0" noProof="0">
              <a:ln>
                <a:noFill/>
              </a:ln>
              <a:solidFill>
                <a:srgbClr val="06070E"/>
              </a:solidFill>
              <a:effectLst/>
              <a:uLnTx/>
              <a:uFillTx/>
              <a:latin typeface="+mn-ea"/>
              <a:ea typeface="+mn-ea"/>
              <a:cs typeface="+mn-cs"/>
            </a:endParaRPr>
          </a:p>
          <a:p>
            <a:pPr marL="342900" marR="0" lvl="0" indent="-342900" algn="l" defTabSz="914400" rtl="0" eaLnBrk="1" fontAlgn="base" latinLnBrk="0" hangingPunct="1">
              <a:lnSpc>
                <a:spcPct val="90000"/>
              </a:lnSpc>
              <a:spcBef>
                <a:spcPct val="20000"/>
              </a:spcBef>
              <a:spcAft>
                <a:spcPct val="0"/>
              </a:spcAft>
              <a:buClr>
                <a:schemeClr val="hlink"/>
              </a:buClr>
              <a:buSzPct val="110000"/>
              <a:buFont typeface="Wingdings" panose="05000000000000000000" pitchFamily="2" charset="2"/>
              <a:buBlip>
                <a:blip r:embed="rId2"/>
              </a:buBlip>
              <a:defRPr/>
            </a:pPr>
            <a:r>
              <a:rPr kumimoji="0" lang="zh-CN" altLang="en-US" sz="3200" b="1" i="0" u="none" strike="noStrike" kern="0" cap="none" spc="0" normalizeH="0" baseline="0" noProof="0">
                <a:ln>
                  <a:noFill/>
                </a:ln>
                <a:solidFill>
                  <a:srgbClr val="06070E"/>
                </a:solidFill>
                <a:effectLst/>
                <a:uLnTx/>
                <a:uFillTx/>
                <a:latin typeface="+mn-ea"/>
                <a:ea typeface="+mn-ea"/>
                <a:cs typeface="+mn-cs"/>
              </a:rPr>
              <a:t>竞争性市场理论的政策主张</a:t>
            </a:r>
            <a:endParaRPr kumimoji="0" lang="en-US" altLang="zh-CN" sz="3200" b="1" i="0" u="none" strike="noStrike" kern="0" cap="none" spc="0" normalizeH="0" baseline="0" noProof="0">
              <a:ln>
                <a:noFill/>
              </a:ln>
              <a:solidFill>
                <a:srgbClr val="06070E"/>
              </a:solidFill>
              <a:effectLst/>
              <a:uLnTx/>
              <a:uFillTx/>
              <a:latin typeface="+mn-ea"/>
              <a:ea typeface="+mn-ea"/>
              <a:cs typeface="+mn-cs"/>
            </a:endParaRPr>
          </a:p>
          <a:p>
            <a:pPr lvl="0" eaLnBrk="1" hangingPunct="1">
              <a:lnSpc>
                <a:spcPct val="90000"/>
              </a:lnSpc>
              <a:defRPr/>
            </a:pPr>
            <a:r>
              <a:rPr lang="zh-CN" altLang="en-US" b="1">
                <a:solidFill>
                  <a:srgbClr val="06070E"/>
                </a:solidFill>
                <a:latin typeface="+mn-ea"/>
              </a:rPr>
              <a:t>有关可竞争市场理论的争议</a:t>
            </a:r>
            <a:endParaRPr kumimoji="0" lang="en-US" altLang="zh-CN" sz="3200" b="1" i="0" u="none" strike="noStrike" kern="0" cap="none" spc="0" normalizeH="0" baseline="0" noProof="0">
              <a:ln>
                <a:noFill/>
              </a:ln>
              <a:solidFill>
                <a:srgbClr val="06070E"/>
              </a:solidFill>
              <a:effectLst/>
              <a:uLnTx/>
              <a:uFillTx/>
              <a:latin typeface="+mn-ea"/>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carbrake.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2"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carbrake.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2"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carbrake.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2" dur="50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carbrake.wav"/>
                                        </p:tgtEl>
                                      </p:cMediaNode>
                                    </p:audio>
                                  </p:subTnLst>
                                </p:cTn>
                              </p:par>
                            </p:childTnLst>
                          </p:cTn>
                        </p:par>
                      </p:childTnLst>
                    </p:cTn>
                  </p:par>
                  <p:par>
                    <p:cTn id="27" fill="hold" nodeType="clickPar">
                      <p:stCondLst>
                        <p:cond delay="indefinite"/>
                      </p:stCondLst>
                      <p:childTnLst>
                        <p:par>
                          <p:cTn id="28" fill="hold">
                            <p:stCondLst>
                              <p:cond delay="0"/>
                            </p:stCondLst>
                            <p:childTnLst>
                              <p:par>
                                <p:cTn id="29" presetID="2" presetClass="entr" presetSubtype="2" dur="500" fill="hold" grpId="0"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22</a:t>
            </a:fld>
            <a:endParaRPr lang="zh-CN" altLang="en-US" sz="1400"/>
          </a:p>
        </p:txBody>
      </p:sp>
      <p:sp>
        <p:nvSpPr>
          <p:cNvPr id="21507" name="Rectangle 2"/>
          <p:cNvSpPr>
            <a:spLocks noGrp="1"/>
          </p:cNvSpPr>
          <p:nvPr>
            <p:ph type="title"/>
          </p:nvPr>
        </p:nvSpPr>
        <p:spPr>
          <a:xfrm>
            <a:off x="609600" y="304800"/>
            <a:ext cx="8210550" cy="1143000"/>
          </a:xfrm>
        </p:spPr>
        <p:txBody>
          <a:bodyPr vert="horz" wrap="square" lIns="91440" tIns="45720" rIns="91440" bIns="45720" anchor="b"/>
          <a:lstStyle/>
          <a:p>
            <a:pPr eaLnBrk="1" hangingPunct="1"/>
            <a:r>
              <a:rPr lang="en-US" altLang="zh-CN" sz="4000" b="1"/>
              <a:t>一、</a:t>
            </a:r>
            <a:r>
              <a:rPr lang="zh-CN" altLang="en-US" sz="4000" b="1">
                <a:latin typeface="宋体" panose="02010600030101010101" pitchFamily="2" charset="-122"/>
              </a:rPr>
              <a:t>可竞争性市场理论</a:t>
            </a:r>
            <a:r>
              <a:rPr lang="zh-CN" altLang="en-US" sz="4000" b="1"/>
              <a:t>的产生背景</a:t>
            </a:r>
            <a:endParaRPr lang="zh-CN" altLang="en-US" sz="4000"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a:xfrm>
            <a:off x="611188" y="1830388"/>
            <a:ext cx="7929562" cy="4622800"/>
          </a:xfrm>
        </p:spPr>
        <p:txBody>
          <a:bodyPr vert="horz" wrap="square" lIns="91440" tIns="45720" rIns="91440" bIns="45720" anchor="t"/>
          <a:lstStyle/>
          <a:p>
            <a:pPr eaLnBrk="1" hangingPunct="1">
              <a:lnSpc>
                <a:spcPct val="90000"/>
              </a:lnSpc>
            </a:pPr>
            <a:r>
              <a:rPr lang="zh-CN" altLang="zh-CN" sz="2400" b="1">
                <a:solidFill>
                  <a:srgbClr val="06070E"/>
                </a:solidFill>
                <a:latin typeface="仿宋_GB2312" pitchFamily="49" charset="-122"/>
                <a:ea typeface="仿宋_GB2312" pitchFamily="49" charset="-122"/>
              </a:rPr>
              <a:t>20</a:t>
            </a:r>
            <a:r>
              <a:rPr lang="zh-CN" altLang="en-US" sz="2400" b="1">
                <a:solidFill>
                  <a:srgbClr val="06070E"/>
                </a:solidFill>
                <a:latin typeface="仿宋_GB2312" pitchFamily="49" charset="-122"/>
                <a:ea typeface="仿宋_GB2312" pitchFamily="49" charset="-122"/>
              </a:rPr>
              <a:t>世纪</a:t>
            </a:r>
            <a:r>
              <a:rPr lang="en-US" altLang="zh-CN" sz="2400" b="1">
                <a:solidFill>
                  <a:srgbClr val="06070E"/>
                </a:solidFill>
                <a:latin typeface="仿宋_GB2312" pitchFamily="49" charset="-122"/>
                <a:ea typeface="仿宋_GB2312" pitchFamily="49" charset="-122"/>
              </a:rPr>
              <a:t>8</a:t>
            </a:r>
            <a:r>
              <a:rPr lang="zh-CN" altLang="zh-CN" sz="2400" b="1">
                <a:solidFill>
                  <a:srgbClr val="06070E"/>
                </a:solidFill>
                <a:latin typeface="仿宋_GB2312" pitchFamily="49" charset="-122"/>
                <a:ea typeface="仿宋_GB2312" pitchFamily="49" charset="-122"/>
              </a:rPr>
              <a:t>0</a:t>
            </a:r>
            <a:r>
              <a:rPr lang="zh-CN" altLang="en-US" sz="2400" b="1">
                <a:solidFill>
                  <a:srgbClr val="06070E"/>
                </a:solidFill>
                <a:latin typeface="仿宋_GB2312" pitchFamily="49" charset="-122"/>
                <a:ea typeface="仿宋_GB2312" pitchFamily="49" charset="-122"/>
              </a:rPr>
              <a:t>年代以后，以信息技术为中心的技术革命的兴起以及由此导致的经济管理业务中的系统技术的普遍运用，使得原来政府对航空、通讯、汽车运输等产业进行规制的依据不断淡化。</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en-US" sz="2400" b="1">
                <a:solidFill>
                  <a:srgbClr val="06070E"/>
                </a:solidFill>
                <a:latin typeface="仿宋_GB2312" pitchFamily="49" charset="-122"/>
                <a:ea typeface="仿宋_GB2312" pitchFamily="49" charset="-122"/>
              </a:rPr>
              <a:t>在美英等发达市场经济国家出现了放松规制的倾向，为这种政策转换提供重要理论支柱的就是可竞争市场理论。 </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zh-CN" sz="2400" b="1">
                <a:solidFill>
                  <a:srgbClr val="06070E"/>
                </a:solidFill>
                <a:latin typeface="仿宋_GB2312" pitchFamily="49" charset="-122"/>
                <a:ea typeface="仿宋_GB2312" pitchFamily="49" charset="-122"/>
              </a:rPr>
              <a:t>1981</a:t>
            </a:r>
            <a:r>
              <a:rPr lang="zh-CN" altLang="en-US" sz="2400" b="1">
                <a:solidFill>
                  <a:srgbClr val="06070E"/>
                </a:solidFill>
                <a:latin typeface="仿宋_GB2312" pitchFamily="49" charset="-122"/>
                <a:ea typeface="仿宋_GB2312" pitchFamily="49" charset="-122"/>
              </a:rPr>
              <a:t>年</a:t>
            </a:r>
            <a:r>
              <a:rPr lang="zh-CN" altLang="zh-CN" sz="2400" b="1">
                <a:solidFill>
                  <a:srgbClr val="06070E"/>
                </a:solidFill>
                <a:latin typeface="仿宋_GB2312" pitchFamily="49" charset="-122"/>
                <a:ea typeface="仿宋_GB2312" pitchFamily="49" charset="-122"/>
              </a:rPr>
              <a:t>12</a:t>
            </a:r>
            <a:r>
              <a:rPr lang="zh-CN" altLang="en-US" sz="2400" b="1">
                <a:solidFill>
                  <a:srgbClr val="06070E"/>
                </a:solidFill>
                <a:latin typeface="仿宋_GB2312" pitchFamily="49" charset="-122"/>
                <a:ea typeface="仿宋_GB2312" pitchFamily="49" charset="-122"/>
              </a:rPr>
              <a:t>月，美国著名经济学家鲍莫尔（</a:t>
            </a:r>
            <a:r>
              <a:rPr lang="zh-CN" altLang="zh-CN" sz="2400" b="1">
                <a:solidFill>
                  <a:srgbClr val="06070E"/>
                </a:solidFill>
                <a:latin typeface="仿宋_GB2312" pitchFamily="49" charset="-122"/>
                <a:ea typeface="仿宋_GB2312" pitchFamily="49" charset="-122"/>
              </a:rPr>
              <a:t>W</a:t>
            </a:r>
            <a:r>
              <a:rPr lang="en-US" altLang="zh-CN" sz="2400" b="1">
                <a:solidFill>
                  <a:srgbClr val="06070E"/>
                </a:solidFill>
                <a:latin typeface="仿宋_GB2312" pitchFamily="49" charset="-122"/>
                <a:ea typeface="仿宋_GB2312" pitchFamily="49" charset="-122"/>
              </a:rPr>
              <a:t>.</a:t>
            </a:r>
            <a:r>
              <a:rPr lang="zh-CN" altLang="zh-CN" sz="2400" b="1">
                <a:solidFill>
                  <a:srgbClr val="06070E"/>
                </a:solidFill>
                <a:latin typeface="仿宋_GB2312" pitchFamily="49" charset="-122"/>
                <a:ea typeface="仿宋_GB2312" pitchFamily="49" charset="-122"/>
              </a:rPr>
              <a:t> J</a:t>
            </a:r>
            <a:r>
              <a:rPr lang="en-US" altLang="zh-CN" sz="2400" b="1">
                <a:solidFill>
                  <a:srgbClr val="06070E"/>
                </a:solidFill>
                <a:latin typeface="仿宋_GB2312" pitchFamily="49" charset="-122"/>
                <a:ea typeface="仿宋_GB2312" pitchFamily="49" charset="-122"/>
              </a:rPr>
              <a:t>.</a:t>
            </a:r>
            <a:r>
              <a:rPr lang="zh-CN" altLang="zh-CN" sz="2400" b="1">
                <a:solidFill>
                  <a:srgbClr val="06070E"/>
                </a:solidFill>
                <a:latin typeface="仿宋_GB2312" pitchFamily="49" charset="-122"/>
                <a:ea typeface="仿宋_GB2312" pitchFamily="49" charset="-122"/>
              </a:rPr>
              <a:t> Baumol</a:t>
            </a:r>
            <a:r>
              <a:rPr lang="zh-CN" altLang="en-US" sz="2400" b="1">
                <a:solidFill>
                  <a:srgbClr val="06070E"/>
                </a:solidFill>
                <a:latin typeface="仿宋_GB2312" pitchFamily="49" charset="-122"/>
                <a:ea typeface="仿宋_GB2312" pitchFamily="49" charset="-122"/>
              </a:rPr>
              <a:t>）在就职美国经济学会主席的演说中，首次提出了可竞争性市场的概念（</a:t>
            </a:r>
            <a:r>
              <a:rPr lang="zh-CN" altLang="zh-CN" sz="2400" b="1">
                <a:solidFill>
                  <a:srgbClr val="06070E"/>
                </a:solidFill>
                <a:latin typeface="仿宋_GB2312" pitchFamily="49" charset="-122"/>
                <a:ea typeface="仿宋_GB2312" pitchFamily="49" charset="-122"/>
              </a:rPr>
              <a:t>Theory of Contestable Markets</a:t>
            </a:r>
            <a:r>
              <a:rPr lang="zh-CN" altLang="en-US" sz="2400" b="1">
                <a:solidFill>
                  <a:srgbClr val="06070E"/>
                </a:solidFill>
                <a:latin typeface="仿宋_GB2312" pitchFamily="49" charset="-122"/>
                <a:ea typeface="仿宋_GB2312" pitchFamily="49" charset="-122"/>
              </a:rPr>
              <a:t>）。</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zh-CN" sz="2400" b="1">
                <a:solidFill>
                  <a:srgbClr val="06070E"/>
                </a:solidFill>
                <a:latin typeface="仿宋_GB2312" pitchFamily="49" charset="-122"/>
                <a:ea typeface="仿宋_GB2312" pitchFamily="49" charset="-122"/>
              </a:rPr>
              <a:t>1982</a:t>
            </a:r>
            <a:r>
              <a:rPr lang="zh-CN" altLang="en-US" sz="2400" b="1">
                <a:solidFill>
                  <a:srgbClr val="06070E"/>
                </a:solidFill>
                <a:latin typeface="仿宋_GB2312" pitchFamily="49" charset="-122"/>
                <a:ea typeface="仿宋_GB2312" pitchFamily="49" charset="-122"/>
              </a:rPr>
              <a:t>年，鲍莫尔、帕恩查（</a:t>
            </a:r>
            <a:r>
              <a:rPr lang="zh-CN" altLang="zh-CN" sz="2400" b="1">
                <a:solidFill>
                  <a:srgbClr val="06070E"/>
                </a:solidFill>
                <a:latin typeface="仿宋_GB2312" pitchFamily="49" charset="-122"/>
                <a:ea typeface="仿宋_GB2312" pitchFamily="49" charset="-122"/>
              </a:rPr>
              <a:t>J.C.Panzar</a:t>
            </a:r>
            <a:r>
              <a:rPr lang="zh-CN" altLang="en-US" sz="2400" b="1">
                <a:solidFill>
                  <a:srgbClr val="06070E"/>
                </a:solidFill>
                <a:latin typeface="仿宋_GB2312" pitchFamily="49" charset="-122"/>
                <a:ea typeface="仿宋_GB2312" pitchFamily="49" charset="-122"/>
              </a:rPr>
              <a:t>）和伟利格（</a:t>
            </a:r>
            <a:r>
              <a:rPr lang="zh-CN" altLang="zh-CN" sz="2400" b="1">
                <a:solidFill>
                  <a:srgbClr val="06070E"/>
                </a:solidFill>
                <a:latin typeface="仿宋_GB2312" pitchFamily="49" charset="-122"/>
                <a:ea typeface="仿宋_GB2312" pitchFamily="49" charset="-122"/>
              </a:rPr>
              <a:t>R.D.Willing</a:t>
            </a:r>
            <a:r>
              <a:rPr lang="zh-CN" altLang="en-US" sz="2400" b="1">
                <a:solidFill>
                  <a:srgbClr val="06070E"/>
                </a:solidFill>
                <a:latin typeface="仿宋_GB2312" pitchFamily="49" charset="-122"/>
                <a:ea typeface="仿宋_GB2312" pitchFamily="49" charset="-122"/>
              </a:rPr>
              <a:t>）合著并出版了</a:t>
            </a:r>
            <a:r>
              <a:rPr lang="zh-CN"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可竞争市场与产业结构理论</a:t>
            </a:r>
            <a:r>
              <a:rPr lang="zh-CN"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一书，标志着可竞争市场理论的形成。</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2"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carbrake.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2"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carbrake.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2"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carbrake.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2" dur="50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carbrake.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23</a:t>
            </a:fld>
            <a:endParaRPr lang="zh-CN" altLang="en-US" sz="1400"/>
          </a:p>
        </p:txBody>
      </p:sp>
      <p:sp>
        <p:nvSpPr>
          <p:cNvPr id="22531" name="Rectangle 2"/>
          <p:cNvSpPr>
            <a:spLocks noGrp="1"/>
          </p:cNvSpPr>
          <p:nvPr>
            <p:ph type="title"/>
          </p:nvPr>
        </p:nvSpPr>
        <p:spPr/>
        <p:txBody>
          <a:bodyPr vert="horz" wrap="square" lIns="91440" tIns="45720" rIns="91440" bIns="45720" anchor="b"/>
          <a:lstStyle/>
          <a:p>
            <a:pPr eaLnBrk="1" hangingPunct="1"/>
            <a:r>
              <a:rPr lang="en-US" altLang="zh-CN" b="1"/>
              <a:t>二、</a:t>
            </a:r>
            <a:r>
              <a:rPr lang="zh-CN" altLang="en-US" b="1">
                <a:latin typeface="宋体" panose="02010600030101010101" pitchFamily="2" charset="-122"/>
                <a:cs typeface="Times New Roman" panose="02020603050405020304" pitchFamily="18" charset="0"/>
              </a:rPr>
              <a:t>可竞争</a:t>
            </a:r>
            <a:r>
              <a:rPr lang="zh-CN" altLang="en-US" b="1">
                <a:latin typeface="宋体" panose="02010600030101010101" pitchFamily="2" charset="-122"/>
              </a:rPr>
              <a:t>性</a:t>
            </a:r>
            <a:r>
              <a:rPr lang="zh-CN" altLang="en-US" b="1">
                <a:latin typeface="宋体" panose="02010600030101010101" pitchFamily="2" charset="-122"/>
                <a:cs typeface="Times New Roman" panose="02020603050405020304" pitchFamily="18" charset="0"/>
              </a:rPr>
              <a:t>市场理论的假设条件和基本内容</a:t>
            </a:r>
            <a:endParaRPr lang="zh-CN" altLang="en-US"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p:txBody>
          <a:bodyPr vert="horz" wrap="square" lIns="91440" tIns="45720" rIns="91440" bIns="45720" anchor="t"/>
          <a:lstStyle/>
          <a:p>
            <a:pPr algn="just" eaLnBrk="1" hangingPunct="1"/>
            <a:r>
              <a:rPr lang="zh-CN" altLang="en-US" sz="2800" b="1">
                <a:solidFill>
                  <a:srgbClr val="06070E"/>
                </a:solidFill>
                <a:latin typeface="仿宋_GB2312" pitchFamily="49" charset="-122"/>
                <a:ea typeface="仿宋_GB2312" pitchFamily="49" charset="-122"/>
              </a:rPr>
              <a:t>企业进入和退出市场</a:t>
            </a:r>
            <a:r>
              <a:rPr lang="en-US" altLang="zh-CN" sz="2800" b="1">
                <a:solidFill>
                  <a:srgbClr val="06070E"/>
                </a:solidFill>
                <a:latin typeface="仿宋_GB2312" pitchFamily="49" charset="-122"/>
                <a:ea typeface="仿宋_GB2312" pitchFamily="49" charset="-122"/>
              </a:rPr>
              <a:t>(</a:t>
            </a:r>
            <a:r>
              <a:rPr lang="zh-CN" altLang="en-US" sz="2800" b="1">
                <a:solidFill>
                  <a:srgbClr val="06070E"/>
                </a:solidFill>
                <a:latin typeface="仿宋_GB2312" pitchFamily="49" charset="-122"/>
                <a:ea typeface="仿宋_GB2312" pitchFamily="49" charset="-122"/>
              </a:rPr>
              <a:t>产业</a:t>
            </a:r>
            <a:r>
              <a:rPr lang="en-US" altLang="zh-CN" sz="2800" b="1">
                <a:solidFill>
                  <a:srgbClr val="06070E"/>
                </a:solidFill>
                <a:latin typeface="仿宋_GB2312" pitchFamily="49" charset="-122"/>
                <a:ea typeface="仿宋_GB2312" pitchFamily="49" charset="-122"/>
              </a:rPr>
              <a:t>)</a:t>
            </a:r>
            <a:r>
              <a:rPr lang="zh-CN" altLang="en-US" sz="2800" b="1">
                <a:solidFill>
                  <a:srgbClr val="06070E"/>
                </a:solidFill>
                <a:latin typeface="仿宋_GB2312" pitchFamily="49" charset="-122"/>
                <a:ea typeface="仿宋_GB2312" pitchFamily="49" charset="-122"/>
              </a:rPr>
              <a:t>是完全自由的；</a:t>
            </a:r>
            <a:endParaRPr lang="zh-CN" altLang="en-US" sz="2800" b="1">
              <a:solidFill>
                <a:srgbClr val="06070E"/>
              </a:solidFill>
              <a:latin typeface="仿宋_GB2312" pitchFamily="49" charset="-122"/>
              <a:ea typeface="仿宋_GB2312" pitchFamily="49" charset="-122"/>
            </a:endParaRPr>
          </a:p>
          <a:p>
            <a:pPr algn="just" eaLnBrk="1" hangingPunct="1"/>
            <a:r>
              <a:rPr lang="zh-CN" altLang="en-US" sz="2800" b="1">
                <a:solidFill>
                  <a:srgbClr val="06070E"/>
                </a:solidFill>
                <a:latin typeface="仿宋_GB2312" pitchFamily="49" charset="-122"/>
                <a:ea typeface="仿宋_GB2312" pitchFamily="49" charset="-122"/>
              </a:rPr>
              <a:t>潜在进入者能够根据现有企业的价格水平评价进入市场的盈利性；</a:t>
            </a:r>
            <a:endParaRPr lang="zh-CN" altLang="en-US" sz="2800" b="1">
              <a:solidFill>
                <a:srgbClr val="06070E"/>
              </a:solidFill>
              <a:latin typeface="仿宋_GB2312" pitchFamily="49" charset="-122"/>
              <a:ea typeface="仿宋_GB2312" pitchFamily="49" charset="-122"/>
            </a:endParaRPr>
          </a:p>
          <a:p>
            <a:pPr algn="just" eaLnBrk="1" hangingPunct="1"/>
            <a:r>
              <a:rPr lang="zh-CN" altLang="en-US" sz="2800" b="1">
                <a:solidFill>
                  <a:srgbClr val="06070E"/>
                </a:solidFill>
                <a:latin typeface="仿宋_GB2312" pitchFamily="49" charset="-122"/>
                <a:ea typeface="仿宋_GB2312" pitchFamily="49" charset="-122"/>
              </a:rPr>
              <a:t>潜在进入者具有快速进出市场的能力，更重要的是，它们在撤出市场时并不存在沉没成本，所以，不存在退出市场的障碍。</a:t>
            </a:r>
            <a:r>
              <a:rPr lang="zh-CN" altLang="en-US" b="1">
                <a:solidFill>
                  <a:srgbClr val="06070E"/>
                </a:solidFill>
                <a:latin typeface="仿宋_GB2312" pitchFamily="49" charset="-122"/>
                <a:ea typeface="仿宋_GB2312" pitchFamily="49" charset="-122"/>
              </a:rPr>
              <a:t> </a:t>
            </a:r>
            <a:endParaRPr lang="zh-CN" altLang="en-US"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left)">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24</a:t>
            </a:fld>
            <a:endParaRPr lang="zh-CN" altLang="en-US" sz="1400"/>
          </a:p>
        </p:txBody>
      </p:sp>
      <p:sp>
        <p:nvSpPr>
          <p:cNvPr id="22531" name="Rectangle 2"/>
          <p:cNvSpPr>
            <a:spLocks noGrp="1"/>
          </p:cNvSpPr>
          <p:nvPr>
            <p:ph type="title"/>
          </p:nvPr>
        </p:nvSpPr>
        <p:spPr/>
        <p:txBody>
          <a:bodyPr vert="horz" wrap="square" lIns="91440" tIns="45720" rIns="91440" bIns="45720" anchor="b"/>
          <a:lstStyle/>
          <a:p>
            <a:pPr eaLnBrk="1" hangingPunct="1"/>
            <a:r>
              <a:rPr lang="en-US" altLang="zh-CN" b="1"/>
              <a:t>二、</a:t>
            </a:r>
            <a:r>
              <a:rPr lang="zh-CN" altLang="en-US" b="1">
                <a:latin typeface="宋体" panose="02010600030101010101" pitchFamily="2" charset="-122"/>
                <a:cs typeface="Times New Roman" panose="02020603050405020304" pitchFamily="18" charset="0"/>
              </a:rPr>
              <a:t>可竞争</a:t>
            </a:r>
            <a:r>
              <a:rPr lang="zh-CN" altLang="en-US" b="1">
                <a:latin typeface="宋体" panose="02010600030101010101" pitchFamily="2" charset="-122"/>
              </a:rPr>
              <a:t>性</a:t>
            </a:r>
            <a:r>
              <a:rPr lang="zh-CN" altLang="en-US" b="1">
                <a:latin typeface="宋体" panose="02010600030101010101" pitchFamily="2" charset="-122"/>
                <a:cs typeface="Times New Roman" panose="02020603050405020304" pitchFamily="18" charset="0"/>
              </a:rPr>
              <a:t>市场理论的假设条件和基本内容</a:t>
            </a:r>
            <a:endParaRPr lang="zh-CN" altLang="en-US"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a:xfrm>
            <a:off x="755576" y="1700808"/>
            <a:ext cx="7772400" cy="4114800"/>
          </a:xfrm>
        </p:spPr>
        <p:txBody>
          <a:bodyPr vert="horz" wrap="square" lIns="91440" tIns="45720" rIns="91440" bIns="45720" anchor="t"/>
          <a:lstStyle/>
          <a:p>
            <a:pPr marL="0" indent="0" algn="just" eaLnBrk="1" hangingPunct="1">
              <a:buNone/>
            </a:pPr>
            <a:r>
              <a:rPr lang="zh-CN" altLang="en-US" sz="2800" b="1">
                <a:solidFill>
                  <a:srgbClr val="06070E"/>
                </a:solidFill>
                <a:latin typeface="仿宋_GB2312" pitchFamily="49" charset="-122"/>
                <a:ea typeface="仿宋_GB2312" pitchFamily="49" charset="-122"/>
              </a:rPr>
              <a:t>可竞争市场理论的主要内容可概括为以下两点：</a:t>
            </a:r>
            <a:endParaRPr lang="zh-CN" altLang="en-US" sz="2800" b="1">
              <a:solidFill>
                <a:srgbClr val="06070E"/>
              </a:solidFill>
              <a:latin typeface="仿宋_GB2312" pitchFamily="49" charset="-122"/>
              <a:ea typeface="仿宋_GB2312" pitchFamily="49" charset="-122"/>
            </a:endParaRPr>
          </a:p>
          <a:p>
            <a:pPr algn="just" eaLnBrk="1" hangingPunct="1"/>
            <a:r>
              <a:rPr lang="zh-CN" altLang="en-US" sz="2800" b="1">
                <a:solidFill>
                  <a:srgbClr val="06070E"/>
                </a:solidFill>
                <a:latin typeface="仿宋_GB2312" pitchFamily="49" charset="-122"/>
                <a:ea typeface="仿宋_GB2312" pitchFamily="49" charset="-122"/>
              </a:rPr>
              <a:t>在可竞争市场上不存在超额利润。这对于寡头垄断企业或完全垄断企业也不例外。因为任何超额利润都会吸引潜在进入者以同样的成本与垄断企业分割市场份额和利润。</a:t>
            </a:r>
            <a:endParaRPr lang="zh-CN" altLang="en-US" sz="2800" b="1">
              <a:solidFill>
                <a:srgbClr val="06070E"/>
              </a:solidFill>
              <a:latin typeface="仿宋_GB2312" pitchFamily="49" charset="-122"/>
              <a:ea typeface="仿宋_GB2312" pitchFamily="49" charset="-122"/>
            </a:endParaRPr>
          </a:p>
          <a:p>
            <a:pPr algn="just" eaLnBrk="1" hangingPunct="1"/>
            <a:r>
              <a:rPr lang="zh-CN" altLang="en-US" sz="2800" b="1">
                <a:solidFill>
                  <a:srgbClr val="06070E"/>
                </a:solidFill>
                <a:latin typeface="仿宋_GB2312" pitchFamily="49" charset="-122"/>
                <a:ea typeface="仿宋_GB2312" pitchFamily="49" charset="-122"/>
              </a:rPr>
              <a:t>在可竞争市场上不存在任何形式的生产和管理上的低效率。像高于平均利润的非正常利润一样，生产和管理上的低效率会吸引效率较高的潜在竞争者进入市场。</a:t>
            </a:r>
            <a:r>
              <a:rPr lang="zh-CN" altLang="en-US" b="1">
                <a:solidFill>
                  <a:srgbClr val="06070E"/>
                </a:solidFill>
                <a:latin typeface="仿宋_GB2312" pitchFamily="49" charset="-122"/>
                <a:ea typeface="仿宋_GB2312" pitchFamily="49" charset="-122"/>
              </a:rPr>
              <a:t> </a:t>
            </a:r>
            <a:endParaRPr lang="zh-CN" altLang="en-US"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500"/>
                                        <p:tgtEl>
                                          <p:spTgt spid="2">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8" dur="50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wipe(left)">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25</a:t>
            </a:fld>
            <a:endParaRPr lang="zh-CN" altLang="en-US" sz="1400"/>
          </a:p>
        </p:txBody>
      </p:sp>
      <p:sp>
        <p:nvSpPr>
          <p:cNvPr id="23555" name="Rectangle 2"/>
          <p:cNvSpPr>
            <a:spLocks noGrp="1"/>
          </p:cNvSpPr>
          <p:nvPr>
            <p:ph type="title"/>
          </p:nvPr>
        </p:nvSpPr>
        <p:spPr>
          <a:xfrm>
            <a:off x="609600" y="304800"/>
            <a:ext cx="8210550" cy="1143000"/>
          </a:xfrm>
        </p:spPr>
        <p:txBody>
          <a:bodyPr vert="horz" wrap="square" lIns="91440" tIns="45720" rIns="91440" bIns="45720" anchor="b"/>
          <a:lstStyle/>
          <a:p>
            <a:pPr eaLnBrk="1" hangingPunct="1"/>
            <a:r>
              <a:rPr lang="en-US" altLang="zh-CN" sz="4000" b="1"/>
              <a:t>三、</a:t>
            </a:r>
            <a:r>
              <a:rPr lang="zh-CN" altLang="en-US" sz="4000" b="1">
                <a:latin typeface="宋体" panose="02010600030101010101" pitchFamily="2" charset="-122"/>
              </a:rPr>
              <a:t>可竞争性市场理论方法论特点</a:t>
            </a:r>
            <a:endParaRPr lang="zh-CN" altLang="en-US" sz="4000" b="1">
              <a:latin typeface="宋体" panose="02010600030101010101" pitchFamily="2" charset="-122"/>
            </a:endParaRPr>
          </a:p>
        </p:txBody>
      </p:sp>
      <p:sp>
        <p:nvSpPr>
          <p:cNvPr id="2" name="Rectangle 3" descr="Rectangle: Click to edit Master text styles&#10;Second level&#10;Third level&#10;Fourth level&#10;Fifth level"/>
          <p:cNvSpPr>
            <a:spLocks noGrp="1"/>
          </p:cNvSpPr>
          <p:nvPr>
            <p:ph idx="1"/>
          </p:nvPr>
        </p:nvSpPr>
        <p:spPr>
          <a:xfrm>
            <a:off x="755650" y="1700213"/>
            <a:ext cx="8001000" cy="4857750"/>
          </a:xfrm>
        </p:spPr>
        <p:txBody>
          <a:bodyPr vert="horz" wrap="square" lIns="91440" tIns="45720" rIns="91440" bIns="45720" anchor="t"/>
          <a:lstStyle/>
          <a:p>
            <a:pPr algn="just" eaLnBrk="1" hangingPunct="1"/>
            <a:r>
              <a:rPr lang="zh-CN" altLang="en-US" sz="2400" b="1">
                <a:solidFill>
                  <a:srgbClr val="06070E"/>
                </a:solidFill>
                <a:latin typeface="仿宋_GB2312" pitchFamily="49" charset="-122"/>
                <a:ea typeface="仿宋_GB2312" pitchFamily="49" charset="-122"/>
              </a:rPr>
              <a:t>完全可竞争市场是可竞争市场的极限情形，是指市场内的企业当其从该市场退出时完全不用负担不可回收的沉没成本，从而能够进入和退出完全自由的市场。因此，相对于现存企业，潜在进入者在生产技术、产品质量、成本等方面并不存在任何劣势。</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在完全竞争市场中，不存在现存企业进入时不用负担，而只有其后进入的新企业必须负担的费用。新企业进入时不仅能够获得必要的生产技术和充分的需求，而且也不存在政府规制等人为的进入障碍。</a:t>
            </a:r>
            <a:endParaRPr lang="zh-CN" altLang="en-US" sz="2400" b="1">
              <a:solidFill>
                <a:srgbClr val="06070E"/>
              </a:solidFill>
              <a:latin typeface="仿宋_GB2312" pitchFamily="49" charset="-122"/>
              <a:ea typeface="仿宋_GB2312" pitchFamily="49" charset="-122"/>
            </a:endParaRPr>
          </a:p>
          <a:p>
            <a:pPr algn="just" eaLnBrk="1" hangingPunct="1"/>
            <a:r>
              <a:rPr lang="zh-CN" altLang="en-US" sz="2400" b="1">
                <a:solidFill>
                  <a:srgbClr val="06070E"/>
                </a:solidFill>
                <a:latin typeface="仿宋_GB2312" pitchFamily="49" charset="-122"/>
                <a:ea typeface="仿宋_GB2312" pitchFamily="49" charset="-122"/>
              </a:rPr>
              <a:t>从这一定义出发，市场是不是可竞争的，仅仅取决于是否存在沉没成本，而与产业内企业数量的多少无关。 </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26</a:t>
            </a:fld>
            <a:endParaRPr lang="zh-CN" altLang="en-US" sz="1400"/>
          </a:p>
        </p:txBody>
      </p:sp>
      <p:sp>
        <p:nvSpPr>
          <p:cNvPr id="24579" name="Rectangle 2"/>
          <p:cNvSpPr>
            <a:spLocks noGrp="1"/>
          </p:cNvSpPr>
          <p:nvPr>
            <p:ph type="title"/>
          </p:nvPr>
        </p:nvSpPr>
        <p:spPr>
          <a:xfrm>
            <a:off x="609600" y="304800"/>
            <a:ext cx="8210872" cy="1143000"/>
          </a:xfrm>
        </p:spPr>
        <p:txBody>
          <a:bodyPr vert="horz" wrap="square" lIns="91440" tIns="45720" rIns="91440" bIns="45720" anchor="b"/>
          <a:lstStyle/>
          <a:p>
            <a:pPr eaLnBrk="1" hangingPunct="1"/>
            <a:r>
              <a:rPr lang="en-US" altLang="zh-CN" sz="4000" b="1"/>
              <a:t>三、</a:t>
            </a:r>
            <a:r>
              <a:rPr lang="zh-CN" altLang="en-US" sz="4000" b="1">
                <a:latin typeface="宋体" panose="02010600030101010101" pitchFamily="2" charset="-122"/>
              </a:rPr>
              <a:t>可竞争性市场理论方法论特点</a:t>
            </a:r>
            <a:endParaRPr lang="zh-CN" altLang="en-US" sz="4000" b="1">
              <a:latin typeface="宋体" panose="02010600030101010101" pitchFamily="2" charset="-122"/>
              <a:ea typeface="Times New Roman" panose="02020603050405020304" pitchFamily="18" charset="0"/>
            </a:endParaRPr>
          </a:p>
        </p:txBody>
      </p:sp>
      <p:sp>
        <p:nvSpPr>
          <p:cNvPr id="2" name="Rectangle 3" descr="Rectangle: Click to edit Master text styles&#10;Second level&#10;Third level&#10;Fourth level&#10;Fifth level"/>
          <p:cNvSpPr>
            <a:spLocks noGrp="1"/>
          </p:cNvSpPr>
          <p:nvPr>
            <p:ph idx="1"/>
          </p:nvPr>
        </p:nvSpPr>
        <p:spPr>
          <a:xfrm>
            <a:off x="838200" y="1524000"/>
            <a:ext cx="7772400" cy="4929188"/>
          </a:xfrm>
        </p:spPr>
        <p:txBody>
          <a:bodyPr vert="horz" wrap="square" lIns="91440" tIns="45720" rIns="91440" bIns="45720" anchor="t"/>
          <a:lstStyle/>
          <a:p>
            <a:pPr algn="just" eaLnBrk="1" hangingPunct="1">
              <a:lnSpc>
                <a:spcPct val="90000"/>
              </a:lnSpc>
            </a:pPr>
            <a:r>
              <a:rPr lang="zh-CN" altLang="en-US" sz="2400" b="1">
                <a:solidFill>
                  <a:srgbClr val="06070E"/>
                </a:solidFill>
                <a:latin typeface="仿宋_GB2312" pitchFamily="49" charset="-122"/>
                <a:ea typeface="仿宋_GB2312" pitchFamily="49" charset="-122"/>
              </a:rPr>
              <a:t>在可竞争性市场上不存在超额利润。任何超额利润都会吸引潜在进入者以同样的成本与垄断企业分割市场份额与利润，潜在进入者即使制订比现有企业更低的价格也能获得正常利润，甚至部分超额利润。在垄断企业作出价格下降的反应前，消费者会因潜在竞争者提供较低的价格而购买其产品。因此，垄断企业只能制订超额利润为零的</a:t>
            </a:r>
            <a:r>
              <a:rPr lang="zh-CN" altLang="en-US" sz="2400" b="1">
                <a:solidFill>
                  <a:srgbClr val="06070E"/>
                </a:solidFill>
                <a:latin typeface="Times New Roman" panose="02020603050405020304" pitchFamily="18" charset="0"/>
                <a:ea typeface="仿宋_GB2312" pitchFamily="49" charset="-122"/>
              </a:rPr>
              <a:t>“</a:t>
            </a:r>
            <a:r>
              <a:rPr lang="zh-CN" altLang="en-US" sz="2400" b="1">
                <a:solidFill>
                  <a:srgbClr val="06070E"/>
                </a:solidFill>
                <a:latin typeface="仿宋_GB2312" pitchFamily="49" charset="-122"/>
                <a:ea typeface="仿宋_GB2312" pitchFamily="49" charset="-122"/>
              </a:rPr>
              <a:t>可维持价格</a:t>
            </a:r>
            <a:r>
              <a:rPr lang="zh-CN" altLang="en-US" sz="2400" b="1">
                <a:solidFill>
                  <a:srgbClr val="06070E"/>
                </a:solidFill>
                <a:latin typeface="Times New Roman" panose="02020603050405020304" pitchFamily="18" charset="0"/>
                <a:ea typeface="仿宋_GB2312" pitchFamily="49" charset="-122"/>
              </a:rPr>
              <a:t>”</a:t>
            </a:r>
            <a:r>
              <a:rPr lang="en-US" altLang="zh-CN" sz="2400" b="1">
                <a:solidFill>
                  <a:srgbClr val="06070E"/>
                </a:solidFill>
                <a:latin typeface="仿宋_GB2312" pitchFamily="49" charset="-122"/>
                <a:ea typeface="仿宋_GB2312" pitchFamily="49" charset="-122"/>
              </a:rPr>
              <a:t>(sustainable price)</a:t>
            </a:r>
            <a:r>
              <a:rPr lang="zh-CN" altLang="en-US" sz="2400" b="1">
                <a:solidFill>
                  <a:srgbClr val="06070E"/>
                </a:solidFill>
                <a:latin typeface="仿宋_GB2312" pitchFamily="49" charset="-122"/>
                <a:ea typeface="仿宋_GB2312" pitchFamily="49" charset="-122"/>
              </a:rPr>
              <a:t>，以防止潜在进入者与其发生竞争。</a:t>
            </a:r>
            <a:endParaRPr lang="zh-CN" altLang="en-US" sz="2400" b="1">
              <a:solidFill>
                <a:srgbClr val="06070E"/>
              </a:solidFill>
              <a:latin typeface="仿宋_GB2312" pitchFamily="49" charset="-122"/>
              <a:ea typeface="仿宋_GB2312" pitchFamily="49" charset="-122"/>
            </a:endParaRPr>
          </a:p>
          <a:p>
            <a:pPr algn="just" eaLnBrk="1" hangingPunct="1">
              <a:lnSpc>
                <a:spcPct val="90000"/>
              </a:lnSpc>
            </a:pPr>
            <a:r>
              <a:rPr lang="zh-CN" altLang="en-US" sz="2400" b="1">
                <a:solidFill>
                  <a:srgbClr val="06070E"/>
                </a:solidFill>
                <a:latin typeface="仿宋_GB2312" pitchFamily="49" charset="-122"/>
                <a:ea typeface="仿宋_GB2312" pitchFamily="49" charset="-122"/>
              </a:rPr>
              <a:t>在可竞争性市场上不存在任何形式的生产低效率和管理上的</a:t>
            </a:r>
            <a:r>
              <a:rPr lang="en-US" altLang="zh-CN" sz="2400" b="1">
                <a:solidFill>
                  <a:srgbClr val="06070E"/>
                </a:solidFill>
                <a:latin typeface="仿宋_GB2312" pitchFamily="49" charset="-122"/>
                <a:ea typeface="仿宋_GB2312" pitchFamily="49" charset="-122"/>
              </a:rPr>
              <a:t>X</a:t>
            </a:r>
            <a:r>
              <a:rPr lang="zh-CN" altLang="en-US" sz="2400" b="1">
                <a:solidFill>
                  <a:srgbClr val="06070E"/>
                </a:solidFill>
                <a:latin typeface="仿宋_GB2312" pitchFamily="49" charset="-122"/>
                <a:ea typeface="仿宋_GB2312" pitchFamily="49" charset="-122"/>
              </a:rPr>
              <a:t>低效率</a:t>
            </a:r>
            <a:r>
              <a:rPr lang="en-US" altLang="zh-CN" sz="2400" b="1">
                <a:solidFill>
                  <a:srgbClr val="06070E"/>
                </a:solidFill>
                <a:latin typeface="仿宋_GB2312" pitchFamily="49" charset="-122"/>
                <a:ea typeface="仿宋_GB2312" pitchFamily="49" charset="-122"/>
              </a:rPr>
              <a:t>(X</a:t>
            </a:r>
            <a:r>
              <a:rPr lang="en-US" altLang="zh-CN" sz="2400" b="1">
                <a:solidFill>
                  <a:srgbClr val="06070E"/>
                </a:solidFill>
                <a:latin typeface="Times New Roman" panose="02020603050405020304" pitchFamily="18" charset="0"/>
                <a:ea typeface="仿宋_GB2312" pitchFamily="49" charset="-122"/>
              </a:rPr>
              <a:t>—</a:t>
            </a:r>
            <a:r>
              <a:rPr lang="en-US" altLang="zh-CN" sz="2400" b="1">
                <a:solidFill>
                  <a:srgbClr val="06070E"/>
                </a:solidFill>
                <a:latin typeface="仿宋_GB2312" pitchFamily="49" charset="-122"/>
                <a:ea typeface="仿宋_GB2312" pitchFamily="49" charset="-122"/>
              </a:rPr>
              <a:t>Inefficiency)</a:t>
            </a:r>
            <a:r>
              <a:rPr lang="zh-CN" altLang="en-US" sz="2400" b="1">
                <a:solidFill>
                  <a:srgbClr val="06070E"/>
                </a:solidFill>
                <a:latin typeface="仿宋_GB2312" pitchFamily="49" charset="-122"/>
                <a:ea typeface="仿宋_GB2312" pitchFamily="49" charset="-122"/>
              </a:rPr>
              <a:t>。因为生产和管理上的低效率都会增加不必要的成本，这些非正常成本像高于平均利润的非正常利润一样，会吸引效率较高的潜在竞争者进入市场。因此，潜在进入者的威胁会迫使现有企业消除生产和管理上的低效率问题</a:t>
            </a:r>
            <a:r>
              <a:rPr lang="zh-CN" altLang="en-US" sz="2400" b="1">
                <a:latin typeface="仿宋_GB2312" pitchFamily="49" charset="-122"/>
                <a:ea typeface="仿宋_GB2312" pitchFamily="49" charset="-122"/>
              </a:rPr>
              <a:t>。</a:t>
            </a:r>
            <a:endParaRPr lang="zh-CN" altLang="en-US" sz="2400" b="1">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wipe(left)">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wipe(left)">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27</a:t>
            </a:fld>
            <a:endParaRPr lang="zh-CN" altLang="en-US" sz="1400"/>
          </a:p>
        </p:txBody>
      </p:sp>
      <p:sp>
        <p:nvSpPr>
          <p:cNvPr id="25603" name="Rectangle 2"/>
          <p:cNvSpPr>
            <a:spLocks noGrp="1"/>
          </p:cNvSpPr>
          <p:nvPr>
            <p:ph type="title"/>
          </p:nvPr>
        </p:nvSpPr>
        <p:spPr/>
        <p:txBody>
          <a:bodyPr vert="horz" wrap="square" lIns="91440" tIns="45720" rIns="91440" bIns="45720" anchor="b"/>
          <a:lstStyle/>
          <a:p>
            <a:pPr eaLnBrk="1" hangingPunct="1"/>
            <a:r>
              <a:rPr lang="en-US" altLang="zh-CN" sz="4000" b="1"/>
              <a:t>四、 </a:t>
            </a:r>
            <a:r>
              <a:rPr lang="zh-CN" altLang="en-US" sz="4000" b="1"/>
              <a:t>竞争性市场理论的政策主张</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838200" y="1905000"/>
            <a:ext cx="7772400" cy="4419600"/>
          </a:xfrm>
        </p:spPr>
        <p:txBody>
          <a:bodyPr vert="horz" wrap="square" lIns="91440" tIns="45720" rIns="91440" bIns="45720" anchor="t"/>
          <a:lstStyle/>
          <a:p>
            <a:pPr eaLnBrk="1" hangingPunct="1">
              <a:lnSpc>
                <a:spcPct val="90000"/>
              </a:lnSpc>
            </a:pPr>
            <a:r>
              <a:rPr lang="zh-CN" altLang="en-US" sz="2400" b="1">
                <a:solidFill>
                  <a:srgbClr val="06070E"/>
                </a:solidFill>
                <a:latin typeface="仿宋_GB2312" pitchFamily="49" charset="-122"/>
                <a:ea typeface="仿宋_GB2312" pitchFamily="49" charset="-122"/>
              </a:rPr>
              <a:t>在近似的完全可竞争市场上，自由放任政策比通常的反托拉斯政策和政府规制政策更为有效。</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en-US" sz="2400" b="1">
                <a:solidFill>
                  <a:srgbClr val="06070E"/>
                </a:solidFill>
                <a:latin typeface="仿宋_GB2312" pitchFamily="49" charset="-122"/>
                <a:ea typeface="仿宋_GB2312" pitchFamily="49" charset="-122"/>
              </a:rPr>
              <a:t>少数几家大企业纵向兼并或横向兼并，传统的观点都认为会带来垄断弊端，而在可竞争市场条件下，它们都变成无害的甚至可能是更有效率的了。</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en-US" sz="2400" b="1">
                <a:solidFill>
                  <a:srgbClr val="06070E"/>
                </a:solidFill>
                <a:latin typeface="仿宋_GB2312" pitchFamily="49" charset="-122"/>
                <a:ea typeface="仿宋_GB2312" pitchFamily="49" charset="-122"/>
              </a:rPr>
              <a:t>政府的竞争政策与其说应该重视市场结构，倒不如说更应该重视是否存在充分的潜在竞争压力，而确保潜在竞争压力存在的关键是要尽可能降低沉没成本。</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en-US" sz="2400" b="1">
                <a:solidFill>
                  <a:srgbClr val="06070E"/>
                </a:solidFill>
                <a:latin typeface="仿宋_GB2312" pitchFamily="49" charset="-122"/>
                <a:ea typeface="仿宋_GB2312" pitchFamily="49" charset="-122"/>
              </a:rPr>
              <a:t>为此，他们主张一方面积极研究能够减少沉没成本的新技术、新工艺，另一方面要排除一切人为的不必要的进入和退出壁垒。</a:t>
            </a:r>
            <a:r>
              <a:rPr lang="zh-CN" altLang="en-US" sz="2400">
                <a:solidFill>
                  <a:srgbClr val="06070E"/>
                </a:solidFill>
                <a:latin typeface="仿宋_GB2312" pitchFamily="49" charset="-122"/>
                <a:ea typeface="仿宋_GB2312" pitchFamily="49" charset="-122"/>
              </a:rPr>
              <a:t> </a:t>
            </a:r>
            <a:endParaRPr lang="zh-CN" altLang="en-US" sz="2400">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8" dur="500" fill="hold" grpId="0"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28</a:t>
            </a:fld>
            <a:endParaRPr lang="zh-CN" altLang="en-US" sz="1400"/>
          </a:p>
        </p:txBody>
      </p:sp>
      <p:sp>
        <p:nvSpPr>
          <p:cNvPr id="25603" name="Rectangle 2"/>
          <p:cNvSpPr>
            <a:spLocks noGrp="1"/>
          </p:cNvSpPr>
          <p:nvPr>
            <p:ph type="title"/>
          </p:nvPr>
        </p:nvSpPr>
        <p:spPr/>
        <p:txBody>
          <a:bodyPr vert="horz" wrap="square" lIns="91440" tIns="45720" rIns="91440" bIns="45720" anchor="b"/>
          <a:lstStyle/>
          <a:p>
            <a:pPr eaLnBrk="1" hangingPunct="1"/>
            <a:r>
              <a:rPr lang="en-US" altLang="zh-CN" sz="4000" b="1"/>
              <a:t>五、</a:t>
            </a:r>
            <a:r>
              <a:rPr lang="zh-CN" altLang="en-US" sz="4000" b="1"/>
              <a:t>有关可竞争市场理论的争议</a:t>
            </a:r>
            <a:endParaRPr lang="zh-CN" altLang="en-US" sz="4000" b="1"/>
          </a:p>
        </p:txBody>
      </p:sp>
      <p:sp>
        <p:nvSpPr>
          <p:cNvPr id="2" name="Rectangle 3" descr="Rectangle: Click to edit Master text styles&#10;Second level&#10;Third level&#10;Fourth level&#10;Fifth level"/>
          <p:cNvSpPr>
            <a:spLocks noGrp="1"/>
          </p:cNvSpPr>
          <p:nvPr>
            <p:ph idx="1"/>
          </p:nvPr>
        </p:nvSpPr>
        <p:spPr>
          <a:xfrm>
            <a:off x="838200" y="1905000"/>
            <a:ext cx="7772400" cy="4419600"/>
          </a:xfrm>
        </p:spPr>
        <p:txBody>
          <a:bodyPr vert="horz" wrap="square" lIns="91440" tIns="45720" rIns="91440" bIns="45720" anchor="t"/>
          <a:lstStyle/>
          <a:p>
            <a:pPr eaLnBrk="1" hangingPunct="1">
              <a:lnSpc>
                <a:spcPct val="90000"/>
              </a:lnSpc>
            </a:pPr>
            <a:r>
              <a:rPr lang="zh-CN" altLang="en-US" sz="2400" b="1">
                <a:solidFill>
                  <a:srgbClr val="06070E"/>
                </a:solidFill>
                <a:latin typeface="仿宋_GB2312" pitchFamily="49" charset="-122"/>
                <a:ea typeface="仿宋_GB2312" pitchFamily="49" charset="-122"/>
              </a:rPr>
              <a:t>可竞争市场理论的成立基于一些重要的假设条件</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然而这些假设条件的合理性直接影响可竞争市场理论的适用范围。该理论关于沉没成本为零的假设也受到了许多经济学家的猛烈抨击。。</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en-US" sz="2400" b="1">
                <a:solidFill>
                  <a:srgbClr val="06070E"/>
                </a:solidFill>
                <a:latin typeface="仿宋_GB2312" pitchFamily="49" charset="-122"/>
                <a:ea typeface="仿宋_GB2312" pitchFamily="49" charset="-122"/>
              </a:rPr>
              <a:t>该理论对新企业进入产业后所采取的行为及其结果的一些假设是不符合实际的：假设在产业内现有企业作出降低价格的反应前</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新企业能够独立建立自己的业务、以更低的价格与现有企业相竞争并能够顺利夺取它所需要的业务量。</a:t>
            </a:r>
            <a:endParaRPr lang="zh-CN" altLang="en-US" sz="2400" b="1">
              <a:solidFill>
                <a:srgbClr val="06070E"/>
              </a:solidFill>
              <a:latin typeface="仿宋_GB2312" pitchFamily="49" charset="-122"/>
              <a:ea typeface="仿宋_GB2312" pitchFamily="49" charset="-122"/>
            </a:endParaRPr>
          </a:p>
          <a:p>
            <a:pPr eaLnBrk="1" hangingPunct="1">
              <a:lnSpc>
                <a:spcPct val="90000"/>
              </a:lnSpc>
            </a:pPr>
            <a:r>
              <a:rPr lang="zh-CN" altLang="en-US" sz="2400" b="1">
                <a:solidFill>
                  <a:srgbClr val="06070E"/>
                </a:solidFill>
                <a:latin typeface="仿宋_GB2312" pitchFamily="49" charset="-122"/>
                <a:ea typeface="仿宋_GB2312" pitchFamily="49" charset="-122"/>
              </a:rPr>
              <a:t>沉没成本为零的假设也是不符合实际的。新企业在采取“打了就跑”策略时</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总会有一部分固定资产沉没下来不能全部撤走</a:t>
            </a:r>
            <a:r>
              <a:rPr lang="en-US" altLang="zh-CN" sz="2400" b="1">
                <a:solidFill>
                  <a:srgbClr val="06070E"/>
                </a:solidFill>
                <a:latin typeface="仿宋_GB2312" pitchFamily="49" charset="-122"/>
                <a:ea typeface="仿宋_GB2312" pitchFamily="49" charset="-122"/>
              </a:rPr>
              <a:t>,</a:t>
            </a:r>
            <a:r>
              <a:rPr lang="zh-CN" altLang="en-US" sz="2400" b="1">
                <a:solidFill>
                  <a:srgbClr val="06070E"/>
                </a:solidFill>
                <a:latin typeface="仿宋_GB2312" pitchFamily="49" charset="-122"/>
                <a:ea typeface="仿宋_GB2312" pitchFamily="49" charset="-122"/>
              </a:rPr>
              <a:t>这些都会影响市场的可竞争性。</a:t>
            </a:r>
            <a:endParaRPr lang="zh-CN" altLang="en-US" sz="2400" b="1">
              <a:solidFill>
                <a:srgbClr val="06070E"/>
              </a:solidFill>
              <a:latin typeface="仿宋_GB2312" pitchFamily="49" charset="-122"/>
              <a:ea typeface="仿宋_GB2312"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8" dur="500" fill="hold" grpId="0"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8" dur="500" fill="hold" grpId="0"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29</a:t>
            </a:fld>
            <a:endParaRPr lang="zh-CN" altLang="en-US" sz="1400"/>
          </a:p>
        </p:txBody>
      </p:sp>
      <p:sp>
        <p:nvSpPr>
          <p:cNvPr id="26627" name="Rectangle 2"/>
          <p:cNvSpPr>
            <a:spLocks noGrp="1"/>
          </p:cNvSpPr>
          <p:nvPr>
            <p:ph type="title"/>
          </p:nvPr>
        </p:nvSpPr>
        <p:spPr>
          <a:xfrm>
            <a:off x="715010" y="564515"/>
            <a:ext cx="8067040" cy="839470"/>
          </a:xfrm>
        </p:spPr>
        <p:txBody>
          <a:bodyPr vert="horz" wrap="square" lIns="91440" tIns="45720" rIns="91440" bIns="45720" anchor="b"/>
          <a:lstStyle/>
          <a:p>
            <a:pPr algn="ctr" eaLnBrk="1" hangingPunct="1"/>
            <a:r>
              <a:rPr lang="zh-CN" altLang="en-US" sz="4000" b="1">
                <a:sym typeface="+mn-ea"/>
              </a:rPr>
              <a:t>案例分析</a:t>
            </a:r>
            <a:endParaRPr lang="zh-CN" altLang="en-US" sz="4000" b="1">
              <a:sym typeface="+mn-ea"/>
            </a:endParaRPr>
          </a:p>
        </p:txBody>
      </p:sp>
      <p:sp>
        <p:nvSpPr>
          <p:cNvPr id="26628" name="Rectangle 3" descr="Rectangle: Click to edit Master text styles&#10;Second level&#10;Third level&#10;Fourth level&#10;Fifth level"/>
          <p:cNvSpPr>
            <a:spLocks noGrp="1"/>
          </p:cNvSpPr>
          <p:nvPr>
            <p:ph idx="1"/>
          </p:nvPr>
        </p:nvSpPr>
        <p:spPr>
          <a:xfrm>
            <a:off x="609600" y="1555115"/>
            <a:ext cx="8278495" cy="589280"/>
          </a:xfrm>
        </p:spPr>
        <p:txBody>
          <a:bodyPr vert="horz" wrap="square" lIns="91440" tIns="45720" rIns="91440" bIns="45720" anchor="t"/>
          <a:lstStyle/>
          <a:p>
            <a:pPr algn="ctr" eaLnBrk="1" hangingPunct="1"/>
            <a:r>
              <a:rPr lang="zh-CN" altLang="en-US" b="1">
                <a:sym typeface="+mn-ea"/>
              </a:rPr>
              <a:t>我国新能源汽车产业的</a:t>
            </a:r>
            <a:r>
              <a:rPr lang="en-US" altLang="zh-CN" b="1">
                <a:sym typeface="+mn-ea"/>
              </a:rPr>
              <a:t>SCP</a:t>
            </a:r>
            <a:r>
              <a:rPr lang="zh-CN" altLang="en-US" b="1">
                <a:sym typeface="+mn-ea"/>
              </a:rPr>
              <a:t>分析</a:t>
            </a:r>
            <a:endParaRPr lang="zh-CN" altLang="en-US" b="1"/>
          </a:p>
          <a:p>
            <a:pPr eaLnBrk="1" hangingPunct="1"/>
            <a:endParaRPr lang="zh-CN" altLang="en-US" b="1">
              <a:solidFill>
                <a:srgbClr val="06070E"/>
              </a:solidFill>
            </a:endParaRPr>
          </a:p>
        </p:txBody>
      </p:sp>
      <p:pic>
        <p:nvPicPr>
          <p:cNvPr id="103" name="图片 102"/>
          <p:cNvPicPr/>
          <p:nvPr>
            <p:custDataLst>
              <p:tags r:id="rId4"/>
            </p:custDataLst>
          </p:nvPr>
        </p:nvPicPr>
        <p:blipFill>
          <a:blip r:embed="rId3"/>
          <a:stretch>
            <a:fillRect/>
          </a:stretch>
        </p:blipFill>
        <p:spPr>
          <a:xfrm>
            <a:off x="779780" y="2282825"/>
            <a:ext cx="7953375" cy="4291965"/>
          </a:xfrm>
          <a:prstGeom prst="rect">
            <a:avLst/>
          </a:prstGeom>
          <a:noFill/>
          <a:ln w="9525">
            <a:noFill/>
          </a:ln>
        </p:spPr>
      </p:pic>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30</a:t>
            </a:fld>
            <a:endParaRPr lang="zh-CN" altLang="en-US" sz="1400"/>
          </a:p>
        </p:txBody>
      </p:sp>
      <p:sp>
        <p:nvSpPr>
          <p:cNvPr id="26627" name="Rectangle 2"/>
          <p:cNvSpPr>
            <a:spLocks noGrp="1"/>
          </p:cNvSpPr>
          <p:nvPr>
            <p:ph type="title"/>
          </p:nvPr>
        </p:nvSpPr>
        <p:spPr>
          <a:xfrm>
            <a:off x="609600" y="304800"/>
            <a:ext cx="8066856" cy="1143000"/>
          </a:xfrm>
        </p:spPr>
        <p:txBody>
          <a:bodyPr vert="horz" wrap="square" lIns="91440" tIns="45720" rIns="91440" bIns="45720" anchor="b"/>
          <a:lstStyle/>
          <a:p>
            <a:pPr eaLnBrk="1" hangingPunct="1"/>
            <a:r>
              <a:rPr lang="zh-CN" altLang="en-US" sz="4000" b="1">
                <a:sym typeface="+mn-ea"/>
              </a:rPr>
              <a:t>一、案例背景</a:t>
            </a:r>
            <a:endParaRPr lang="en-US" altLang="zh-CN" b="1">
              <a:solidFill>
                <a:srgbClr val="06070E"/>
              </a:solidFill>
            </a:endParaRPr>
          </a:p>
        </p:txBody>
      </p:sp>
      <p:sp>
        <p:nvSpPr>
          <p:cNvPr id="26628" name="Rectangle 3" descr="Rectangle: Click to edit Master text styles&#10;Second level&#10;Third level&#10;Fourth level&#10;Fifth level"/>
          <p:cNvSpPr>
            <a:spLocks noGrp="1"/>
          </p:cNvSpPr>
          <p:nvPr>
            <p:ph idx="1"/>
          </p:nvPr>
        </p:nvSpPr>
        <p:spPr>
          <a:xfrm>
            <a:off x="609600" y="1554948"/>
            <a:ext cx="8278688" cy="5148808"/>
          </a:xfrm>
        </p:spPr>
        <p:txBody>
          <a:bodyPr vert="horz" wrap="square" lIns="91440" tIns="45720" rIns="91440" bIns="45720" anchor="t"/>
          <a:lstStyle/>
          <a:p>
            <a:pPr eaLnBrk="1" hangingPunct="1"/>
            <a:r>
              <a:rPr lang="zh-CN" altLang="en-US" sz="1800" b="1">
                <a:solidFill>
                  <a:srgbClr val="06070E"/>
                </a:solidFill>
              </a:rPr>
              <a:t>国家层面自</a:t>
            </a:r>
            <a:r>
              <a:rPr lang="en-US" altLang="zh-CN" sz="1800" b="1">
                <a:solidFill>
                  <a:srgbClr val="06070E"/>
                </a:solidFill>
              </a:rPr>
              <a:t>2009</a:t>
            </a:r>
            <a:r>
              <a:rPr lang="zh-CN" altLang="en-US" sz="1800" b="1">
                <a:solidFill>
                  <a:srgbClr val="06070E"/>
                </a:solidFill>
              </a:rPr>
              <a:t>年逐渐重视汽车产业的绿色可持续发展，给予新能源汽车行业高额的政府补贴和政策鼓励，以混合动力电动和纯电动汽车为主的新能源汽车产业快速发展起来。</a:t>
            </a:r>
            <a:r>
              <a:rPr lang="en-US" altLang="zh-CN" sz="1800" b="1">
                <a:solidFill>
                  <a:srgbClr val="06070E"/>
                </a:solidFill>
              </a:rPr>
              <a:t>2009</a:t>
            </a:r>
            <a:r>
              <a:rPr lang="zh-CN" altLang="en-US" sz="1800" b="1">
                <a:solidFill>
                  <a:srgbClr val="06070E"/>
                </a:solidFill>
              </a:rPr>
              <a:t>年以前中国新能源汽车保有量不足</a:t>
            </a:r>
            <a:r>
              <a:rPr lang="en-US" altLang="zh-CN" sz="1800" b="1">
                <a:solidFill>
                  <a:srgbClr val="06070E"/>
                </a:solidFill>
              </a:rPr>
              <a:t>500</a:t>
            </a:r>
            <a:r>
              <a:rPr lang="zh-CN" altLang="en-US" sz="1800" b="1">
                <a:solidFill>
                  <a:srgbClr val="06070E"/>
                </a:solidFill>
              </a:rPr>
              <a:t>辆，而截至</a:t>
            </a:r>
            <a:r>
              <a:rPr lang="en-US" altLang="zh-CN" sz="1800" b="1">
                <a:solidFill>
                  <a:srgbClr val="06070E"/>
                </a:solidFill>
              </a:rPr>
              <a:t>2020</a:t>
            </a:r>
            <a:r>
              <a:rPr lang="zh-CN" altLang="en-US" sz="1800" b="1">
                <a:solidFill>
                  <a:srgbClr val="06070E"/>
                </a:solidFill>
              </a:rPr>
              <a:t>年底，新能源汽车保有量增长至</a:t>
            </a:r>
            <a:r>
              <a:rPr lang="en-US" altLang="zh-CN" sz="1800" b="1">
                <a:solidFill>
                  <a:srgbClr val="06070E"/>
                </a:solidFill>
              </a:rPr>
              <a:t>492</a:t>
            </a:r>
            <a:r>
              <a:rPr lang="zh-CN" altLang="en-US" sz="1800" b="1">
                <a:solidFill>
                  <a:srgbClr val="06070E"/>
                </a:solidFill>
              </a:rPr>
              <a:t>万辆。中国新能源汽车行业正处于由发展的初级阶段迈向中高级阶段的关键转型期。</a:t>
            </a:r>
            <a:endParaRPr lang="zh-CN" altLang="en-US" sz="1800" b="1">
              <a:solidFill>
                <a:srgbClr val="06070E"/>
              </a:solidFill>
            </a:endParaRPr>
          </a:p>
          <a:p>
            <a:pPr eaLnBrk="1" hangingPunct="1"/>
            <a:r>
              <a:rPr lang="zh-CN" altLang="en-US" sz="1800" b="1">
                <a:solidFill>
                  <a:srgbClr val="06070E"/>
                </a:solidFill>
              </a:rPr>
              <a:t>我国新能源汽车产业各环节垄断程度较高，行业内前几大厂商占据了大部分的市场份额，纯电动市场结构和插电混动市场结构均为极高寡占型。新能源汽车产业属于产业生命周期的成长期阶段，为开拓新的消费群，从而在市场竞争中占据有利地位，其产品逐渐向差异化、高质量和低价格方向发展。</a:t>
            </a:r>
            <a:endParaRPr lang="en-US" altLang="zh-CN" sz="1800" b="1">
              <a:solidFill>
                <a:srgbClr val="06070E"/>
              </a:solidFill>
            </a:endParaRPr>
          </a:p>
          <a:p>
            <a:pPr eaLnBrk="1" hangingPunct="1"/>
            <a:r>
              <a:rPr lang="en-US" altLang="zh-CN" sz="1800" b="1">
                <a:solidFill>
                  <a:srgbClr val="06070E"/>
                </a:solidFill>
              </a:rPr>
              <a:t>2020</a:t>
            </a:r>
            <a:r>
              <a:rPr lang="zh-CN" altLang="en-US" sz="1800" b="1">
                <a:solidFill>
                  <a:srgbClr val="06070E"/>
                </a:solidFill>
              </a:rPr>
              <a:t>年</a:t>
            </a:r>
            <a:r>
              <a:rPr lang="en-US" altLang="zh-CN" sz="1800" b="1">
                <a:solidFill>
                  <a:srgbClr val="06070E"/>
                </a:solidFill>
              </a:rPr>
              <a:t>7</a:t>
            </a:r>
            <a:r>
              <a:rPr lang="zh-CN" altLang="en-US" sz="1800" b="1">
                <a:solidFill>
                  <a:srgbClr val="06070E"/>
                </a:solidFill>
              </a:rPr>
              <a:t>月</a:t>
            </a:r>
            <a:r>
              <a:rPr lang="en-US" altLang="zh-CN" sz="1800" b="1">
                <a:solidFill>
                  <a:srgbClr val="06070E"/>
                </a:solidFill>
              </a:rPr>
              <a:t>24</a:t>
            </a:r>
            <a:r>
              <a:rPr lang="zh-CN" altLang="en-US" sz="1800" b="1">
                <a:solidFill>
                  <a:srgbClr val="06070E"/>
                </a:solidFill>
              </a:rPr>
              <a:t>日，工业和信息化部颁布的</a:t>
            </a:r>
            <a:r>
              <a:rPr lang="en-US" altLang="zh-CN" sz="1800" b="1">
                <a:solidFill>
                  <a:srgbClr val="06070E"/>
                </a:solidFill>
              </a:rPr>
              <a:t>《</a:t>
            </a:r>
            <a:r>
              <a:rPr lang="zh-CN" altLang="en-US" sz="1800" b="1">
                <a:solidFill>
                  <a:srgbClr val="06070E"/>
                </a:solidFill>
              </a:rPr>
              <a:t>新能源汽车生产企业及产品准入管理规定</a:t>
            </a:r>
            <a:r>
              <a:rPr lang="en-US" altLang="zh-CN" sz="1800" b="1">
                <a:solidFill>
                  <a:srgbClr val="06070E"/>
                </a:solidFill>
              </a:rPr>
              <a:t>》</a:t>
            </a:r>
            <a:r>
              <a:rPr lang="zh-CN" altLang="en-US" sz="1800" b="1">
                <a:solidFill>
                  <a:srgbClr val="06070E"/>
                </a:solidFill>
              </a:rPr>
              <a:t>明确指出，具备生产新能源汽车产品所必需的生产能力、产品生产一致性保证能力、售后服务及产品安全保障能力，符合</a:t>
            </a:r>
            <a:r>
              <a:rPr lang="en-US" altLang="zh-CN" sz="1800" b="1">
                <a:solidFill>
                  <a:srgbClr val="06070E"/>
                </a:solidFill>
              </a:rPr>
              <a:t>《</a:t>
            </a:r>
            <a:r>
              <a:rPr lang="zh-CN" altLang="en-US" sz="1800" b="1">
                <a:solidFill>
                  <a:srgbClr val="06070E"/>
                </a:solidFill>
              </a:rPr>
              <a:t>新能源汽车生产企业准入审查要求</a:t>
            </a:r>
            <a:r>
              <a:rPr lang="en-US" altLang="zh-CN" sz="1800" b="1">
                <a:solidFill>
                  <a:srgbClr val="06070E"/>
                </a:solidFill>
              </a:rPr>
              <a:t>》</a:t>
            </a:r>
            <a:r>
              <a:rPr lang="zh-CN" altLang="en-US" sz="1800" b="1">
                <a:solidFill>
                  <a:srgbClr val="06070E"/>
                </a:solidFill>
              </a:rPr>
              <a:t>和符合</a:t>
            </a:r>
            <a:r>
              <a:rPr lang="en-US" altLang="zh-CN" sz="1800" b="1">
                <a:solidFill>
                  <a:srgbClr val="06070E"/>
                </a:solidFill>
              </a:rPr>
              <a:t>《</a:t>
            </a:r>
            <a:r>
              <a:rPr lang="zh-CN" altLang="en-US" sz="1800" b="1">
                <a:solidFill>
                  <a:srgbClr val="06070E"/>
                </a:solidFill>
              </a:rPr>
              <a:t>新能源汽车产品专项检验项目及依据标准</a:t>
            </a:r>
            <a:r>
              <a:rPr lang="en-US" altLang="zh-CN" sz="1800" b="1">
                <a:solidFill>
                  <a:srgbClr val="06070E"/>
                </a:solidFill>
              </a:rPr>
              <a:t>》,</a:t>
            </a:r>
            <a:r>
              <a:rPr lang="zh-CN" altLang="en-US" sz="1800" b="1">
                <a:solidFill>
                  <a:srgbClr val="06070E"/>
                </a:solidFill>
              </a:rPr>
              <a:t>以及相同类别的常规汽车产品相关标准。这表明，新能源汽车企业和新能源汽车产品的进入都需要满足特定的准入条件，使得潜在企业进入的可能性变小。</a:t>
            </a:r>
            <a:endParaRPr lang="zh-CN" altLang="en-US" sz="1800" b="1">
              <a:solidFill>
                <a:srgbClr val="06070E"/>
              </a:solidFill>
            </a:endParaRPr>
          </a:p>
          <a:p>
            <a:pPr eaLnBrk="1" hangingPunct="1"/>
            <a:endParaRPr lang="zh-CN" altLang="en-US" sz="1800" b="1">
              <a:solidFill>
                <a:srgbClr val="06070E"/>
              </a:solidFill>
            </a:endParaRPr>
          </a:p>
          <a:p>
            <a:pPr eaLnBrk="1" hangingPunct="1"/>
            <a:endParaRPr lang="en-US" altLang="zh-CN" b="1">
              <a:solidFill>
                <a:srgbClr val="06070E"/>
              </a:solidFill>
            </a:endParaRP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31</a:t>
            </a:fld>
            <a:endParaRPr lang="zh-CN" altLang="en-US" sz="1400"/>
          </a:p>
        </p:txBody>
      </p:sp>
      <p:sp>
        <p:nvSpPr>
          <p:cNvPr id="26627" name="Rectangle 2"/>
          <p:cNvSpPr>
            <a:spLocks noGrp="1"/>
          </p:cNvSpPr>
          <p:nvPr>
            <p:ph type="title"/>
          </p:nvPr>
        </p:nvSpPr>
        <p:spPr>
          <a:xfrm>
            <a:off x="609600" y="304800"/>
            <a:ext cx="8066856" cy="1143000"/>
          </a:xfrm>
        </p:spPr>
        <p:txBody>
          <a:bodyPr vert="horz" wrap="square" lIns="91440" tIns="45720" rIns="91440" bIns="45720" anchor="b"/>
          <a:lstStyle/>
          <a:p>
            <a:pPr eaLnBrk="1" hangingPunct="1"/>
            <a:r>
              <a:rPr lang="zh-CN" altLang="en-US" b="1"/>
              <a:t>二、案例讨论</a:t>
            </a:r>
            <a:endParaRPr lang="zh-CN" altLang="en-US" b="1"/>
          </a:p>
        </p:txBody>
      </p:sp>
      <p:sp>
        <p:nvSpPr>
          <p:cNvPr id="26628" name="Rectangle 3" descr="Rectangle: Click to edit Master text styles&#10;Second level&#10;Third level&#10;Fourth level&#10;Fifth level"/>
          <p:cNvSpPr>
            <a:spLocks noGrp="1"/>
          </p:cNvSpPr>
          <p:nvPr>
            <p:ph idx="1"/>
          </p:nvPr>
        </p:nvSpPr>
        <p:spPr>
          <a:xfrm>
            <a:off x="609600" y="1554948"/>
            <a:ext cx="8278688" cy="5148808"/>
          </a:xfrm>
        </p:spPr>
        <p:txBody>
          <a:bodyPr vert="horz" wrap="square" lIns="91440" tIns="45720" rIns="91440" bIns="45720" anchor="t"/>
          <a:lstStyle/>
          <a:p>
            <a:pPr eaLnBrk="1" hangingPunct="1"/>
            <a:endParaRPr lang="en-US" altLang="zh-CN" b="1">
              <a:solidFill>
                <a:srgbClr val="06070E"/>
              </a:solidFill>
            </a:endParaRPr>
          </a:p>
          <a:p>
            <a:pPr eaLnBrk="1" hangingPunct="1"/>
            <a:r>
              <a:rPr lang="zh-CN" altLang="en-US" b="1">
                <a:solidFill>
                  <a:srgbClr val="06070E"/>
                </a:solidFill>
              </a:rPr>
              <a:t>根据我国新能源汽车产业的产业组织变动简述市场结构、市场行为、市场绩效的相互关系。</a:t>
            </a:r>
            <a:endParaRPr lang="en-US" altLang="zh-CN" b="1">
              <a:solidFill>
                <a:srgbClr val="06070E"/>
              </a:solidFill>
            </a:endParaRPr>
          </a:p>
          <a:p>
            <a:pPr marL="0" indent="0" eaLnBrk="1" hangingPunct="1">
              <a:buNone/>
            </a:pPr>
            <a:endParaRPr lang="zh-CN" altLang="en-US" b="1">
              <a:solidFill>
                <a:srgbClr val="06070E"/>
              </a:solidFill>
            </a:endParaRPr>
          </a:p>
          <a:p>
            <a:pPr eaLnBrk="1" hangingPunct="1"/>
            <a:r>
              <a:rPr lang="zh-CN" altLang="en-US" b="1">
                <a:solidFill>
                  <a:srgbClr val="06070E"/>
                </a:solidFill>
              </a:rPr>
              <a:t>联系新能源汽车产业的产业组织变动分析新奥地利学派和哈佛学派在对待反垄断和规制政策上的分歧。</a:t>
            </a:r>
            <a:endParaRPr lang="zh-CN" altLang="en-US" b="1">
              <a:solidFill>
                <a:srgbClr val="06070E"/>
              </a:solidFill>
            </a:endParaRPr>
          </a:p>
          <a:p>
            <a:pPr eaLnBrk="1" hangingPunct="1"/>
            <a:endParaRPr lang="en-US" altLang="zh-CN" b="1">
              <a:solidFill>
                <a:srgbClr val="06070E"/>
              </a:solidFill>
            </a:endParaRP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32</a:t>
            </a:fld>
            <a:endParaRPr lang="zh-CN" altLang="en-US" sz="1400"/>
          </a:p>
        </p:txBody>
      </p:sp>
      <p:sp>
        <p:nvSpPr>
          <p:cNvPr id="26627" name="Rectangle 2"/>
          <p:cNvSpPr>
            <a:spLocks noGrp="1"/>
          </p:cNvSpPr>
          <p:nvPr>
            <p:ph type="title"/>
          </p:nvPr>
        </p:nvSpPr>
        <p:spPr>
          <a:xfrm>
            <a:off x="609600" y="304800"/>
            <a:ext cx="8066856" cy="1143000"/>
          </a:xfrm>
        </p:spPr>
        <p:txBody>
          <a:bodyPr vert="horz" wrap="square" lIns="91440" tIns="45720" rIns="91440" bIns="45720" anchor="b"/>
          <a:lstStyle/>
          <a:p>
            <a:pPr eaLnBrk="1" hangingPunct="1"/>
            <a:r>
              <a:rPr lang="zh-CN" b="1"/>
              <a:t>三、总结分析</a:t>
            </a:r>
            <a:endParaRPr lang="zh-CN" b="1"/>
          </a:p>
        </p:txBody>
      </p:sp>
      <p:sp>
        <p:nvSpPr>
          <p:cNvPr id="26628" name="Rectangle 3" descr="Rectangle: Click to edit Master text styles&#10;Second level&#10;Third level&#10;Fourth level&#10;Fifth level"/>
          <p:cNvSpPr>
            <a:spLocks noGrp="1"/>
          </p:cNvSpPr>
          <p:nvPr>
            <p:ph idx="1"/>
          </p:nvPr>
        </p:nvSpPr>
        <p:spPr>
          <a:xfrm>
            <a:off x="609600" y="1554948"/>
            <a:ext cx="8278688" cy="5148808"/>
          </a:xfrm>
        </p:spPr>
        <p:txBody>
          <a:bodyPr vert="horz" wrap="square" lIns="91440" tIns="45720" rIns="91440" bIns="45720" anchor="t"/>
          <a:lstStyle/>
          <a:p>
            <a:pPr eaLnBrk="1" hangingPunct="1"/>
            <a:r>
              <a:rPr lang="zh-CN" altLang="en-US" b="1">
                <a:solidFill>
                  <a:srgbClr val="06070E"/>
                </a:solidFill>
              </a:rPr>
              <a:t>我国新能源汽车产业的市场行为分析</a:t>
            </a:r>
            <a:endParaRPr lang="en-US" altLang="zh-CN" b="1">
              <a:solidFill>
                <a:srgbClr val="06070E"/>
              </a:solidFill>
            </a:endParaRPr>
          </a:p>
          <a:p>
            <a:pPr eaLnBrk="1" hangingPunct="1"/>
            <a:r>
              <a:rPr lang="zh-CN" altLang="en-US" sz="1800" b="1">
                <a:solidFill>
                  <a:srgbClr val="06070E"/>
                </a:solidFill>
              </a:rPr>
              <a:t>定价行为：小微型新能源汽车市场势头向好，吸引了多家新能源品牌进入该市场，加剧了市场竞争，造成商品供过于求，形成买方市场。高端新能源汽车通过串谋领导定价模式进行企业间价格协调，在一定程度上联合降低产品价格，其他小企业为保证不被过度挤占市场，也会跟随降低价格。</a:t>
            </a:r>
            <a:r>
              <a:rPr lang="en-US" altLang="zh-CN" sz="1800" b="1">
                <a:solidFill>
                  <a:srgbClr val="06070E"/>
                </a:solidFill>
              </a:rPr>
              <a:t>2020</a:t>
            </a:r>
            <a:r>
              <a:rPr lang="zh-CN" altLang="en-US" sz="1800" b="1">
                <a:solidFill>
                  <a:srgbClr val="06070E"/>
                </a:solidFill>
              </a:rPr>
              <a:t>年</a:t>
            </a:r>
            <a:r>
              <a:rPr lang="en-US" altLang="zh-CN" sz="1800" b="1">
                <a:solidFill>
                  <a:srgbClr val="06070E"/>
                </a:solidFill>
              </a:rPr>
              <a:t>1</a:t>
            </a:r>
            <a:r>
              <a:rPr lang="zh-CN" altLang="en-US" sz="1800" b="1">
                <a:solidFill>
                  <a:srgbClr val="06070E"/>
                </a:solidFill>
              </a:rPr>
              <a:t>月</a:t>
            </a:r>
            <a:r>
              <a:rPr lang="en-US" altLang="zh-CN" sz="1800" b="1">
                <a:solidFill>
                  <a:srgbClr val="06070E"/>
                </a:solidFill>
              </a:rPr>
              <a:t>1</a:t>
            </a:r>
            <a:r>
              <a:rPr lang="zh-CN" altLang="en-US" sz="1800" b="1">
                <a:solidFill>
                  <a:srgbClr val="06070E"/>
                </a:solidFill>
              </a:rPr>
              <a:t>日高端新能源汽车</a:t>
            </a:r>
            <a:r>
              <a:rPr lang="en-US" altLang="zh-CN" sz="1800" b="1">
                <a:solidFill>
                  <a:srgbClr val="06070E"/>
                </a:solidFill>
              </a:rPr>
              <a:t>"</a:t>
            </a:r>
            <a:r>
              <a:rPr lang="zh-CN" altLang="en-US" sz="1800" b="1">
                <a:solidFill>
                  <a:srgbClr val="06070E"/>
                </a:solidFill>
              </a:rPr>
              <a:t>降价潮</a:t>
            </a:r>
            <a:r>
              <a:rPr lang="en-US" altLang="zh-CN" sz="1800" b="1">
                <a:solidFill>
                  <a:srgbClr val="06070E"/>
                </a:solidFill>
              </a:rPr>
              <a:t>",</a:t>
            </a:r>
            <a:r>
              <a:rPr lang="zh-CN" altLang="en-US" sz="1800" b="1">
                <a:solidFill>
                  <a:srgbClr val="06070E"/>
                </a:solidFill>
              </a:rPr>
              <a:t> 特斯拉率先公布国产</a:t>
            </a:r>
            <a:r>
              <a:rPr lang="en-US" altLang="zh-CN" sz="1800" b="1">
                <a:solidFill>
                  <a:srgbClr val="06070E"/>
                </a:solidFill>
              </a:rPr>
              <a:t>Model Y</a:t>
            </a:r>
            <a:r>
              <a:rPr lang="zh-CN" altLang="en-US" sz="1800" b="1">
                <a:solidFill>
                  <a:srgbClr val="06070E"/>
                </a:solidFill>
              </a:rPr>
              <a:t>降价消息，引发了高端新能源汽车领域系列降价连锁反应。</a:t>
            </a:r>
            <a:endParaRPr lang="en-US" altLang="zh-CN" sz="1800" b="1">
              <a:solidFill>
                <a:srgbClr val="06070E"/>
              </a:solidFill>
            </a:endParaRPr>
          </a:p>
          <a:p>
            <a:pPr eaLnBrk="1" hangingPunct="1"/>
            <a:r>
              <a:rPr lang="zh-CN" altLang="en-US" sz="1800" b="1">
                <a:solidFill>
                  <a:srgbClr val="06070E"/>
                </a:solidFill>
              </a:rPr>
              <a:t>广告行为：根据</a:t>
            </a:r>
            <a:r>
              <a:rPr lang="en-US" altLang="zh-CN" sz="1800" b="1">
                <a:solidFill>
                  <a:srgbClr val="06070E"/>
                </a:solidFill>
              </a:rPr>
              <a:t>《2020</a:t>
            </a:r>
            <a:r>
              <a:rPr lang="zh-CN" altLang="en-US" sz="1800" b="1">
                <a:solidFill>
                  <a:srgbClr val="06070E"/>
                </a:solidFill>
              </a:rPr>
              <a:t>新能源汽车品牌广告投放分析</a:t>
            </a:r>
            <a:r>
              <a:rPr lang="en-US" altLang="zh-CN" sz="1800" b="1">
                <a:solidFill>
                  <a:srgbClr val="06070E"/>
                </a:solidFill>
              </a:rPr>
              <a:t>》</a:t>
            </a:r>
            <a:r>
              <a:rPr lang="zh-CN" altLang="en-US" sz="1800" b="1">
                <a:solidFill>
                  <a:srgbClr val="06070E"/>
                </a:solidFill>
              </a:rPr>
              <a:t>中相关数据，广州小鹏汽车科技有限公司户外检测广告投放比例最高，占新能源汽车产业广告投放总量的</a:t>
            </a:r>
            <a:r>
              <a:rPr lang="en-US" altLang="zh-CN" sz="1800" b="1">
                <a:solidFill>
                  <a:srgbClr val="06070E"/>
                </a:solidFill>
              </a:rPr>
              <a:t>30.53%</a:t>
            </a:r>
            <a:r>
              <a:rPr lang="zh-CN" altLang="en-US" sz="1800" b="1">
                <a:solidFill>
                  <a:srgbClr val="06070E"/>
                </a:solidFill>
              </a:rPr>
              <a:t>。另外沃尔沃汽车销售</a:t>
            </a:r>
            <a:r>
              <a:rPr lang="en-US" altLang="zh-CN" sz="1800" b="1">
                <a:solidFill>
                  <a:srgbClr val="06070E"/>
                </a:solidFill>
              </a:rPr>
              <a:t>(</a:t>
            </a:r>
            <a:r>
              <a:rPr lang="zh-CN" altLang="en-US" sz="1800" b="1">
                <a:solidFill>
                  <a:srgbClr val="06070E"/>
                </a:solidFill>
              </a:rPr>
              <a:t>上海有限公司的</a:t>
            </a:r>
            <a:r>
              <a:rPr lang="en-US" altLang="zh-CN" sz="1800" b="1">
                <a:solidFill>
                  <a:srgbClr val="06070E"/>
                </a:solidFill>
              </a:rPr>
              <a:t>"</a:t>
            </a:r>
            <a:r>
              <a:rPr lang="zh-CN" altLang="en-US" sz="1800" b="1">
                <a:solidFill>
                  <a:srgbClr val="06070E"/>
                </a:solidFill>
              </a:rPr>
              <a:t>沃尔沃全新</a:t>
            </a:r>
            <a:r>
              <a:rPr lang="en-US" altLang="zh-CN" sz="1800" b="1">
                <a:solidFill>
                  <a:srgbClr val="06070E"/>
                </a:solidFill>
              </a:rPr>
              <a:t>S60"</a:t>
            </a:r>
            <a:r>
              <a:rPr lang="zh-CN" altLang="en-US" sz="1800" b="1">
                <a:solidFill>
                  <a:srgbClr val="06070E"/>
                </a:solidFill>
              </a:rPr>
              <a:t>车型为户外广告检测投放最多，占比</a:t>
            </a:r>
            <a:r>
              <a:rPr lang="en-US" altLang="zh-CN" sz="1800" b="1">
                <a:solidFill>
                  <a:srgbClr val="06070E"/>
                </a:solidFill>
              </a:rPr>
              <a:t>23.91%</a:t>
            </a:r>
            <a:r>
              <a:rPr lang="zh-CN" altLang="en-US" sz="1800" b="1">
                <a:solidFill>
                  <a:srgbClr val="06070E"/>
                </a:solidFill>
              </a:rPr>
              <a:t>。除户外广告投放，网络广告投放也成为新能源汽车厂商的重要手段。</a:t>
            </a:r>
            <a:endParaRPr lang="en-US" altLang="zh-CN" sz="1800" b="1">
              <a:solidFill>
                <a:srgbClr val="06070E"/>
              </a:solidFill>
            </a:endParaRPr>
          </a:p>
          <a:p>
            <a:pPr eaLnBrk="1" hangingPunct="1"/>
            <a:r>
              <a:rPr lang="zh-CN" altLang="en-US" sz="1800" b="1">
                <a:solidFill>
                  <a:srgbClr val="06070E"/>
                </a:solidFill>
              </a:rPr>
              <a:t>兼并行为：据企查查大数据研究院于</a:t>
            </a:r>
            <a:r>
              <a:rPr lang="en-US" altLang="zh-CN" sz="1800" b="1">
                <a:solidFill>
                  <a:srgbClr val="06070E"/>
                </a:solidFill>
              </a:rPr>
              <a:t>2021</a:t>
            </a:r>
            <a:r>
              <a:rPr lang="zh-CN" altLang="en-US" sz="1800" b="1">
                <a:solidFill>
                  <a:srgbClr val="06070E"/>
                </a:solidFill>
              </a:rPr>
              <a:t>年初发布的</a:t>
            </a:r>
            <a:r>
              <a:rPr lang="en-US" altLang="zh-CN" sz="1800" b="1">
                <a:solidFill>
                  <a:srgbClr val="06070E"/>
                </a:solidFill>
              </a:rPr>
              <a:t>《</a:t>
            </a:r>
            <a:r>
              <a:rPr lang="zh-CN" altLang="en-US" sz="1800" b="1">
                <a:solidFill>
                  <a:srgbClr val="06070E"/>
                </a:solidFill>
              </a:rPr>
              <a:t>近十年新能源汽车投融资数据报告</a:t>
            </a:r>
            <a:r>
              <a:rPr lang="en-US" altLang="zh-CN" sz="1800" b="1">
                <a:solidFill>
                  <a:srgbClr val="06070E"/>
                </a:solidFill>
              </a:rPr>
              <a:t>》(</a:t>
            </a:r>
            <a:r>
              <a:rPr lang="zh-CN" altLang="en-US" sz="1800" b="1">
                <a:solidFill>
                  <a:srgbClr val="06070E"/>
                </a:solidFill>
              </a:rPr>
              <a:t>以下简称</a:t>
            </a:r>
            <a:r>
              <a:rPr lang="en-US" altLang="zh-CN" sz="1800" b="1">
                <a:solidFill>
                  <a:srgbClr val="06070E"/>
                </a:solidFill>
              </a:rPr>
              <a:t>《</a:t>
            </a:r>
            <a:r>
              <a:rPr lang="zh-CN" altLang="en-US" sz="1800" b="1">
                <a:solidFill>
                  <a:srgbClr val="06070E"/>
                </a:solidFill>
              </a:rPr>
              <a:t>报告</a:t>
            </a:r>
            <a:r>
              <a:rPr lang="en-US" altLang="zh-CN" sz="1800" b="1">
                <a:solidFill>
                  <a:srgbClr val="06070E"/>
                </a:solidFill>
              </a:rPr>
              <a:t>》)</a:t>
            </a:r>
            <a:r>
              <a:rPr lang="zh-CN" altLang="en-US" sz="1800" b="1">
                <a:solidFill>
                  <a:srgbClr val="06070E"/>
                </a:solidFill>
              </a:rPr>
              <a:t>披露，新能源汽车产业投融资事件数呈先增长后下降的趋势，但融资金额数呈快速增长趋势，并且融资金额总数于</a:t>
            </a:r>
            <a:r>
              <a:rPr lang="en-US" altLang="zh-CN" sz="1800" b="1">
                <a:solidFill>
                  <a:srgbClr val="06070E"/>
                </a:solidFill>
              </a:rPr>
              <a:t>2020</a:t>
            </a:r>
            <a:r>
              <a:rPr lang="zh-CN" altLang="en-US" sz="1800" b="1">
                <a:solidFill>
                  <a:srgbClr val="06070E"/>
                </a:solidFill>
              </a:rPr>
              <a:t>年首次突破千亿，较之</a:t>
            </a:r>
            <a:r>
              <a:rPr lang="en-US" altLang="zh-CN" sz="1800" b="1">
                <a:solidFill>
                  <a:srgbClr val="06070E"/>
                </a:solidFill>
              </a:rPr>
              <a:t>2019</a:t>
            </a:r>
            <a:r>
              <a:rPr lang="zh-CN" altLang="en-US" sz="1800" b="1">
                <a:solidFill>
                  <a:srgbClr val="06070E"/>
                </a:solidFill>
              </a:rPr>
              <a:t>年增长</a:t>
            </a:r>
            <a:r>
              <a:rPr lang="en-US" altLang="zh-CN" sz="1800" b="1">
                <a:solidFill>
                  <a:srgbClr val="06070E"/>
                </a:solidFill>
              </a:rPr>
              <a:t>159.4%</a:t>
            </a:r>
            <a:r>
              <a:rPr lang="zh-CN" altLang="en-US" sz="1800" b="1">
                <a:solidFill>
                  <a:srgbClr val="06070E"/>
                </a:solidFill>
              </a:rPr>
              <a:t>。</a:t>
            </a:r>
            <a:endParaRPr lang="zh-CN" altLang="en-US" sz="1800" b="1">
              <a:solidFill>
                <a:srgbClr val="06070E"/>
              </a:solidFill>
            </a:endParaRPr>
          </a:p>
          <a:p>
            <a:pPr eaLnBrk="1" hangingPunct="1"/>
            <a:endParaRPr lang="en-US" altLang="zh-CN" b="1">
              <a:solidFill>
                <a:srgbClr val="06070E"/>
              </a:solidFill>
            </a:endParaRP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33</a:t>
            </a:fld>
            <a:endParaRPr lang="zh-CN" altLang="en-US" sz="1400"/>
          </a:p>
        </p:txBody>
      </p:sp>
      <p:sp>
        <p:nvSpPr>
          <p:cNvPr id="26627" name="Rectangle 2"/>
          <p:cNvSpPr>
            <a:spLocks noGrp="1"/>
          </p:cNvSpPr>
          <p:nvPr>
            <p:ph type="title"/>
          </p:nvPr>
        </p:nvSpPr>
        <p:spPr>
          <a:xfrm>
            <a:off x="609600" y="304800"/>
            <a:ext cx="8066856" cy="1143000"/>
          </a:xfrm>
        </p:spPr>
        <p:txBody>
          <a:bodyPr vert="horz" wrap="square" lIns="91440" tIns="45720" rIns="91440" bIns="45720" anchor="b"/>
          <a:lstStyle/>
          <a:p>
            <a:pPr eaLnBrk="1" hangingPunct="1"/>
            <a:r>
              <a:rPr lang="zh-CN" b="1">
                <a:sym typeface="+mn-ea"/>
              </a:rPr>
              <a:t>三、总结分析</a:t>
            </a:r>
            <a:endParaRPr lang="zh-CN" altLang="en-US" b="1"/>
          </a:p>
        </p:txBody>
      </p:sp>
      <p:sp>
        <p:nvSpPr>
          <p:cNvPr id="26628" name="Rectangle 3" descr="Rectangle: Click to edit Master text styles&#10;Second level&#10;Third level&#10;Fourth level&#10;Fifth level"/>
          <p:cNvSpPr>
            <a:spLocks noGrp="1"/>
          </p:cNvSpPr>
          <p:nvPr>
            <p:ph idx="1"/>
          </p:nvPr>
        </p:nvSpPr>
        <p:spPr>
          <a:xfrm>
            <a:off x="609600" y="1554948"/>
            <a:ext cx="8278688" cy="5148808"/>
          </a:xfrm>
        </p:spPr>
        <p:txBody>
          <a:bodyPr vert="horz" wrap="square" lIns="91440" tIns="45720" rIns="91440" bIns="45720" anchor="t"/>
          <a:lstStyle/>
          <a:p>
            <a:pPr eaLnBrk="1" hangingPunct="1"/>
            <a:r>
              <a:rPr lang="zh-CN" altLang="en-US" b="1">
                <a:solidFill>
                  <a:srgbClr val="06070E"/>
                </a:solidFill>
              </a:rPr>
              <a:t>我国新能源汽车产业的市场绩效分析</a:t>
            </a:r>
            <a:endParaRPr lang="en-US" altLang="zh-CN" b="1">
              <a:solidFill>
                <a:srgbClr val="06070E"/>
              </a:solidFill>
            </a:endParaRPr>
          </a:p>
          <a:p>
            <a:pPr eaLnBrk="1" hangingPunct="1"/>
            <a:r>
              <a:rPr lang="zh-CN" altLang="en-US" sz="1800" b="1">
                <a:solidFill>
                  <a:srgbClr val="06070E"/>
                </a:solidFill>
              </a:rPr>
              <a:t>根据汽车工业协会统计数据，中国新能源汽车产业</a:t>
            </a:r>
            <a:r>
              <a:rPr lang="en-US" altLang="zh-CN" sz="1800" b="1">
                <a:solidFill>
                  <a:srgbClr val="06070E"/>
                </a:solidFill>
              </a:rPr>
              <a:t>2015—2018</a:t>
            </a:r>
            <a:r>
              <a:rPr lang="zh-CN" altLang="en-US" sz="1800" b="1">
                <a:solidFill>
                  <a:srgbClr val="06070E"/>
                </a:solidFill>
              </a:rPr>
              <a:t>年汽车产量和销量呈快速增长趋势，</a:t>
            </a:r>
            <a:r>
              <a:rPr lang="en-US" altLang="zh-CN" sz="1800" b="1">
                <a:solidFill>
                  <a:srgbClr val="06070E"/>
                </a:solidFill>
              </a:rPr>
              <a:t>2019</a:t>
            </a:r>
            <a:r>
              <a:rPr lang="zh-CN" altLang="en-US" sz="1800" b="1">
                <a:solidFill>
                  <a:srgbClr val="06070E"/>
                </a:solidFill>
              </a:rPr>
              <a:t>年汽车产业进入了调整期，在</a:t>
            </a:r>
            <a:r>
              <a:rPr lang="en-US" altLang="zh-CN" sz="1800" b="1">
                <a:solidFill>
                  <a:srgbClr val="06070E"/>
                </a:solidFill>
              </a:rPr>
              <a:t>2020</a:t>
            </a:r>
            <a:r>
              <a:rPr lang="zh-CN" altLang="en-US" sz="1800" b="1">
                <a:solidFill>
                  <a:srgbClr val="06070E"/>
                </a:solidFill>
              </a:rPr>
              <a:t>年恢复后，再次实现产销量稳步增长。</a:t>
            </a:r>
            <a:r>
              <a:rPr lang="en-US" altLang="zh-CN" sz="1800" b="1">
                <a:solidFill>
                  <a:srgbClr val="06070E"/>
                </a:solidFill>
              </a:rPr>
              <a:t>2020</a:t>
            </a:r>
            <a:r>
              <a:rPr lang="zh-CN" altLang="en-US" sz="1800" b="1">
                <a:solidFill>
                  <a:srgbClr val="06070E"/>
                </a:solidFill>
              </a:rPr>
              <a:t>年汽车年销量首次超过汽车年产量，产销比首次突破</a:t>
            </a:r>
            <a:r>
              <a:rPr lang="en-US" altLang="zh-CN" sz="1800" b="1">
                <a:solidFill>
                  <a:srgbClr val="06070E"/>
                </a:solidFill>
              </a:rPr>
              <a:t>100%,</a:t>
            </a:r>
            <a:r>
              <a:rPr lang="zh-CN" altLang="en-US" sz="1800" b="1">
                <a:solidFill>
                  <a:srgbClr val="06070E"/>
                </a:solidFill>
              </a:rPr>
              <a:t> 充分表明新能源汽车行业具有良好市场前景。</a:t>
            </a:r>
            <a:endParaRPr lang="en-US" altLang="zh-CN" sz="1800" b="1">
              <a:solidFill>
                <a:srgbClr val="06070E"/>
              </a:solidFill>
            </a:endParaRPr>
          </a:p>
          <a:p>
            <a:pPr eaLnBrk="1" hangingPunct="1"/>
            <a:r>
              <a:rPr lang="zh-CN" altLang="en-US" sz="1800" b="1">
                <a:solidFill>
                  <a:srgbClr val="06070E"/>
                </a:solidFill>
              </a:rPr>
              <a:t>新能源汽车产业在内部规模上，已初步具有规模经济，寡头企业拥有较高的市场竞争力。同时，产业整体的外部规模也不断扩大，新能源汽车产量和销量在整个汽车行业中所占比重正不断上升，产量占比和销量占比分别存在大幅度增长，与</a:t>
            </a:r>
            <a:r>
              <a:rPr lang="en-US" altLang="zh-CN" sz="1800" b="1">
                <a:solidFill>
                  <a:srgbClr val="06070E"/>
                </a:solidFill>
              </a:rPr>
              <a:t>2015</a:t>
            </a:r>
            <a:r>
              <a:rPr lang="zh-CN" altLang="en-US" sz="1800" b="1">
                <a:solidFill>
                  <a:srgbClr val="06070E"/>
                </a:solidFill>
              </a:rPr>
              <a:t>年相比，</a:t>
            </a:r>
            <a:r>
              <a:rPr lang="en-US" altLang="zh-CN" sz="1800" b="1">
                <a:solidFill>
                  <a:srgbClr val="06070E"/>
                </a:solidFill>
              </a:rPr>
              <a:t>2020</a:t>
            </a:r>
            <a:r>
              <a:rPr lang="zh-CN" altLang="en-US" sz="1800" b="1">
                <a:solidFill>
                  <a:srgbClr val="06070E"/>
                </a:solidFill>
              </a:rPr>
              <a:t>年增长幅度分别达到</a:t>
            </a:r>
            <a:r>
              <a:rPr lang="en-US" altLang="zh-CN" sz="1800" b="1">
                <a:solidFill>
                  <a:srgbClr val="06070E"/>
                </a:solidFill>
              </a:rPr>
              <a:t>337.5%</a:t>
            </a:r>
            <a:r>
              <a:rPr lang="zh-CN" altLang="en-US" sz="1800" b="1">
                <a:solidFill>
                  <a:srgbClr val="06070E"/>
                </a:solidFill>
              </a:rPr>
              <a:t>和</a:t>
            </a:r>
            <a:r>
              <a:rPr lang="en-US" altLang="zh-CN" sz="1800" b="1">
                <a:solidFill>
                  <a:srgbClr val="06070E"/>
                </a:solidFill>
              </a:rPr>
              <a:t>415.4%</a:t>
            </a:r>
            <a:r>
              <a:rPr lang="zh-CN" altLang="en-US" sz="1800" b="1">
                <a:solidFill>
                  <a:srgbClr val="06070E"/>
                </a:solidFill>
              </a:rPr>
              <a:t>。新能源汽车产业正快速挤占传统汽车产业的终端市场。 </a:t>
            </a:r>
            <a:endParaRPr lang="en-US" altLang="zh-CN" sz="1800" b="1">
              <a:solidFill>
                <a:srgbClr val="06070E"/>
              </a:solidFill>
            </a:endParaRPr>
          </a:p>
          <a:p>
            <a:pPr eaLnBrk="1" hangingPunct="1"/>
            <a:r>
              <a:rPr lang="en-US" altLang="zh-CN" sz="1800" b="1">
                <a:solidFill>
                  <a:srgbClr val="06070E"/>
                </a:solidFill>
              </a:rPr>
              <a:t>《</a:t>
            </a:r>
            <a:r>
              <a:rPr lang="zh-CN" altLang="en-US" sz="1800" b="1">
                <a:solidFill>
                  <a:srgbClr val="06070E"/>
                </a:solidFill>
              </a:rPr>
              <a:t>新能源汽车产业发展规划</a:t>
            </a:r>
            <a:r>
              <a:rPr lang="en-US" altLang="zh-CN" sz="1800" b="1">
                <a:solidFill>
                  <a:srgbClr val="06070E"/>
                </a:solidFill>
              </a:rPr>
              <a:t>(2021—2035</a:t>
            </a:r>
            <a:r>
              <a:rPr lang="zh-CN" altLang="en-US" sz="1800" b="1">
                <a:solidFill>
                  <a:srgbClr val="06070E"/>
                </a:solidFill>
              </a:rPr>
              <a:t>年</a:t>
            </a:r>
            <a:r>
              <a:rPr lang="en-US" altLang="zh-CN" sz="1800" b="1">
                <a:solidFill>
                  <a:srgbClr val="06070E"/>
                </a:solidFill>
              </a:rPr>
              <a:t>)》</a:t>
            </a:r>
            <a:r>
              <a:rPr lang="zh-CN" altLang="en-US" sz="1800" b="1">
                <a:solidFill>
                  <a:srgbClr val="06070E"/>
                </a:solidFill>
              </a:rPr>
              <a:t>指出，到</a:t>
            </a:r>
            <a:r>
              <a:rPr lang="en-US" altLang="zh-CN" sz="1800" b="1">
                <a:solidFill>
                  <a:srgbClr val="06070E"/>
                </a:solidFill>
              </a:rPr>
              <a:t>2025</a:t>
            </a:r>
            <a:r>
              <a:rPr lang="zh-CN" altLang="en-US" sz="1800" b="1">
                <a:solidFill>
                  <a:srgbClr val="06070E"/>
                </a:solidFill>
              </a:rPr>
              <a:t>年新能源汽车新车销售量达到汽车新车销售总量的</a:t>
            </a:r>
            <a:r>
              <a:rPr lang="en-US" altLang="zh-CN" sz="1800" b="1">
                <a:solidFill>
                  <a:srgbClr val="06070E"/>
                </a:solidFill>
              </a:rPr>
              <a:t>20%</a:t>
            </a:r>
            <a:r>
              <a:rPr lang="zh-CN" altLang="en-US" sz="1800" b="1">
                <a:solidFill>
                  <a:srgbClr val="06070E"/>
                </a:solidFill>
              </a:rPr>
              <a:t>左右，而目前中国新能源汽车在汽车新车销售总量占比为</a:t>
            </a:r>
            <a:r>
              <a:rPr lang="en-US" altLang="zh-CN" sz="1800" b="1">
                <a:solidFill>
                  <a:srgbClr val="06070E"/>
                </a:solidFill>
              </a:rPr>
              <a:t>5.4%,</a:t>
            </a:r>
            <a:r>
              <a:rPr lang="zh-CN" altLang="en-US" sz="1800" b="1">
                <a:solidFill>
                  <a:srgbClr val="06070E"/>
                </a:solidFill>
              </a:rPr>
              <a:t>按照前</a:t>
            </a:r>
            <a:r>
              <a:rPr lang="en-US" altLang="zh-CN" sz="1800" b="1">
                <a:solidFill>
                  <a:srgbClr val="06070E"/>
                </a:solidFill>
              </a:rPr>
              <a:t>6</a:t>
            </a:r>
            <a:r>
              <a:rPr lang="zh-CN" altLang="en-US" sz="1800" b="1">
                <a:solidFill>
                  <a:srgbClr val="06070E"/>
                </a:solidFill>
              </a:rPr>
              <a:t>年的平均增速</a:t>
            </a:r>
            <a:r>
              <a:rPr lang="en-US" altLang="zh-CN" sz="1800" b="1">
                <a:solidFill>
                  <a:srgbClr val="06070E"/>
                </a:solidFill>
              </a:rPr>
              <a:t>69.2%,</a:t>
            </a:r>
            <a:r>
              <a:rPr lang="zh-CN" altLang="en-US" sz="1800" b="1">
                <a:solidFill>
                  <a:srgbClr val="06070E"/>
                </a:solidFill>
              </a:rPr>
              <a:t>到</a:t>
            </a:r>
            <a:r>
              <a:rPr lang="en-US" altLang="zh-CN" sz="1800" b="1">
                <a:solidFill>
                  <a:srgbClr val="06070E"/>
                </a:solidFill>
              </a:rPr>
              <a:t>2025</a:t>
            </a:r>
            <a:r>
              <a:rPr lang="zh-CN" altLang="en-US" sz="1800" b="1">
                <a:solidFill>
                  <a:srgbClr val="06070E"/>
                </a:solidFill>
              </a:rPr>
              <a:t>年销售占比约增长到</a:t>
            </a:r>
            <a:r>
              <a:rPr lang="en-US" altLang="zh-CN" sz="1800" b="1">
                <a:solidFill>
                  <a:srgbClr val="06070E"/>
                </a:solidFill>
              </a:rPr>
              <a:t>18.7%,</a:t>
            </a:r>
            <a:r>
              <a:rPr lang="zh-CN" altLang="en-US" sz="1800" b="1">
                <a:solidFill>
                  <a:srgbClr val="06070E"/>
                </a:solidFill>
              </a:rPr>
              <a:t>和</a:t>
            </a:r>
            <a:r>
              <a:rPr lang="en-US" altLang="zh-CN" sz="1800" b="1">
                <a:solidFill>
                  <a:srgbClr val="06070E"/>
                </a:solidFill>
              </a:rPr>
              <a:t>2025</a:t>
            </a:r>
            <a:r>
              <a:rPr lang="zh-CN" altLang="en-US" sz="1800" b="1">
                <a:solidFill>
                  <a:srgbClr val="06070E"/>
                </a:solidFill>
              </a:rPr>
              <a:t>年</a:t>
            </a:r>
            <a:r>
              <a:rPr lang="en-US" altLang="zh-CN" sz="1800" b="1">
                <a:solidFill>
                  <a:srgbClr val="06070E"/>
                </a:solidFill>
              </a:rPr>
              <a:t>20%</a:t>
            </a:r>
            <a:r>
              <a:rPr lang="zh-CN" altLang="en-US" sz="1800" b="1">
                <a:solidFill>
                  <a:srgbClr val="06070E"/>
                </a:solidFill>
              </a:rPr>
              <a:t>的目标仍存在差距，新能源汽车产业实现规模快速扩张还需激发更大发展空间。</a:t>
            </a:r>
            <a:endParaRPr lang="en-US" altLang="zh-CN" sz="1800" b="1">
              <a:solidFill>
                <a:srgbClr val="06070E"/>
              </a:solidFill>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626" name="灯片编号占位符 5"/>
          <p:cNvSpPr txBox="1">
            <a:spLocks noGrp="1"/>
          </p:cNvSpPr>
          <p:nvPr>
            <p:ph type="sldNum" sz="quarter" idx="12"/>
          </p:nvPr>
        </p:nvSpPr>
        <p:spPr/>
        <p:txBody>
          <a:bodyPr anchor="b"/>
          <a:lstStyle>
            <a:lvl1pPr marL="0" lvl="0" indent="0" algn="l" defTabSz="914400" rtl="0" eaLnBrk="0" fontAlgn="base" latinLnBrk="0" hangingPunct="0">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defRPr>
            </a:lvl1pPr>
            <a:lvl2pPr marL="457200" lvl="1"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None/>
              <a:defRPr sz="2400" b="0" i="0" u="none" kern="1200" baseline="0">
                <a:solidFill>
                  <a:schemeClr val="tx1"/>
                </a:solidFill>
                <a:latin typeface="Tahoma" panose="020b0604030504040204" pitchFamily="34" charset="0"/>
                <a:ea typeface="宋体" panose="02010600030101010101" pitchFamily="2" charset="-122"/>
                <a:cs typeface="+mn-cs"/>
              </a:defRPr>
            </a:lvl5pPr>
          </a:lstStyle>
          <a:p>
            <a:pPr lvl="0" algn="r" eaLnBrk="1" hangingPunct="1"/>
            <a:fld id="{9A0DB2DC-4C9A-4742-B13C-FB6460FD3503}" type="slidenum">
              <a:rPr lang="zh-CN" altLang="en-US" sz="1400"/>
              <a:t>34</a:t>
            </a:fld>
            <a:endParaRPr lang="zh-CN" altLang="en-US" sz="1400"/>
          </a:p>
        </p:txBody>
      </p:sp>
      <p:sp>
        <p:nvSpPr>
          <p:cNvPr id="26627" name="Rectangle 2"/>
          <p:cNvSpPr>
            <a:spLocks noGrp="1"/>
          </p:cNvSpPr>
          <p:nvPr>
            <p:ph type="title"/>
          </p:nvPr>
        </p:nvSpPr>
        <p:spPr/>
        <p:txBody>
          <a:bodyPr vert="horz" wrap="square" lIns="91440" tIns="45720" rIns="91440" bIns="45720" anchor="b"/>
          <a:lstStyle/>
          <a:p>
            <a:pPr algn="ctr" eaLnBrk="1" hangingPunct="1"/>
            <a:r>
              <a:rPr lang="zh-CN" altLang="en-US" b="1"/>
              <a:t>复习思考题</a:t>
            </a:r>
            <a:endParaRPr lang="zh-CN" altLang="en-US" b="1"/>
          </a:p>
        </p:txBody>
      </p:sp>
      <p:sp>
        <p:nvSpPr>
          <p:cNvPr id="26628" name="Rectangle 3" descr="Rectangle: Click to edit Master text styles&#10;Second level&#10;Third level&#10;Fourth level&#10;Fifth level"/>
          <p:cNvSpPr>
            <a:spLocks noGrp="1"/>
          </p:cNvSpPr>
          <p:nvPr>
            <p:ph idx="1"/>
          </p:nvPr>
        </p:nvSpPr>
        <p:spPr>
          <a:xfrm>
            <a:off x="609600" y="1554948"/>
            <a:ext cx="8278688" cy="5148808"/>
          </a:xfrm>
        </p:spPr>
        <p:txBody>
          <a:bodyPr vert="horz" wrap="square" lIns="91440" tIns="45720" rIns="91440" bIns="45720" anchor="t"/>
          <a:lstStyle/>
          <a:p>
            <a:pPr eaLnBrk="1" hangingPunct="1"/>
            <a:r>
              <a:rPr lang="zh-CN" altLang="en-US" b="1">
                <a:solidFill>
                  <a:srgbClr val="06070E"/>
                </a:solidFill>
              </a:rPr>
              <a:t>简述哈佛学派的产业组织理论的主要内容和政策主张，分析哈佛学派和新奥地利学派在反垄断和规制政策上的分歧及其理论依据</a:t>
            </a:r>
            <a:endParaRPr lang="zh-CN" altLang="en-US" b="1">
              <a:solidFill>
                <a:srgbClr val="06070E"/>
              </a:solidFill>
            </a:endParaRPr>
          </a:p>
          <a:p>
            <a:pPr eaLnBrk="1" hangingPunct="1"/>
            <a:r>
              <a:rPr lang="zh-CN" altLang="en-US" b="1">
                <a:solidFill>
                  <a:srgbClr val="06070E"/>
                </a:solidFill>
              </a:rPr>
              <a:t>简析可竞争市场理论的内容及其政策主张，用可竞争市场理论分析我国垄断性行业的改革问题</a:t>
            </a:r>
            <a:endParaRPr lang="en-US" altLang="zh-CN" b="1">
              <a:solidFill>
                <a:srgbClr val="06070E"/>
              </a:solidFill>
            </a:endParaRPr>
          </a:p>
          <a:p>
            <a:pPr eaLnBrk="1" hangingPunct="1"/>
            <a:r>
              <a:rPr lang="zh-CN" altLang="en-US" b="1">
                <a:solidFill>
                  <a:srgbClr val="06070E"/>
                </a:solidFill>
              </a:rPr>
              <a:t>试用</a:t>
            </a:r>
            <a:r>
              <a:rPr lang="en-US" altLang="zh-CN" b="1">
                <a:solidFill>
                  <a:srgbClr val="06070E"/>
                </a:solidFill>
              </a:rPr>
              <a:t>SCP</a:t>
            </a:r>
            <a:r>
              <a:rPr lang="zh-CN" altLang="en-US" b="1">
                <a:solidFill>
                  <a:srgbClr val="06070E"/>
                </a:solidFill>
              </a:rPr>
              <a:t>分析框架分析我国某一战略性新兴产业的产业组织。</a:t>
            </a:r>
            <a:endParaRPr lang="en-US" altLang="zh-CN" b="1">
              <a:solidFill>
                <a:srgbClr val="06070E"/>
              </a:solidFill>
            </a:endParaRPr>
          </a:p>
          <a:p>
            <a:pPr eaLnBrk="1" hangingPunct="1"/>
            <a:endParaRPr lang="zh-CN" altLang="en-US" b="1">
              <a:solidFill>
                <a:srgbClr val="06070E"/>
              </a:solidFill>
            </a:endParaRP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Rectangle 2"/>
          <p:cNvSpPr>
            <a:spLocks noGrp="1" noChangeArrowheads="1"/>
          </p:cNvSpPr>
          <p:nvPr>
            <p:ph type="ctrTitle"/>
          </p:nvPr>
        </p:nvSpPr>
        <p:spPr>
          <a:xfrm>
            <a:off x="1835696" y="1998712"/>
            <a:ext cx="6480198" cy="1944687"/>
          </a:xfrm>
        </p:spPr>
        <p:txBody>
          <a:bodyPr/>
          <a:lstStyle/>
          <a:p>
            <a:pPr algn="ctr" eaLnBrk="1" hangingPunct="1"/>
            <a:r>
              <a:rPr lang="zh-CN" altLang="en-US" sz="5400" b="1">
                <a:solidFill>
                  <a:srgbClr val="C00000"/>
                </a:solidFill>
                <a:ea typeface="黑体" panose="02010609060101010101" pitchFamily="49" charset="-122"/>
              </a:rPr>
              <a:t>第八章  市场结构</a:t>
            </a:r>
            <a:endParaRPr lang="en-US" altLang="zh-CN" sz="5400" b="1"/>
          </a:p>
        </p:txBody>
      </p:sp>
      <p:pic>
        <p:nvPicPr>
          <p:cNvPr id="3075" name="Picture 10"/>
          <p:cNvPicPr>
            <a:picLocks noChangeAspect="1" noChangeArrowheads="1"/>
          </p:cNvPicPr>
          <p:nvPr/>
        </p:nvPicPr>
        <p:blipFill>
          <a:blip r:embed="rId2"/>
          <a:stretch>
            <a:fillRect/>
          </a:stretch>
        </p:blipFill>
        <p:spPr bwMode="auto">
          <a:xfrm>
            <a:off x="0" y="6473825"/>
            <a:ext cx="9144000" cy="384175"/>
          </a:xfrm>
          <a:prstGeom prst="rect">
            <a:avLst/>
          </a:prstGeom>
          <a:noFill/>
          <a:ln w="9525">
            <a:noFill/>
            <a:miter lim="800000"/>
          </a:ln>
        </p:spPr>
      </p:pic>
      <p:sp>
        <p:nvSpPr>
          <p:cNvPr id="5" name="Rectangle 13" descr="Rectangle: Click to edit Master text styles&#10;Second level&#10;Third level&#10;Fourth level&#10;Fifth level"/>
          <p:cNvSpPr txBox="1">
            <a:spLocks noChangeArrowheads="1"/>
          </p:cNvSpPr>
          <p:nvPr/>
        </p:nvSpPr>
        <p:spPr bwMode="auto">
          <a:xfrm>
            <a:off x="719509" y="836712"/>
            <a:ext cx="8064500" cy="576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defPPr>
              <a:defRPr lang="zh-CN"/>
            </a:defPPr>
            <a:lvl1pPr marL="0" lvl="0" indent="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None/>
              <a:defRPr kumimoji="1" sz="2400" b="0" i="0" u="none" kern="1200" baseline="0">
                <a:solidFill>
                  <a:schemeClr val="tx1"/>
                </a:solidFill>
                <a:latin typeface="Tahoma" panose="020b0604030504040204" pitchFamily="34" charset="0"/>
                <a:ea typeface="宋体" panose="02010600030101010101" pitchFamily="2" charset="-122"/>
                <a:cs typeface="+mn-cs"/>
              </a:defRPr>
            </a:lvl9pPr>
          </a:lstStyle>
          <a:p>
            <a:pPr eaLnBrk="1" hangingPunct="1">
              <a:lnSpc>
                <a:spcPct val="110000"/>
              </a:lnSpc>
              <a:defRPr/>
            </a:pPr>
            <a:r>
              <a:rPr lang="zh-CN" altLang="en-US" sz="2800" b="1" kern="0" smtClean="0">
                <a:solidFill>
                  <a:srgbClr val="002060"/>
                </a:solidFill>
                <a:latin typeface="华文新魏" panose="02010800040101010101" pitchFamily="2" charset="-122"/>
                <a:ea typeface="华文新魏" panose="02010800040101010101" pitchFamily="2" charset="-122"/>
              </a:rPr>
              <a:t>产业经济学：原理及案例（第六版）</a:t>
            </a:r>
            <a:endParaRPr lang="en-US" altLang="zh-CN" b="1" kern="0" smtClean="0">
              <a:latin typeface="Times New Roman" panose="02020603050405020304" pitchFamily="18" charset="0"/>
            </a:endParaRP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4098" name="灯片编号占位符 5"/>
          <p:cNvSpPr>
            <a:spLocks noGrp="1"/>
          </p:cNvSpPr>
          <p:nvPr>
            <p:ph type="sldNum" sz="quarter" idx="12"/>
          </p:nvPr>
        </p:nvSpPr>
        <p:spPr>
          <a:noFill/>
        </p:spPr>
        <p:txBody>
          <a:bodyPr/>
          <a:lstStyle/>
          <a:p>
            <a:fld id="{CF5623D0-D7AE-4C5D-8099-299FCE58BC50}" type="slidenum">
              <a:rPr lang="en-US" altLang="zh-CN" smtClean="0"/>
              <a:t>36</a:t>
            </a:fld>
            <a:endParaRPr lang="en-US" altLang="zh-CN"/>
          </a:p>
        </p:txBody>
      </p:sp>
      <p:sp>
        <p:nvSpPr>
          <p:cNvPr id="4099" name="Rectangle 2"/>
          <p:cNvSpPr>
            <a:spLocks noGrp="1" noChangeArrowheads="1"/>
          </p:cNvSpPr>
          <p:nvPr>
            <p:ph type="title"/>
          </p:nvPr>
        </p:nvSpPr>
        <p:spPr/>
        <p:txBody>
          <a:bodyPr/>
          <a:lstStyle/>
          <a:p>
            <a:pPr algn="ctr" eaLnBrk="1" hangingPunct="1"/>
            <a:r>
              <a:rPr lang="zh-CN" altLang="en-US" b="1">
                <a:latin typeface="Times New Roman" panose="02020603050405020304" pitchFamily="18" charset="0"/>
              </a:rPr>
              <a:t>本章要点</a:t>
            </a:r>
            <a:endParaRPr lang="en-US" altLang="zh-CN" b="1">
              <a:latin typeface="Times New Roman" panose="02020603050405020304" pitchFamily="18" charset="0"/>
            </a:endParaRPr>
          </a:p>
        </p:txBody>
      </p:sp>
      <p:sp>
        <p:nvSpPr>
          <p:cNvPr id="232451" name="Rectangle 3" descr="Rectangle: Click to edit Master text styles&#10;Second level&#10;Third level&#10;Fourth level&#10;Fifth level"/>
          <p:cNvSpPr>
            <a:spLocks noGrp="1" noChangeArrowheads="1"/>
          </p:cNvSpPr>
          <p:nvPr>
            <p:ph type="body" idx="4294967295"/>
          </p:nvPr>
        </p:nvSpPr>
        <p:spPr>
          <a:xfrm>
            <a:off x="1187624" y="1988840"/>
            <a:ext cx="7261423" cy="3610744"/>
          </a:xfrm>
        </p:spPr>
        <p:txBody>
          <a:bodyPr/>
          <a:lstStyle/>
          <a:p>
            <a:pPr algn="just" eaLnBrk="1" hangingPunct="1">
              <a:buNone/>
            </a:pPr>
            <a:r>
              <a:rPr lang="zh-CN" altLang="zh-CN" sz="2800" b="1">
                <a:solidFill>
                  <a:srgbClr val="080912"/>
                </a:solidFill>
                <a:latin typeface="Times New Roman" panose="02020603050405020304" pitchFamily="18" charset="0"/>
              </a:rPr>
              <a:t>1.掌握市场结构的概念、类型与特点。</a:t>
            </a:r>
            <a:endParaRPr lang="zh-CN" altLang="zh-CN" sz="2800" b="1">
              <a:solidFill>
                <a:srgbClr val="080912"/>
              </a:solidFill>
              <a:latin typeface="Times New Roman" panose="02020603050405020304" pitchFamily="18" charset="0"/>
            </a:endParaRPr>
          </a:p>
          <a:p>
            <a:pPr algn="just" eaLnBrk="1" hangingPunct="1">
              <a:buNone/>
            </a:pPr>
            <a:r>
              <a:rPr lang="zh-CN" altLang="zh-CN" sz="2800" b="1">
                <a:solidFill>
                  <a:srgbClr val="080912"/>
                </a:solidFill>
                <a:latin typeface="Times New Roman" panose="02020603050405020304" pitchFamily="18" charset="0"/>
              </a:rPr>
              <a:t>2.掌握市场集中度的概念与计算方法，熟悉影响市场集中度的因素。</a:t>
            </a:r>
            <a:endParaRPr lang="zh-CN" altLang="zh-CN" sz="2800" b="1">
              <a:solidFill>
                <a:srgbClr val="080912"/>
              </a:solidFill>
              <a:latin typeface="Times New Roman" panose="02020603050405020304" pitchFamily="18" charset="0"/>
            </a:endParaRPr>
          </a:p>
          <a:p>
            <a:pPr algn="just" eaLnBrk="1" hangingPunct="1">
              <a:buNone/>
            </a:pPr>
            <a:r>
              <a:rPr lang="zh-CN" altLang="zh-CN" sz="2800" b="1">
                <a:solidFill>
                  <a:srgbClr val="080912"/>
                </a:solidFill>
                <a:latin typeface="Times New Roman" panose="02020603050405020304" pitchFamily="18" charset="0"/>
              </a:rPr>
              <a:t>3.熟悉产品差别化的概念、了解产品差别化的基本度量方法。理解形成市场进入和退出壁垒的原因。</a:t>
            </a:r>
            <a:endParaRPr lang="zh-CN" altLang="zh-CN" sz="2800" b="1">
              <a:solidFill>
                <a:srgbClr val="080912"/>
              </a:solidFill>
              <a:latin typeface="Times New Roman" panose="02020603050405020304" pitchFamily="18" charset="0"/>
            </a:endParaRPr>
          </a:p>
          <a:p>
            <a:pPr algn="just" eaLnBrk="1" hangingPunct="1">
              <a:buNone/>
            </a:pPr>
            <a:r>
              <a:rPr lang="zh-CN" altLang="zh-CN" sz="2800" b="1">
                <a:solidFill>
                  <a:srgbClr val="080912"/>
                </a:solidFill>
                <a:latin typeface="Times New Roman" panose="02020603050405020304" pitchFamily="18" charset="0"/>
              </a:rPr>
              <a:t>4.理解市场结构和市场绩效之间的关系。</a:t>
            </a:r>
            <a:endParaRPr lang="zh-CN" altLang="zh-CN" sz="2800" b="1">
              <a:solidFill>
                <a:srgbClr val="080912"/>
              </a:solidFill>
              <a:latin typeface="Times New Roman" panose="02020603050405020304" pitchFamily="18" charset="0"/>
            </a:endParaRPr>
          </a:p>
          <a:p>
            <a:pPr algn="just" eaLnBrk="1" hangingPunct="1">
              <a:buFont typeface="Wingdings" panose="05000000000000000000" pitchFamily="2" charset="2"/>
              <a:buNone/>
            </a:pPr>
            <a:endParaRPr lang="en-US" altLang="zh-CN" sz="2800" b="1">
              <a:solidFill>
                <a:srgbClr val="080912"/>
              </a:solidFill>
              <a:latin typeface="Times New Roman" panose="02020603050405020304" pitchFamily="18" charset="0"/>
            </a:endParaRPr>
          </a:p>
        </p:txBody>
      </p:sp>
      <p:pic>
        <p:nvPicPr>
          <p:cNvPr id="4101" name="Picture 4" descr="0071"/>
          <p:cNvPicPr>
            <a:picLocks noChangeArrowheads="1" noCrop="1"/>
          </p:cNvPicPr>
          <p:nvPr/>
        </p:nvPicPr>
        <p:blipFill>
          <a:blip r:embed="rId2"/>
          <a:stretch>
            <a:fillRect/>
          </a:stretch>
        </p:blipFill>
        <p:spPr bwMode="auto">
          <a:xfrm>
            <a:off x="1547813" y="1484313"/>
            <a:ext cx="6408737" cy="73025"/>
          </a:xfrm>
          <a:prstGeom prst="rect">
            <a:avLst/>
          </a:prstGeom>
          <a:noFill/>
          <a:ln w="9525">
            <a:noFill/>
            <a:miter lim="800000"/>
          </a:ln>
        </p:spPr>
      </p:pic>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PhAnim="0">
  <p:cSld name="">
    <p:spTree>
      <p:nvGrpSpPr>
        <p:cNvPr id="1" name=""/>
        <p:cNvGrpSpPr/>
        <p:nvPr/>
      </p:nvGrpSpPr>
      <p:grpSpPr>
        <a:xfrm>
          <a:off x="0" y="0"/>
          <a:ext cx="0" cy="0"/>
        </a:xfrm>
      </p:grpSpPr>
      <p:sp>
        <p:nvSpPr>
          <p:cNvPr id="4098" name="灯片编号占位符 5"/>
          <p:cNvSpPr>
            <a:spLocks noGrp="1"/>
          </p:cNvSpPr>
          <p:nvPr>
            <p:ph type="sldNum" sz="quarter" idx="12"/>
          </p:nvPr>
        </p:nvSpPr>
        <p:spPr>
          <a:noFill/>
        </p:spPr>
        <p:txBody>
          <a:bodyPr/>
          <a:lstStyle/>
          <a:p>
            <a:fld id="{CF5623D0-D7AE-4C5D-8099-299FCE58BC50}" type="slidenum">
              <a:rPr lang="en-US" altLang="zh-CN" smtClean="0"/>
              <a:t>37</a:t>
            </a:fld>
            <a:endParaRPr lang="en-US" altLang="zh-CN"/>
          </a:p>
        </p:txBody>
      </p:sp>
      <p:sp>
        <p:nvSpPr>
          <p:cNvPr id="4099" name="Rectangle 2"/>
          <p:cNvSpPr>
            <a:spLocks noGrp="1" noChangeArrowheads="1"/>
          </p:cNvSpPr>
          <p:nvPr>
            <p:ph type="title"/>
          </p:nvPr>
        </p:nvSpPr>
        <p:spPr/>
        <p:txBody>
          <a:bodyPr/>
          <a:lstStyle/>
          <a:p>
            <a:pPr algn="ctr" eaLnBrk="1" hangingPunct="1"/>
            <a:r>
              <a:rPr lang="zh-CN" altLang="en-US" b="1">
                <a:latin typeface="Times New Roman" panose="02020603050405020304" pitchFamily="18" charset="0"/>
              </a:rPr>
              <a:t>课程思政目标</a:t>
            </a:r>
            <a:endParaRPr lang="zh-CN" altLang="en-US" b="1">
              <a:latin typeface="Times New Roman" panose="02020603050405020304" pitchFamily="18" charset="0"/>
            </a:endParaRPr>
          </a:p>
        </p:txBody>
      </p:sp>
      <p:sp>
        <p:nvSpPr>
          <p:cNvPr id="232451" name="Rectangle 3" descr="Rectangle: Click to edit Master text styles&#10;Second level&#10;Third level&#10;Fourth level&#10;Fifth level"/>
          <p:cNvSpPr>
            <a:spLocks noGrp="1" noChangeArrowheads="1"/>
          </p:cNvSpPr>
          <p:nvPr>
            <p:ph type="body" idx="4294967295"/>
          </p:nvPr>
        </p:nvSpPr>
        <p:spPr>
          <a:xfrm>
            <a:off x="1187624" y="1988840"/>
            <a:ext cx="7261423" cy="3610744"/>
          </a:xfrm>
        </p:spPr>
        <p:txBody>
          <a:bodyPr/>
          <a:lstStyle/>
          <a:p>
            <a:pPr algn="just" eaLnBrk="1" hangingPunct="1">
              <a:buNone/>
            </a:pPr>
            <a:r>
              <a:rPr lang="zh-CN" altLang="zh-CN" sz="2800" b="1">
                <a:solidFill>
                  <a:srgbClr val="080912"/>
                </a:solidFill>
                <a:latin typeface="Times New Roman" panose="02020603050405020304" pitchFamily="18" charset="0"/>
              </a:rPr>
              <a:t>1、理解我国政府在适应市场结构演变、提升市场绩效方面所做出的积极贡献。</a:t>
            </a:r>
            <a:endParaRPr lang="zh-CN" altLang="zh-CN" sz="2800" b="1">
              <a:solidFill>
                <a:srgbClr val="080912"/>
              </a:solidFill>
              <a:latin typeface="Times New Roman" panose="02020603050405020304" pitchFamily="18" charset="0"/>
            </a:endParaRPr>
          </a:p>
          <a:p>
            <a:pPr algn="just" eaLnBrk="1" hangingPunct="1">
              <a:buNone/>
            </a:pPr>
            <a:r>
              <a:rPr lang="en-US" altLang="zh-CN" sz="2800" b="1">
                <a:solidFill>
                  <a:srgbClr val="080912"/>
                </a:solidFill>
                <a:latin typeface="Times New Roman" panose="02020603050405020304" pitchFamily="18" charset="0"/>
              </a:rPr>
              <a:t>2</a:t>
            </a:r>
            <a:r>
              <a:rPr lang="zh-CN" altLang="en-US" sz="2800" b="1">
                <a:solidFill>
                  <a:srgbClr val="080912"/>
                </a:solidFill>
                <a:latin typeface="Times New Roman" panose="02020603050405020304" pitchFamily="18" charset="0"/>
              </a:rPr>
              <a:t>、通过</a:t>
            </a:r>
            <a:r>
              <a:rPr lang="zh-CN" altLang="zh-CN" sz="2800" b="1">
                <a:solidFill>
                  <a:srgbClr val="080912"/>
                </a:solidFill>
                <a:latin typeface="Times New Roman" panose="02020603050405020304" pitchFamily="18" charset="0"/>
              </a:rPr>
              <a:t>了解近几十年我国重点产业市场结构的演化历程，了解我国在过去几十年所取得的重大成就都离不开我国各级政府和人民的共同努力，从而提升爱国热情。</a:t>
            </a:r>
            <a:endParaRPr lang="zh-CN" altLang="zh-CN" sz="2800" b="1">
              <a:solidFill>
                <a:srgbClr val="080912"/>
              </a:solidFill>
              <a:latin typeface="Times New Roman" panose="02020603050405020304" pitchFamily="18" charset="0"/>
            </a:endParaRPr>
          </a:p>
          <a:p>
            <a:pPr algn="just" eaLnBrk="1" hangingPunct="1">
              <a:buFont typeface="Wingdings" panose="05000000000000000000" pitchFamily="2" charset="2"/>
              <a:buNone/>
            </a:pPr>
            <a:endParaRPr lang="en-US" altLang="zh-CN" sz="2800" b="1">
              <a:solidFill>
                <a:srgbClr val="080912"/>
              </a:solidFill>
              <a:latin typeface="Times New Roman" panose="02020603050405020304" pitchFamily="18" charset="0"/>
            </a:endParaRPr>
          </a:p>
        </p:txBody>
      </p:sp>
      <p:pic>
        <p:nvPicPr>
          <p:cNvPr id="4101" name="Picture 4" descr="0071"/>
          <p:cNvPicPr>
            <a:picLocks noChangeArrowheads="1" noCrop="1"/>
          </p:cNvPicPr>
          <p:nvPr/>
        </p:nvPicPr>
        <p:blipFill>
          <a:blip r:embed="rId2"/>
          <a:stretch>
            <a:fillRect/>
          </a:stretch>
        </p:blipFill>
        <p:spPr bwMode="auto">
          <a:xfrm>
            <a:off x="1547813" y="1484313"/>
            <a:ext cx="6408737" cy="73025"/>
          </a:xfrm>
          <a:prstGeom prst="rect">
            <a:avLst/>
          </a:prstGeom>
          <a:noFill/>
          <a:ln w="9525">
            <a:noFill/>
            <a:miter lim="800000"/>
          </a:ln>
        </p:spPr>
      </p:pic>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https://d.book118.com/527131030003006044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Blueprint">
  <a:themeElements>
    <a:clrScheme name="Blueprint 2">
      <a:dk1>
        <a:srgbClr val="40458C"/>
      </a:dk1>
      <a:lt1>
        <a:srgbClr val="FFFFFF"/>
      </a:lt1>
      <a:dk2>
        <a:srgbClr val="660066"/>
      </a:dk2>
      <a:lt2>
        <a:srgbClr val="B7C1EB"/>
      </a:lt2>
      <a:accent1>
        <a:srgbClr val="ECD882"/>
      </a:accent1>
      <a:accent2>
        <a:srgbClr val="B2B2B2"/>
      </a:accent2>
      <a:accent3>
        <a:srgbClr val="FFFFFF"/>
      </a:accent3>
      <a:accent4>
        <a:srgbClr val="353A77"/>
      </a:accent4>
      <a:accent5>
        <a:srgbClr val="F4E9C1"/>
      </a:accent5>
      <a:accent6>
        <a:srgbClr val="A1A1A1"/>
      </a:accent6>
      <a:hlink>
        <a:srgbClr val="6F89F7"/>
      </a:hlink>
      <a:folHlink>
        <a:srgbClr val="CFDBFD"/>
      </a:folHlink>
    </a:clrScheme>
    <a:fontScheme name="Blueprint">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2400" b="0" i="0" u="none" strike="noStrike" cap="none" normalizeH="0" baseline="0" smtClean="0">
            <a:ln>
              <a:noFill/>
            </a:ln>
            <a:solidFill>
              <a:schemeClr val="tx1"/>
            </a:solidFill>
            <a:effectLst/>
            <a:latin typeface="Tahoma" panose="020B060403050404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2400" b="0" i="0" u="none" strike="noStrike" cap="none" normalizeH="0" baseline="0" smtClean="0">
            <a:ln>
              <a:noFill/>
            </a:ln>
            <a:solidFill>
              <a:schemeClr val="tx1"/>
            </a:solidFill>
            <a:effectLst/>
            <a:latin typeface="Tahoma" panose="020B0604030504040204" pitchFamily="34" charset="0"/>
            <a:ea typeface="宋体" panose="02010600030101010101" pitchFamily="2" charset="-122"/>
          </a:defRPr>
        </a:defPPr>
      </a:lstStyle>
    </a:lnDef>
  </a:objectDefaults>
  <a:extraClrSchemeLst>
    <a:extraClrScheme>
      <a:clrScheme name="Blueprint 1">
        <a:dk1>
          <a:srgbClr val="000000"/>
        </a:dk1>
        <a:lt1>
          <a:srgbClr val="FFFFFF"/>
        </a:lt1>
        <a:dk2>
          <a:srgbClr val="40458C"/>
        </a:dk2>
        <a:lt2>
          <a:srgbClr val="FFFFCC"/>
        </a:lt2>
        <a:accent1>
          <a:srgbClr val="8D8DB3"/>
        </a:accent1>
        <a:accent2>
          <a:srgbClr val="B2B2B2"/>
        </a:accent2>
        <a:accent3>
          <a:srgbClr val="AFB0C5"/>
        </a:accent3>
        <a:accent4>
          <a:srgbClr val="DADADA"/>
        </a:accent4>
        <a:accent5>
          <a:srgbClr val="C5C5D6"/>
        </a:accent5>
        <a:accent6>
          <a:srgbClr val="A1A1A1"/>
        </a:accent6>
        <a:hlink>
          <a:srgbClr val="6F89F7"/>
        </a:hlink>
        <a:folHlink>
          <a:srgbClr val="4F56AD"/>
        </a:folHlink>
      </a:clrScheme>
      <a:clrMap bg1="dk2" tx1="lt1" bg2="dk1" tx2="lt2" accent1="accent1" accent2="accent2" accent3="accent3" accent4="accent4" accent5="accent5" accent6="accent6" hlink="hlink" folHlink="folHlink"/>
    </a:extraClrScheme>
    <a:extraClrScheme>
      <a:clrScheme name="Blueprint 2">
        <a:dk1>
          <a:srgbClr val="40458C"/>
        </a:dk1>
        <a:lt1>
          <a:srgbClr val="FFFFFF"/>
        </a:lt1>
        <a:dk2>
          <a:srgbClr val="660066"/>
        </a:dk2>
        <a:lt2>
          <a:srgbClr val="B7C1EB"/>
        </a:lt2>
        <a:accent1>
          <a:srgbClr val="ECD882"/>
        </a:accent1>
        <a:accent2>
          <a:srgbClr val="B2B2B2"/>
        </a:accent2>
        <a:accent3>
          <a:srgbClr val="FFFFFF"/>
        </a:accent3>
        <a:accent4>
          <a:srgbClr val="353A77"/>
        </a:accent4>
        <a:accent5>
          <a:srgbClr val="F4E9C1"/>
        </a:accent5>
        <a:accent6>
          <a:srgbClr val="A1A1A1"/>
        </a:accent6>
        <a:hlink>
          <a:srgbClr val="6F89F7"/>
        </a:hlink>
        <a:folHlink>
          <a:srgbClr val="CFDBFD"/>
        </a:folHlink>
      </a:clrScheme>
      <a:clrMap bg1="lt1" tx1="dk1" bg2="lt2" tx2="dk2" accent1="accent1" accent2="accent2" accent3="accent3" accent4="accent4" accent5="accent5" accent6="accent6" hlink="hlink" folHlink="folHlink"/>
    </a:extraClrScheme>
    <a:extraClrScheme>
      <a:clrScheme name="Blueprint 3">
        <a:dk1>
          <a:srgbClr val="000000"/>
        </a:dk1>
        <a:lt1>
          <a:srgbClr val="FFFFFF"/>
        </a:lt1>
        <a:dk2>
          <a:srgbClr val="4D4D4D"/>
        </a:dk2>
        <a:lt2>
          <a:srgbClr val="B2B2B2"/>
        </a:lt2>
        <a:accent1>
          <a:srgbClr val="969696"/>
        </a:accent1>
        <a:accent2>
          <a:srgbClr val="EAEAEA"/>
        </a:accent2>
        <a:accent3>
          <a:srgbClr val="FFFFFF"/>
        </a:accent3>
        <a:accent4>
          <a:srgbClr val="000000"/>
        </a:accent4>
        <a:accent5>
          <a:srgbClr val="C9C9C9"/>
        </a:accent5>
        <a:accent6>
          <a:srgbClr val="D4D4D4"/>
        </a:accent6>
        <a:hlink>
          <a:srgbClr val="777777"/>
        </a:hlink>
        <a:folHlink>
          <a:srgbClr val="C0C0C0"/>
        </a:folHlink>
      </a:clrScheme>
      <a:clrMap bg1="lt1" tx1="dk1" bg2="lt2" tx2="dk2" accent1="accent1" accent2="accent2" accent3="accent3" accent4="accent4" accent5="accent5" accent6="accent6" hlink="hlink" folHlink="folHlink"/>
    </a:extraClrScheme>
    <a:extraClrScheme>
      <a:clrScheme name="Blueprint 4">
        <a:dk1>
          <a:srgbClr val="333300"/>
        </a:dk1>
        <a:lt1>
          <a:srgbClr val="FFFFFF"/>
        </a:lt1>
        <a:dk2>
          <a:srgbClr val="663300"/>
        </a:dk2>
        <a:lt2>
          <a:srgbClr val="B2B2B2"/>
        </a:lt2>
        <a:accent1>
          <a:srgbClr val="DDC6A7"/>
        </a:accent1>
        <a:accent2>
          <a:srgbClr val="D9C167"/>
        </a:accent2>
        <a:accent3>
          <a:srgbClr val="FFFFFF"/>
        </a:accent3>
        <a:accent4>
          <a:srgbClr val="2A2A00"/>
        </a:accent4>
        <a:accent5>
          <a:srgbClr val="EBDFD0"/>
        </a:accent5>
        <a:accent6>
          <a:srgbClr val="C4AF5D"/>
        </a:accent6>
        <a:hlink>
          <a:srgbClr val="8A7A66"/>
        </a:hlink>
        <a:folHlink>
          <a:srgbClr val="C0AE9E"/>
        </a:folHlink>
      </a:clrScheme>
      <a:clrMap bg1="lt1" tx1="dk1" bg2="lt2" tx2="dk2" accent1="accent1" accent2="accent2" accent3="accent3" accent4="accent4" accent5="accent5" accent6="accent6" hlink="hlink" folHlink="folHlink"/>
    </a:extraClrScheme>
    <a:extraClrScheme>
      <a:clrScheme name="Blueprint 5">
        <a:dk1>
          <a:srgbClr val="000000"/>
        </a:dk1>
        <a:lt1>
          <a:srgbClr val="FFFFFF"/>
        </a:lt1>
        <a:dk2>
          <a:srgbClr val="003366"/>
        </a:dk2>
        <a:lt2>
          <a:srgbClr val="CCFFCC"/>
        </a:lt2>
        <a:accent1>
          <a:srgbClr val="006699"/>
        </a:accent1>
        <a:accent2>
          <a:srgbClr val="009999"/>
        </a:accent2>
        <a:accent3>
          <a:srgbClr val="AAADB8"/>
        </a:accent3>
        <a:accent4>
          <a:srgbClr val="DADADA"/>
        </a:accent4>
        <a:accent5>
          <a:srgbClr val="AAB8CA"/>
        </a:accent5>
        <a:accent6>
          <a:srgbClr val="008A8A"/>
        </a:accent6>
        <a:hlink>
          <a:srgbClr val="0099CC"/>
        </a:hlink>
        <a:folHlink>
          <a:srgbClr val="00458A"/>
        </a:folHlink>
      </a:clrScheme>
      <a:clrMap bg1="dk2" tx1="lt1" bg2="dk1" tx2="lt2" accent1="accent1" accent2="accent2" accent3="accent3" accent4="accent4" accent5="accent5" accent6="accent6" hlink="hlink" folHlink="folHlink"/>
    </a:extraClrScheme>
    <a:extraClrScheme>
      <a:clrScheme name="Blueprint 6">
        <a:dk1>
          <a:srgbClr val="000000"/>
        </a:dk1>
        <a:lt1>
          <a:srgbClr val="FFFFFF"/>
        </a:lt1>
        <a:dk2>
          <a:srgbClr val="004A48"/>
        </a:dk2>
        <a:lt2>
          <a:srgbClr val="33CCCC"/>
        </a:lt2>
        <a:accent1>
          <a:srgbClr val="006699"/>
        </a:accent1>
        <a:accent2>
          <a:srgbClr val="009999"/>
        </a:accent2>
        <a:accent3>
          <a:srgbClr val="AAB1B1"/>
        </a:accent3>
        <a:accent4>
          <a:srgbClr val="DADADA"/>
        </a:accent4>
        <a:accent5>
          <a:srgbClr val="AAB8CA"/>
        </a:accent5>
        <a:accent6>
          <a:srgbClr val="008A8A"/>
        </a:accent6>
        <a:hlink>
          <a:srgbClr val="00CC99"/>
        </a:hlink>
        <a:folHlink>
          <a:srgbClr val="006666"/>
        </a:folHlink>
      </a:clrScheme>
      <a:clrMap bg1="dk2" tx1="lt1" bg2="dk1" tx2="lt2" accent1="accent1" accent2="accent2" accent3="accent3" accent4="accent4" accent5="accent5" accent6="accent6" hlink="hlink" folHlink="folHlink"/>
    </a:extraClrScheme>
    <a:extraClrScheme>
      <a:clrScheme name="Blueprint 7">
        <a:dk1>
          <a:srgbClr val="000000"/>
        </a:dk1>
        <a:lt1>
          <a:srgbClr val="FFFFFF"/>
        </a:lt1>
        <a:dk2>
          <a:srgbClr val="333300"/>
        </a:dk2>
        <a:lt2>
          <a:srgbClr val="FFFFCC"/>
        </a:lt2>
        <a:accent1>
          <a:srgbClr val="CC9900"/>
        </a:accent1>
        <a:accent2>
          <a:srgbClr val="CC6600"/>
        </a:accent2>
        <a:accent3>
          <a:srgbClr val="ADADAA"/>
        </a:accent3>
        <a:accent4>
          <a:srgbClr val="DADADA"/>
        </a:accent4>
        <a:accent5>
          <a:srgbClr val="E2CAAA"/>
        </a:accent5>
        <a:accent6>
          <a:srgbClr val="B95C00"/>
        </a:accent6>
        <a:hlink>
          <a:srgbClr val="808000"/>
        </a:hlink>
        <a:folHlink>
          <a:srgbClr val="525000"/>
        </a:folHlink>
      </a:clrScheme>
      <a:clrMap bg1="dk2" tx1="lt1" bg2="dk1" tx2="lt2" accent1="accent1" accent2="accent2" accent3="accent3" accent4="accent4" accent5="accent5" accent6="accent6" hlink="hlink" folHlink="folHlink"/>
    </a:extraClrScheme>
    <a:extraClrScheme>
      <a:clrScheme name="Blueprint 8">
        <a:dk1>
          <a:srgbClr val="003D62"/>
        </a:dk1>
        <a:lt1>
          <a:srgbClr val="FFFFFF"/>
        </a:lt1>
        <a:dk2>
          <a:srgbClr val="006699"/>
        </a:dk2>
        <a:lt2>
          <a:srgbClr val="C8D1DA"/>
        </a:lt2>
        <a:accent1>
          <a:srgbClr val="9AC0EA"/>
        </a:accent1>
        <a:accent2>
          <a:srgbClr val="80C3C8"/>
        </a:accent2>
        <a:accent3>
          <a:srgbClr val="FFFFFF"/>
        </a:accent3>
        <a:accent4>
          <a:srgbClr val="003353"/>
        </a:accent4>
        <a:accent5>
          <a:srgbClr val="CADCF3"/>
        </a:accent5>
        <a:accent6>
          <a:srgbClr val="73B0B5"/>
        </a:accent6>
        <a:hlink>
          <a:srgbClr val="81ABCB"/>
        </a:hlink>
        <a:folHlink>
          <a:srgbClr val="B6CBD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Blueprint">
  <a:themeElements>
    <a:clrScheme name="Blueprint 2">
      <a:dk1>
        <a:srgbClr val="40458C"/>
      </a:dk1>
      <a:lt1>
        <a:srgbClr val="FFFFFF"/>
      </a:lt1>
      <a:dk2>
        <a:srgbClr val="660066"/>
      </a:dk2>
      <a:lt2>
        <a:srgbClr val="B7C1EB"/>
      </a:lt2>
      <a:accent1>
        <a:srgbClr val="ECD882"/>
      </a:accent1>
      <a:accent2>
        <a:srgbClr val="B2B2B2"/>
      </a:accent2>
      <a:accent3>
        <a:srgbClr val="FFFFFF"/>
      </a:accent3>
      <a:accent4>
        <a:srgbClr val="353A77"/>
      </a:accent4>
      <a:accent5>
        <a:srgbClr val="F4E9C1"/>
      </a:accent5>
      <a:accent6>
        <a:srgbClr val="A1A1A1"/>
      </a:accent6>
      <a:hlink>
        <a:srgbClr val="6F89F7"/>
      </a:hlink>
      <a:folHlink>
        <a:srgbClr val="CFDBFD"/>
      </a:folHlink>
    </a:clrScheme>
    <a:fontScheme name="Blueprint">
      <a:majorFont>
        <a:latin typeface="Tahoma"/>
        <a:ea typeface="宋体"/>
        <a:cs typeface="Arial"/>
      </a:majorFont>
      <a:minorFont>
        <a:latin typeface="Tahoma"/>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2400" b="0" i="0" u="none" strike="noStrike" cap="none" normalizeH="0" baseline="0" smtClean="0">
            <a:ln>
              <a:noFill/>
            </a:ln>
            <a:solidFill>
              <a:schemeClr val="tx1"/>
            </a:solidFill>
            <a:effectLst/>
            <a:latin typeface="Tahoma" panose="020B060403050404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none" lIns="91440" tIns="45720" rIns="91440" bIns="45720" numCol="1" anchor="t"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sz="2400" b="0" i="0" u="none" strike="noStrike" cap="none" normalizeH="0" baseline="0" smtClean="0">
            <a:ln>
              <a:noFill/>
            </a:ln>
            <a:solidFill>
              <a:schemeClr val="tx1"/>
            </a:solidFill>
            <a:effectLst/>
            <a:latin typeface="Tahoma" panose="020B0604030504040204" pitchFamily="34" charset="0"/>
            <a:ea typeface="宋体" panose="02010600030101010101" pitchFamily="2" charset="-122"/>
          </a:defRPr>
        </a:defPPr>
      </a:lstStyle>
    </a:lnDef>
  </a:objectDefaults>
  <a:extraClrSchemeLst>
    <a:extraClrScheme>
      <a:clrScheme name="Blueprint 1">
        <a:dk1>
          <a:srgbClr val="000000"/>
        </a:dk1>
        <a:lt1>
          <a:srgbClr val="FFFFFF"/>
        </a:lt1>
        <a:dk2>
          <a:srgbClr val="40458C"/>
        </a:dk2>
        <a:lt2>
          <a:srgbClr val="FFFFCC"/>
        </a:lt2>
        <a:accent1>
          <a:srgbClr val="8D8DB3"/>
        </a:accent1>
        <a:accent2>
          <a:srgbClr val="B2B2B2"/>
        </a:accent2>
        <a:accent3>
          <a:srgbClr val="AFB0C5"/>
        </a:accent3>
        <a:accent4>
          <a:srgbClr val="DADADA"/>
        </a:accent4>
        <a:accent5>
          <a:srgbClr val="C5C5D6"/>
        </a:accent5>
        <a:accent6>
          <a:srgbClr val="A1A1A1"/>
        </a:accent6>
        <a:hlink>
          <a:srgbClr val="6F89F7"/>
        </a:hlink>
        <a:folHlink>
          <a:srgbClr val="4F56AD"/>
        </a:folHlink>
      </a:clrScheme>
      <a:clrMap bg1="dk2" tx1="lt1" bg2="dk1" tx2="lt2" accent1="accent1" accent2="accent2" accent3="accent3" accent4="accent4" accent5="accent5" accent6="accent6" hlink="hlink" folHlink="folHlink"/>
    </a:extraClrScheme>
    <a:extraClrScheme>
      <a:clrScheme name="Blueprint 2">
        <a:dk1>
          <a:srgbClr val="40458C"/>
        </a:dk1>
        <a:lt1>
          <a:srgbClr val="FFFFFF"/>
        </a:lt1>
        <a:dk2>
          <a:srgbClr val="660066"/>
        </a:dk2>
        <a:lt2>
          <a:srgbClr val="B7C1EB"/>
        </a:lt2>
        <a:accent1>
          <a:srgbClr val="ECD882"/>
        </a:accent1>
        <a:accent2>
          <a:srgbClr val="B2B2B2"/>
        </a:accent2>
        <a:accent3>
          <a:srgbClr val="FFFFFF"/>
        </a:accent3>
        <a:accent4>
          <a:srgbClr val="353A77"/>
        </a:accent4>
        <a:accent5>
          <a:srgbClr val="F4E9C1"/>
        </a:accent5>
        <a:accent6>
          <a:srgbClr val="A1A1A1"/>
        </a:accent6>
        <a:hlink>
          <a:srgbClr val="6F89F7"/>
        </a:hlink>
        <a:folHlink>
          <a:srgbClr val="CFDBFD"/>
        </a:folHlink>
      </a:clrScheme>
      <a:clrMap bg1="lt1" tx1="dk1" bg2="lt2" tx2="dk2" accent1="accent1" accent2="accent2" accent3="accent3" accent4="accent4" accent5="accent5" accent6="accent6" hlink="hlink" folHlink="folHlink"/>
    </a:extraClrScheme>
    <a:extraClrScheme>
      <a:clrScheme name="Blueprint 3">
        <a:dk1>
          <a:srgbClr val="000000"/>
        </a:dk1>
        <a:lt1>
          <a:srgbClr val="FFFFFF"/>
        </a:lt1>
        <a:dk2>
          <a:srgbClr val="4D4D4D"/>
        </a:dk2>
        <a:lt2>
          <a:srgbClr val="B2B2B2"/>
        </a:lt2>
        <a:accent1>
          <a:srgbClr val="969696"/>
        </a:accent1>
        <a:accent2>
          <a:srgbClr val="EAEAEA"/>
        </a:accent2>
        <a:accent3>
          <a:srgbClr val="FFFFFF"/>
        </a:accent3>
        <a:accent4>
          <a:srgbClr val="000000"/>
        </a:accent4>
        <a:accent5>
          <a:srgbClr val="C9C9C9"/>
        </a:accent5>
        <a:accent6>
          <a:srgbClr val="D4D4D4"/>
        </a:accent6>
        <a:hlink>
          <a:srgbClr val="777777"/>
        </a:hlink>
        <a:folHlink>
          <a:srgbClr val="C0C0C0"/>
        </a:folHlink>
      </a:clrScheme>
      <a:clrMap bg1="lt1" tx1="dk1" bg2="lt2" tx2="dk2" accent1="accent1" accent2="accent2" accent3="accent3" accent4="accent4" accent5="accent5" accent6="accent6" hlink="hlink" folHlink="folHlink"/>
    </a:extraClrScheme>
    <a:extraClrScheme>
      <a:clrScheme name="Blueprint 4">
        <a:dk1>
          <a:srgbClr val="333300"/>
        </a:dk1>
        <a:lt1>
          <a:srgbClr val="FFFFFF"/>
        </a:lt1>
        <a:dk2>
          <a:srgbClr val="663300"/>
        </a:dk2>
        <a:lt2>
          <a:srgbClr val="B2B2B2"/>
        </a:lt2>
        <a:accent1>
          <a:srgbClr val="DDC6A7"/>
        </a:accent1>
        <a:accent2>
          <a:srgbClr val="D9C167"/>
        </a:accent2>
        <a:accent3>
          <a:srgbClr val="FFFFFF"/>
        </a:accent3>
        <a:accent4>
          <a:srgbClr val="2A2A00"/>
        </a:accent4>
        <a:accent5>
          <a:srgbClr val="EBDFD0"/>
        </a:accent5>
        <a:accent6>
          <a:srgbClr val="C4AF5D"/>
        </a:accent6>
        <a:hlink>
          <a:srgbClr val="8A7A66"/>
        </a:hlink>
        <a:folHlink>
          <a:srgbClr val="C0AE9E"/>
        </a:folHlink>
      </a:clrScheme>
      <a:clrMap bg1="lt1" tx1="dk1" bg2="lt2" tx2="dk2" accent1="accent1" accent2="accent2" accent3="accent3" accent4="accent4" accent5="accent5" accent6="accent6" hlink="hlink" folHlink="folHlink"/>
    </a:extraClrScheme>
    <a:extraClrScheme>
      <a:clrScheme name="Blueprint 5">
        <a:dk1>
          <a:srgbClr val="000000"/>
        </a:dk1>
        <a:lt1>
          <a:srgbClr val="FFFFFF"/>
        </a:lt1>
        <a:dk2>
          <a:srgbClr val="003366"/>
        </a:dk2>
        <a:lt2>
          <a:srgbClr val="CCFFCC"/>
        </a:lt2>
        <a:accent1>
          <a:srgbClr val="006699"/>
        </a:accent1>
        <a:accent2>
          <a:srgbClr val="009999"/>
        </a:accent2>
        <a:accent3>
          <a:srgbClr val="AAADB8"/>
        </a:accent3>
        <a:accent4>
          <a:srgbClr val="DADADA"/>
        </a:accent4>
        <a:accent5>
          <a:srgbClr val="AAB8CA"/>
        </a:accent5>
        <a:accent6>
          <a:srgbClr val="008A8A"/>
        </a:accent6>
        <a:hlink>
          <a:srgbClr val="0099CC"/>
        </a:hlink>
        <a:folHlink>
          <a:srgbClr val="00458A"/>
        </a:folHlink>
      </a:clrScheme>
      <a:clrMap bg1="dk2" tx1="lt1" bg2="dk1" tx2="lt2" accent1="accent1" accent2="accent2" accent3="accent3" accent4="accent4" accent5="accent5" accent6="accent6" hlink="hlink" folHlink="folHlink"/>
    </a:extraClrScheme>
    <a:extraClrScheme>
      <a:clrScheme name="Blueprint 6">
        <a:dk1>
          <a:srgbClr val="000000"/>
        </a:dk1>
        <a:lt1>
          <a:srgbClr val="FFFFFF"/>
        </a:lt1>
        <a:dk2>
          <a:srgbClr val="004A48"/>
        </a:dk2>
        <a:lt2>
          <a:srgbClr val="33CCCC"/>
        </a:lt2>
        <a:accent1>
          <a:srgbClr val="006699"/>
        </a:accent1>
        <a:accent2>
          <a:srgbClr val="009999"/>
        </a:accent2>
        <a:accent3>
          <a:srgbClr val="AAB1B1"/>
        </a:accent3>
        <a:accent4>
          <a:srgbClr val="DADADA"/>
        </a:accent4>
        <a:accent5>
          <a:srgbClr val="AAB8CA"/>
        </a:accent5>
        <a:accent6>
          <a:srgbClr val="008A8A"/>
        </a:accent6>
        <a:hlink>
          <a:srgbClr val="00CC99"/>
        </a:hlink>
        <a:folHlink>
          <a:srgbClr val="006666"/>
        </a:folHlink>
      </a:clrScheme>
      <a:clrMap bg1="dk2" tx1="lt1" bg2="dk1" tx2="lt2" accent1="accent1" accent2="accent2" accent3="accent3" accent4="accent4" accent5="accent5" accent6="accent6" hlink="hlink" folHlink="folHlink"/>
    </a:extraClrScheme>
    <a:extraClrScheme>
      <a:clrScheme name="Blueprint 7">
        <a:dk1>
          <a:srgbClr val="000000"/>
        </a:dk1>
        <a:lt1>
          <a:srgbClr val="FFFFFF"/>
        </a:lt1>
        <a:dk2>
          <a:srgbClr val="333300"/>
        </a:dk2>
        <a:lt2>
          <a:srgbClr val="FFFFCC"/>
        </a:lt2>
        <a:accent1>
          <a:srgbClr val="CC9900"/>
        </a:accent1>
        <a:accent2>
          <a:srgbClr val="CC6600"/>
        </a:accent2>
        <a:accent3>
          <a:srgbClr val="ADADAA"/>
        </a:accent3>
        <a:accent4>
          <a:srgbClr val="DADADA"/>
        </a:accent4>
        <a:accent5>
          <a:srgbClr val="E2CAAA"/>
        </a:accent5>
        <a:accent6>
          <a:srgbClr val="B95C00"/>
        </a:accent6>
        <a:hlink>
          <a:srgbClr val="808000"/>
        </a:hlink>
        <a:folHlink>
          <a:srgbClr val="525000"/>
        </a:folHlink>
      </a:clrScheme>
      <a:clrMap bg1="dk2" tx1="lt1" bg2="dk1" tx2="lt2" accent1="accent1" accent2="accent2" accent3="accent3" accent4="accent4" accent5="accent5" accent6="accent6" hlink="hlink" folHlink="folHlink"/>
    </a:extraClrScheme>
    <a:extraClrScheme>
      <a:clrScheme name="Blueprint 8">
        <a:dk1>
          <a:srgbClr val="003D62"/>
        </a:dk1>
        <a:lt1>
          <a:srgbClr val="FFFFFF"/>
        </a:lt1>
        <a:dk2>
          <a:srgbClr val="006699"/>
        </a:dk2>
        <a:lt2>
          <a:srgbClr val="C8D1DA"/>
        </a:lt2>
        <a:accent1>
          <a:srgbClr val="9AC0EA"/>
        </a:accent1>
        <a:accent2>
          <a:srgbClr val="80C3C8"/>
        </a:accent2>
        <a:accent3>
          <a:srgbClr val="FFFFFF"/>
        </a:accent3>
        <a:accent4>
          <a:srgbClr val="003353"/>
        </a:accent4>
        <a:accent5>
          <a:srgbClr val="CADCF3"/>
        </a:accent5>
        <a:accent6>
          <a:srgbClr val="73B0B5"/>
        </a:accent6>
        <a:hlink>
          <a:srgbClr val="81ABCB"/>
        </a:hlink>
        <a:folHlink>
          <a:srgbClr val="B6CBD6"/>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215</Paragraphs>
  <Slides>38</Slides>
  <Notes>8</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38</vt:i4>
      </vt:variant>
    </vt:vector>
  </HeadingPairs>
  <TitlesOfParts>
    <vt:vector baseType="lpstr" size="50">
      <vt:lpstr>Arial</vt:lpstr>
      <vt:lpstr>Calibri</vt:lpstr>
      <vt:lpstr>Tahoma</vt:lpstr>
      <vt:lpstr>宋体</vt:lpstr>
      <vt:lpstr>Wingdings</vt:lpstr>
      <vt:lpstr>黑体</vt:lpstr>
      <vt:lpstr>Times New Roman</vt:lpstr>
      <vt:lpstr>华文新魏</vt:lpstr>
      <vt:lpstr>仿宋_GB2312</vt:lpstr>
      <vt:lpstr>仿宋</vt:lpstr>
      <vt:lpstr>楷体_GB2312</vt:lpstr>
      <vt:lpstr>Office Theme</vt:lpstr>
      <vt:lpstr>第7章 产业组织理论流派</vt:lpstr>
      <vt:lpstr>本章要点</vt:lpstr>
      <vt:lpstr>课程思政目标</vt:lpstr>
      <vt:lpstr>主要内容</vt:lpstr>
      <vt:lpstr>第一节 哈佛学派的结构主义理论 </vt:lpstr>
      <vt:lpstr>一、哈佛学派产业组织理论体系的形成</vt:lpstr>
      <vt:lpstr>一、哈佛学派产业组织理论体系的形成</vt:lpstr>
      <vt:lpstr>二、哈佛学派产业组织理论的SCP分析框架</vt:lpstr>
      <vt:lpstr>二、哈佛学派产业组织理论的SCP分析框架</vt:lpstr>
      <vt:lpstr>三、哈佛学派的反垄断政策主张</vt:lpstr>
      <vt:lpstr>三、哈佛学派的反垄断政策主张</vt:lpstr>
      <vt:lpstr>第二节 芝加哥学派的产业组织理论 </vt:lpstr>
      <vt:lpstr>一、芝加哥学派产业组织理论的方法论与基本观点</vt:lpstr>
      <vt:lpstr>一、芝加哥学派产业组织理论的方法论与基本观点</vt:lpstr>
      <vt:lpstr>二、芝加哥学派对产业组织理论的主要理论贡献</vt:lpstr>
      <vt:lpstr>三、芝加哥学派的产业组织政策主张</vt:lpstr>
      <vt:lpstr>第三节 新奥地利学派的产业组织理论</vt:lpstr>
      <vt:lpstr>一、新奥地利学派产业组织理论的方法论特征</vt:lpstr>
      <vt:lpstr>二、 新奥地利学派产业组织理论的基本观点</vt:lpstr>
      <vt:lpstr>三、 新奥地利学派的产业组织政策主张</vt:lpstr>
      <vt:lpstr>第四节 可竞争市场理论 </vt:lpstr>
      <vt:lpstr>一、可竞争性市场理论的产生背景</vt:lpstr>
      <vt:lpstr>二、可竞争性市场理论的假设条件和基本内容</vt:lpstr>
      <vt:lpstr>二、可竞争性市场理论的假设条件和基本内容</vt:lpstr>
      <vt:lpstr>三、可竞争性市场理论方法论特点</vt:lpstr>
      <vt:lpstr>三、可竞争性市场理论方法论特点</vt:lpstr>
      <vt:lpstr>四、 竞争性市场理论的政策主张</vt:lpstr>
      <vt:lpstr>五、有关可竞争市场理论的争议</vt:lpstr>
      <vt:lpstr>案例分析</vt:lpstr>
      <vt:lpstr>一、案例背景</vt:lpstr>
      <vt:lpstr>二、案例讨论</vt:lpstr>
      <vt:lpstr>三、总结分析</vt:lpstr>
      <vt:lpstr>三、总结分析</vt:lpstr>
      <vt:lpstr>复习思考题</vt:lpstr>
      <vt:lpstr>第八章  市场结构</vt:lpstr>
      <vt:lpstr>本章要点</vt:lpstr>
      <vt:lpstr>课程思政目标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2024-09-18T02:32:27.633</cp:lastPrinted>
  <dcterms:created xsi:type="dcterms:W3CDTF">2024-09-17T18:32:27Z</dcterms:created>
  <dcterms:modified xsi:type="dcterms:W3CDTF">2024-09-17T18:32:29Z</dcterms:modified>
</cp:coreProperties>
</file>