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2D75C-5CF8-4331-8A50-1049F8E0E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B1215-836E-40B2-8D44-58310555B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481F9-B27B-4720-854E-F5E37D17E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1C7D4-403D-4E48-A819-E1FA54D9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09036-1A9C-48E2-9108-8695D5A91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836EE-8BB4-4101-B9A4-1A38407C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CD30F-1A3D-4C70-93BA-7402D2E29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CAFB1-82D9-4837-8949-A93B06E2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38620-1326-4BED-B0F6-3EA44B3D6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702B8-2505-4E50-B9DC-E1CBB3B55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9C0E9-F382-4BFA-B8BC-D2D8B610C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32051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钛合金简介介绍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钛合金的分类和组成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钛合金的生产与加工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钛合金的性能特点与优势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钛合金的应用案例与前景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钛合金概述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钛合金是以钛为基础，添加其他金属元素组成的合金。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钛合金的强度高，密度小，耐腐蚀性好，具有良好的加工性能和高温性能。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钛合金具有良好的高温性能，可以在高温环境下保持优良的性能。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良好的加工性能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钛合金可以通过铸造、锻造、焊接等多种加工方法进行加工。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良好的耐腐蚀性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钛合金在大多数化学介质中具有优异的耐腐蚀性能。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高强度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钛合金的强度高于许多传统金属材料，如钢和铝。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低密度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钛合金的密度小于钢和铝，具有轻量化优势。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钛合金的特性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钛合金在航空航天领域应用广泛，如飞机机身、发动机部件等。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航空航天领域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钛合金在医疗领域应用广泛，如人工关节、牙科种植物等。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钛合金在化工领域应用广泛，如氯碱厂、化肥厂等。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化工领域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钛合金还广泛应用于船舶、汽车、体育器材等领域。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钛合金的应用领域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钛合金的分类和组成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可分为α型钛合金、α+β型钛合金和β型钛合金。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可分为退火状态、冷加工状态、时效状态和焊接状态。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按使用状态分类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按照室温下的组织分类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主要元素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钛、铝、钒、碳、氧和氢等。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微量元素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铁、硅、锰、锆等。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钛合金的组成元素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具有密排六方结构，是低温相。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α相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具有体心立方结构，是高温相。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β相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在α相和β相之间存在一个两相区。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α+β相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钛合金的相图与性能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878294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004310" y="2997803"/>
            <a:ext cx="1607629" cy="160810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70117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96228" y="2997803"/>
            <a:ext cx="1607629" cy="160810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658606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4622" y="2997803"/>
            <a:ext cx="1607629" cy="160810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77994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5058" y="2997803"/>
            <a:ext cx="1607629" cy="160810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良好的低温韧性和断裂韧性。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强度高、耐蚀性好、高温性能好。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α+β型钛合金具有良好的加工性能，但焊接性能较差。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β型钛合金具有较好的焊接性能，但加工性能较差。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钛合金的相图与性能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钛合金的生产与加工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将钛与其他金属如铝、钼、锡等混合，在高温下熔炼成钛合金。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熔炼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铸造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锻造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将熔炼后的钛合金倒入模具中，冷却后得到铸件。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对铸件进行高温加热，然后进行锻打，以得到所需形状和尺寸的钛合金零件。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将锻打后的钛合金在高温下通过轧机加工成薄板或箔材。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钛合金的生产工艺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4522" y="2531459"/>
            <a:ext cx="5465731" cy="432692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5400000">
            <a:off x="5083588" y="2428875"/>
            <a:ext cx="2157222" cy="3839813"/>
          </a:xfrm>
          <a:prstGeom prst="rtTriangl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5083588" y="2428875"/>
            <a:ext cx="2157222" cy="3839813"/>
          </a:xfrm>
          <a:prstGeom prst="rtTriangl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436781" y="4104989"/>
            <a:ext cx="450342" cy="450342"/>
          </a:xfrm>
          <a:custGeom>
            <a:rect l="l" t="t" r="r" b="b"/>
            <a:pathLst>
              <a:path w="289" h="288">
                <a:moveTo>
                  <a:pt x="144" y="0"/>
                </a:moveTo>
                <a:cubicBezTo>
                  <a:pt x="65" y="0"/>
                  <a:pt x="0" y="64"/>
                  <a:pt x="0" y="144"/>
                </a:cubicBezTo>
                <a:cubicBezTo>
                  <a:pt x="0" y="223"/>
                  <a:pt x="65" y="288"/>
                  <a:pt x="144" y="288"/>
                </a:cubicBezTo>
                <a:cubicBezTo>
                  <a:pt x="224" y="288"/>
                  <a:pt x="289" y="223"/>
                  <a:pt x="289" y="144"/>
                </a:cubicBezTo>
                <a:cubicBezTo>
                  <a:pt x="289" y="64"/>
                  <a:pt x="224" y="0"/>
                  <a:pt x="144" y="0"/>
                </a:cubicBezTo>
                <a:close/>
                <a:moveTo>
                  <a:pt x="144" y="252"/>
                </a:moveTo>
                <a:cubicBezTo>
                  <a:pt x="85" y="252"/>
                  <a:pt x="36" y="203"/>
                  <a:pt x="36" y="144"/>
                </a:cubicBezTo>
                <a:cubicBezTo>
                  <a:pt x="36" y="84"/>
                  <a:pt x="85" y="36"/>
                  <a:pt x="144" y="36"/>
                </a:cubicBezTo>
                <a:cubicBezTo>
                  <a:pt x="204" y="36"/>
                  <a:pt x="253" y="84"/>
                  <a:pt x="253" y="144"/>
                </a:cubicBezTo>
                <a:cubicBezTo>
                  <a:pt x="253" y="203"/>
                  <a:pt x="204" y="252"/>
                  <a:pt x="144" y="252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530221" y="4198429"/>
            <a:ext cx="266414" cy="266414"/>
          </a:xfrm>
          <a:custGeom>
            <a:rect l="l" t="t" r="r" b="b"/>
            <a:pathLst>
              <a:path w="172" h="172">
                <a:moveTo>
                  <a:pt x="86" y="0"/>
                </a:moveTo>
                <a:cubicBezTo>
                  <a:pt x="38" y="0"/>
                  <a:pt x="0" y="38"/>
                  <a:pt x="0" y="86"/>
                </a:cubicBezTo>
                <a:cubicBezTo>
                  <a:pt x="0" y="133"/>
                  <a:pt x="38" y="172"/>
                  <a:pt x="86" y="172"/>
                </a:cubicBezTo>
                <a:cubicBezTo>
                  <a:pt x="133" y="172"/>
                  <a:pt x="172" y="133"/>
                  <a:pt x="172" y="86"/>
                </a:cubicBezTo>
                <a:cubicBezTo>
                  <a:pt x="172" y="38"/>
                  <a:pt x="133" y="0"/>
                  <a:pt x="86" y="0"/>
                </a:cubicBezTo>
                <a:close/>
                <a:moveTo>
                  <a:pt x="63" y="58"/>
                </a:moveTo>
                <a:cubicBezTo>
                  <a:pt x="53" y="67"/>
                  <a:pt x="43" y="85"/>
                  <a:pt x="39" y="93"/>
                </a:cubicBezTo>
                <a:cubicBezTo>
                  <a:pt x="24" y="82"/>
                  <a:pt x="24" y="82"/>
                  <a:pt x="24" y="82"/>
                </a:cubicBezTo>
                <a:cubicBezTo>
                  <a:pt x="24" y="81"/>
                  <a:pt x="24" y="80"/>
                  <a:pt x="24" y="79"/>
                </a:cubicBezTo>
                <a:cubicBezTo>
                  <a:pt x="24" y="51"/>
                  <a:pt x="55" y="20"/>
                  <a:pt x="83" y="20"/>
                </a:cubicBezTo>
                <a:cubicBezTo>
                  <a:pt x="84" y="20"/>
                  <a:pt x="86" y="20"/>
                  <a:pt x="87" y="20"/>
                </a:cubicBezTo>
                <a:cubicBezTo>
                  <a:pt x="97" y="34"/>
                  <a:pt x="97" y="34"/>
                  <a:pt x="97" y="34"/>
                </a:cubicBezTo>
                <a:cubicBezTo>
                  <a:pt x="88" y="39"/>
                  <a:pt x="74" y="46"/>
                  <a:pt x="63" y="58"/>
                </a:cubicBezTo>
                <a:close/>
                <a:moveTo>
                  <a:pt x="112" y="128"/>
                </a:moveTo>
                <a:cubicBezTo>
                  <a:pt x="104" y="128"/>
                  <a:pt x="98" y="122"/>
                  <a:pt x="98" y="114"/>
                </a:cubicBezTo>
                <a:cubicBezTo>
                  <a:pt x="98" y="106"/>
                  <a:pt x="104" y="100"/>
                  <a:pt x="112" y="100"/>
                </a:cubicBezTo>
                <a:cubicBezTo>
                  <a:pt x="119" y="100"/>
                  <a:pt x="126" y="106"/>
                  <a:pt x="126" y="114"/>
                </a:cubicBezTo>
                <a:cubicBezTo>
                  <a:pt x="126" y="122"/>
                  <a:pt x="119" y="128"/>
                  <a:pt x="112" y="128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193893" y="4655430"/>
            <a:ext cx="307562" cy="258128"/>
          </a:xfrm>
          <a:custGeom>
            <a:rect l="l" t="t" r="r" b="b"/>
            <a:pathLst>
              <a:path w="196" h="167">
                <a:moveTo>
                  <a:pt x="134" y="102"/>
                </a:moveTo>
                <a:cubicBezTo>
                  <a:pt x="134" y="87"/>
                  <a:pt x="196" y="34"/>
                  <a:pt x="196" y="34"/>
                </a:cubicBezTo>
                <a:cubicBezTo>
                  <a:pt x="164" y="48"/>
                  <a:pt x="117" y="44"/>
                  <a:pt x="76" y="22"/>
                </a:cubicBezTo>
                <a:cubicBezTo>
                  <a:pt x="35" y="0"/>
                  <a:pt x="0" y="2"/>
                  <a:pt x="0" y="2"/>
                </a:cubicBezTo>
                <a:cubicBezTo>
                  <a:pt x="0" y="137"/>
                  <a:pt x="0" y="137"/>
                  <a:pt x="0" y="137"/>
                </a:cubicBezTo>
                <a:cubicBezTo>
                  <a:pt x="2" y="136"/>
                  <a:pt x="11" y="133"/>
                  <a:pt x="39" y="135"/>
                </a:cubicBezTo>
                <a:cubicBezTo>
                  <a:pt x="73" y="139"/>
                  <a:pt x="160" y="167"/>
                  <a:pt x="191" y="160"/>
                </a:cubicBezTo>
                <a:cubicBezTo>
                  <a:pt x="191" y="160"/>
                  <a:pt x="134" y="112"/>
                  <a:pt x="134" y="102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19694" y="4658096"/>
            <a:ext cx="38481" cy="444913"/>
          </a:xfrm>
          <a:prstGeom prst="rect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61290" y="2135219"/>
            <a:ext cx="16478" cy="0"/>
          </a:xfrm>
          <a:custGeom>
            <a:rect l="l" t="t" r="r" b="b"/>
            <a:pathLst>
              <a:path w="11">
                <a:moveTo>
                  <a:pt x="11" y="0"/>
                </a:moveTo>
                <a:cubicBezTo>
                  <a:pt x="8" y="0"/>
                  <a:pt x="4" y="0"/>
                  <a:pt x="0" y="0"/>
                </a:cubicBezTo>
                <a:cubicBezTo>
                  <a:pt x="3" y="0"/>
                  <a:pt x="7" y="0"/>
                  <a:pt x="11" y="0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140012" y="1942909"/>
            <a:ext cx="480631" cy="461391"/>
          </a:xfrm>
          <a:custGeom>
            <a:rect l="l" t="t" r="r" b="b"/>
            <a:pathLst>
              <a:path w="308" h="296">
                <a:moveTo>
                  <a:pt x="228" y="218"/>
                </a:moveTo>
                <a:cubicBezTo>
                  <a:pt x="224" y="215"/>
                  <a:pt x="224" y="215"/>
                  <a:pt x="224" y="215"/>
                </a:cubicBezTo>
                <a:cubicBezTo>
                  <a:pt x="228" y="212"/>
                  <a:pt x="228" y="212"/>
                  <a:pt x="228" y="212"/>
                </a:cubicBezTo>
                <a:cubicBezTo>
                  <a:pt x="230" y="212"/>
                  <a:pt x="230" y="212"/>
                  <a:pt x="230" y="212"/>
                </a:cubicBezTo>
                <a:cubicBezTo>
                  <a:pt x="232" y="212"/>
                  <a:pt x="263" y="210"/>
                  <a:pt x="278" y="209"/>
                </a:cubicBezTo>
                <a:cubicBezTo>
                  <a:pt x="295" y="197"/>
                  <a:pt x="292" y="183"/>
                  <a:pt x="288" y="176"/>
                </a:cubicBezTo>
                <a:cubicBezTo>
                  <a:pt x="287" y="176"/>
                  <a:pt x="285" y="176"/>
                  <a:pt x="284" y="176"/>
                </a:cubicBezTo>
                <a:cubicBezTo>
                  <a:pt x="283" y="176"/>
                  <a:pt x="283" y="176"/>
                  <a:pt x="283" y="176"/>
                </a:cubicBezTo>
                <a:cubicBezTo>
                  <a:pt x="283" y="176"/>
                  <a:pt x="283" y="176"/>
                  <a:pt x="283" y="176"/>
                </a:cubicBezTo>
                <a:cubicBezTo>
                  <a:pt x="278" y="176"/>
                  <a:pt x="231" y="174"/>
                  <a:pt x="229" y="174"/>
                </a:cubicBezTo>
                <a:cubicBezTo>
                  <a:pt x="226" y="174"/>
                  <a:pt x="226" y="174"/>
                  <a:pt x="226" y="174"/>
                </a:cubicBezTo>
                <a:cubicBezTo>
                  <a:pt x="222" y="171"/>
                  <a:pt x="222" y="171"/>
                  <a:pt x="222" y="171"/>
                </a:cubicBezTo>
                <a:cubicBezTo>
                  <a:pt x="226" y="168"/>
                  <a:pt x="226" y="168"/>
                  <a:pt x="226" y="168"/>
                </a:cubicBezTo>
                <a:cubicBezTo>
                  <a:pt x="228" y="168"/>
                  <a:pt x="228" y="168"/>
                  <a:pt x="228" y="168"/>
                </a:cubicBezTo>
                <a:cubicBezTo>
                  <a:pt x="231" y="168"/>
                  <a:pt x="280" y="164"/>
                  <a:pt x="284" y="164"/>
                </a:cubicBezTo>
                <a:cubicBezTo>
                  <a:pt x="290" y="164"/>
                  <a:pt x="292" y="164"/>
                  <a:pt x="292" y="164"/>
                </a:cubicBezTo>
                <a:cubicBezTo>
                  <a:pt x="292" y="164"/>
                  <a:pt x="292" y="164"/>
                  <a:pt x="292" y="164"/>
                </a:cubicBezTo>
                <a:cubicBezTo>
                  <a:pt x="302" y="155"/>
                  <a:pt x="308" y="144"/>
                  <a:pt x="296" y="133"/>
                </a:cubicBezTo>
                <a:cubicBezTo>
                  <a:pt x="285" y="123"/>
                  <a:pt x="243" y="125"/>
                  <a:pt x="214" y="124"/>
                </a:cubicBezTo>
                <a:cubicBezTo>
                  <a:pt x="213" y="124"/>
                  <a:pt x="213" y="124"/>
                  <a:pt x="213" y="124"/>
                </a:cubicBezTo>
                <a:cubicBezTo>
                  <a:pt x="212" y="124"/>
                  <a:pt x="212" y="124"/>
                  <a:pt x="212" y="124"/>
                </a:cubicBezTo>
                <a:cubicBezTo>
                  <a:pt x="212" y="124"/>
                  <a:pt x="219" y="124"/>
                  <a:pt x="217" y="124"/>
                </a:cubicBezTo>
                <a:cubicBezTo>
                  <a:pt x="213" y="124"/>
                  <a:pt x="209" y="124"/>
                  <a:pt x="206" y="124"/>
                </a:cubicBezTo>
                <a:cubicBezTo>
                  <a:pt x="192" y="123"/>
                  <a:pt x="167" y="123"/>
                  <a:pt x="165" y="123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0" y="121"/>
                  <a:pt x="160" y="121"/>
                  <a:pt x="160" y="121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6" y="120"/>
                  <a:pt x="169" y="120"/>
                  <a:pt x="179" y="119"/>
                </a:cubicBezTo>
                <a:cubicBezTo>
                  <a:pt x="165" y="90"/>
                  <a:pt x="188" y="73"/>
                  <a:pt x="192" y="58"/>
                </a:cubicBezTo>
                <a:cubicBezTo>
                  <a:pt x="206" y="5"/>
                  <a:pt x="178" y="0"/>
                  <a:pt x="178" y="0"/>
                </a:cubicBezTo>
                <a:cubicBezTo>
                  <a:pt x="178" y="0"/>
                  <a:pt x="108" y="96"/>
                  <a:pt x="101" y="126"/>
                </a:cubicBezTo>
                <a:cubicBezTo>
                  <a:pt x="96" y="148"/>
                  <a:pt x="67" y="146"/>
                  <a:pt x="58" y="146"/>
                </a:cubicBezTo>
                <a:cubicBezTo>
                  <a:pt x="10" y="144"/>
                  <a:pt x="0" y="264"/>
                  <a:pt x="53" y="275"/>
                </a:cubicBezTo>
                <a:cubicBezTo>
                  <a:pt x="64" y="277"/>
                  <a:pt x="76" y="265"/>
                  <a:pt x="99" y="275"/>
                </a:cubicBezTo>
                <a:cubicBezTo>
                  <a:pt x="149" y="296"/>
                  <a:pt x="192" y="287"/>
                  <a:pt x="232" y="286"/>
                </a:cubicBezTo>
                <a:cubicBezTo>
                  <a:pt x="259" y="285"/>
                  <a:pt x="257" y="266"/>
                  <a:pt x="255" y="256"/>
                </a:cubicBezTo>
                <a:cubicBezTo>
                  <a:pt x="242" y="256"/>
                  <a:pt x="229" y="255"/>
                  <a:pt x="227" y="255"/>
                </a:cubicBezTo>
                <a:cubicBezTo>
                  <a:pt x="225" y="255"/>
                  <a:pt x="225" y="255"/>
                  <a:pt x="225" y="255"/>
                </a:cubicBezTo>
                <a:cubicBezTo>
                  <a:pt x="221" y="252"/>
                  <a:pt x="221" y="252"/>
                  <a:pt x="221" y="252"/>
                </a:cubicBezTo>
                <a:cubicBezTo>
                  <a:pt x="225" y="249"/>
                  <a:pt x="225" y="249"/>
                  <a:pt x="225" y="249"/>
                </a:cubicBezTo>
                <a:cubicBezTo>
                  <a:pt x="227" y="249"/>
                  <a:pt x="227" y="249"/>
                  <a:pt x="227" y="249"/>
                </a:cubicBezTo>
                <a:cubicBezTo>
                  <a:pt x="229" y="249"/>
                  <a:pt x="247" y="248"/>
                  <a:pt x="262" y="247"/>
                </a:cubicBezTo>
                <a:cubicBezTo>
                  <a:pt x="275" y="237"/>
                  <a:pt x="272" y="227"/>
                  <a:pt x="269" y="220"/>
                </a:cubicBezTo>
                <a:cubicBezTo>
                  <a:pt x="253" y="219"/>
                  <a:pt x="232" y="218"/>
                  <a:pt x="230" y="218"/>
                </a:cubicBezTo>
                <a:lnTo>
                  <a:pt x="228" y="218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粗加工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去除钛合金毛坯料的外表面，使其达到初步的形状和尺寸。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半精加工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进一步加工钛合金毛坯料，使其达到更精确的形状和尺寸。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精加工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对钛合金毛坯料进行精细加工，使其达到最终的形状和尺寸。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对加工完成的钛合金零件进行表面处理，以提高其耐腐蚀性和美观度。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钛合金的加工流程</a:t>
            </a:r>
          </a:p>
        </p:txBody>
      </p:sp>
      <p:sp>
        <p:nvSpPr>
          <p:cNvPr id="49" name="Freeform 49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https://d.book118.com/527132051115006050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2024-09-23T04:34:29.746</cp:lastPrinted>
  <dcterms:created xsi:type="dcterms:W3CDTF">2024-09-22T20:34:29Z</dcterms:created>
  <dcterms:modified xsi:type="dcterms:W3CDTF">2024-09-22T20:34:31Z</dcterms:modified>
</cp:coreProperties>
</file>