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26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5A8C7-CC1A-4A08-9B4B-31F43B054C7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E1B693-632D-4080-9CF6-EA28B66DC801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6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10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11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12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13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14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16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17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18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19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20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42E04-CB2A-431F-9CDD-3AAF4BA10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929FB-7C80-41CB-BE93-51DC5CEB5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06597-A42F-4F79-B95F-40B3FCD0F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FB0A6-1F0B-4F19-8C8D-A2B181349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484D9F-CB5B-45F8-A72D-11C515294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ACEBC8-D3FE-4ACB-A2BD-E5BBEF47E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1309B5-CF34-425F-B969-6B11C175E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D2E9C-CC65-4A99-B18A-196DDC06A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F1F0A-F905-4CB5-8A3F-68086B0A4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5597E-21A7-4BE3-B377-C63FD5F7B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5F767-25ED-42B2-AC39-975C23BAC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854199"/>
            <a:ext cx="9144000" cy="1655763"/>
          </a:xfrm>
        </p:spPr>
        <p:txBody>
          <a:bodyPr anchor="b">
            <a:normAutofit/>
          </a:bodyPr>
          <a:lstStyle>
            <a:lvl1pPr algn="ctr">
              <a:defRPr sz="7200" b="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D7636-5BE1-44BC-BB5F-15739D9E18E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C0E1D-24C4-406F-9615-DBDA8D2D1F93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hasCustomPrompt="1"/>
          </p:nvPr>
        </p:nvSpPr>
        <p:spPr>
          <a:xfrm>
            <a:off x="838200" y="2187443"/>
            <a:ext cx="10515600" cy="2483115"/>
          </a:xfrm>
        </p:spPr>
        <p:txBody>
          <a:bodyPr>
            <a:normAutofit/>
          </a:bodyPr>
          <a:lstStyle>
            <a:lvl1pPr algn="ctr">
              <a:defRPr sz="6000" b="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anchor="ctr" anchorCtr="0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3238500" y="2159000"/>
            <a:ext cx="5715000" cy="1382450"/>
          </a:xfrm>
        </p:spPr>
        <p:txBody>
          <a:bodyPr anchor="b" anchorCtr="0">
            <a:normAutofit/>
          </a:bodyPr>
          <a:lstStyle>
            <a:lvl1pPr algn="ctr">
              <a:defRPr sz="80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D7636-5BE1-44BC-BB5F-15739D9E18E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C0E1D-24C4-406F-9615-DBDA8D2D1F93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7" name="内容占位符 36"/>
          <p:cNvSpPr>
            <a:spLocks noGrp="1"/>
          </p:cNvSpPr>
          <p:nvPr>
            <p:ph sz="quarter" idx="13" hasCustomPrompt="1"/>
          </p:nvPr>
        </p:nvSpPr>
        <p:spPr>
          <a:xfrm>
            <a:off x="3238500" y="3733201"/>
            <a:ext cx="5715000" cy="1185937"/>
          </a:xfrm>
        </p:spPr>
        <p:txBody>
          <a:bodyPr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838200" y="713673"/>
            <a:ext cx="4681654" cy="1428161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642517" y="713673"/>
            <a:ext cx="5711882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8200" y="2313873"/>
            <a:ext cx="4681654" cy="381158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10444898" y="365125"/>
            <a:ext cx="908901" cy="5811838"/>
          </a:xfrm>
        </p:spPr>
        <p:txBody>
          <a:bodyPr vert="eaVert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9446443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ags" Target="../tags/tag1.xml" /><Relationship Id="rId12" Type="http://schemas.openxmlformats.org/officeDocument/2006/relationships/tags" Target="../tags/tag2.xml" /><Relationship Id="rId13" Type="http://schemas.openxmlformats.org/officeDocument/2006/relationships/tags" Target="../tags/tag3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1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4.xml" /><Relationship Id="rId3" Type="http://schemas.openxmlformats.org/officeDocument/2006/relationships/tags" Target="../tags/tag5.xml" /><Relationship Id="rId4" Type="http://schemas.openxmlformats.org/officeDocument/2006/relationships/tags" Target="../tags/tag6.xml" /><Relationship Id="rId5" Type="http://schemas.openxmlformats.org/officeDocument/2006/relationships/image" Target="../media/image2.png" /><Relationship Id="rId6" Type="http://schemas.openxmlformats.org/officeDocument/2006/relationships/tags" Target="../tags/tag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2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2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2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2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Relationship Id="rId5" Type="http://schemas.openxmlformats.org/officeDocument/2006/relationships/tags" Target="../tags/tag2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461311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1658303" y="1732280"/>
            <a:ext cx="4356100" cy="8366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6600" b="1" strike="noStrike" noProof="1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1"/>
                </a:solidFill>
                <a:effectLst>
                  <a:reflection blurRad="6350" stA="53000" endA="300" endPos="35500" dir="5400000" sy="-90000" algn="bl" rotWithShape="0"/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第二章</a:t>
            </a:r>
            <a:endParaRPr kumimoji="0" lang="zh-CN" altLang="en-US" sz="6600" b="1" i="0" u="none" strike="noStrike" kern="1200" cap="none" spc="0" normalizeH="0" baseline="0" noProof="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accent1"/>
              </a:solidFill>
              <a:effectLst>
                <a:reflection blurRad="6350" stA="53000" endA="300" endPos="35500" dir="5400000" sy="-90000" algn="bl" rotWithShape="0"/>
              </a:effectLst>
              <a:uLnTx/>
              <a:uFillTx/>
              <a:latin typeface="宋体" panose="02010600030101010101" pitchFamily="2" charset="-122"/>
              <a:ea typeface="华文中宋" pitchFamily="2" charset="-122"/>
              <a:cs typeface="宋体" panose="02010600030101010101" pitchFamily="2" charset="-122"/>
              <a:sym typeface="+mn-ea"/>
            </a:endParaRPr>
          </a:p>
        </p:txBody>
      </p:sp>
      <p:grpSp>
        <p:nvGrpSpPr>
          <p:cNvPr id="3074" name="Group 3"/>
          <p:cNvGrpSpPr/>
          <p:nvPr/>
        </p:nvGrpSpPr>
        <p:grpSpPr>
          <a:xfrm>
            <a:off x="6486525" y="1039495"/>
            <a:ext cx="953770" cy="770255"/>
            <a:chExt cx="1682750" cy="1552575"/>
          </a:xfrm>
        </p:grpSpPr>
        <p:sp>
          <p:nvSpPr>
            <p:cNvPr id="3075" name="Freeform 23"/>
            <p:cNvSpPr/>
            <p:nvPr/>
          </p:nvSpPr>
          <p:spPr>
            <a:xfrm>
              <a:off x="166318" y="1195639"/>
              <a:ext cx="655490" cy="337432"/>
            </a:xfrm>
            <a:custGeom>
              <a:cxnLst>
                <a:cxn ang="0">
                  <a:pos x="0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0" y="2147483647"/>
                </a:cxn>
              </a:cxnLst>
              <a:rect l="l" t="t" r="r" b="b"/>
              <a:pathLst>
                <a:path w="335" h="173">
                  <a:moveTo>
                    <a:pt x="0" y="166"/>
                  </a:moveTo>
                  <a:lnTo>
                    <a:pt x="58" y="173"/>
                  </a:lnTo>
                  <a:lnTo>
                    <a:pt x="297" y="32"/>
                  </a:lnTo>
                  <a:cubicBezTo>
                    <a:pt x="335" y="5"/>
                    <a:pt x="301" y="9"/>
                    <a:pt x="289" y="8"/>
                  </a:cubicBezTo>
                  <a:cubicBezTo>
                    <a:pt x="277" y="7"/>
                    <a:pt x="271" y="0"/>
                    <a:pt x="223" y="26"/>
                  </a:cubicBezTo>
                  <a:lnTo>
                    <a:pt x="0" y="166"/>
                  </a:lnTo>
                  <a:close/>
                </a:path>
              </a:pathLst>
            </a:custGeom>
            <a:gradFill rotWithShape="1">
              <a:gsLst>
                <a:gs pos="0">
                  <a:srgbClr val="181818">
                    <a:alpha val="0"/>
                  </a:srgbClr>
                </a:gs>
                <a:gs pos="100000">
                  <a:srgbClr val="1C1C1C"/>
                </a:gs>
              </a:gsLst>
              <a:lin ang="5400000" scaled="1"/>
            </a:gra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76" name="Freeform 24"/>
            <p:cNvSpPr/>
            <p:nvPr/>
          </p:nvSpPr>
          <p:spPr>
            <a:xfrm>
              <a:off x="616356" y="1072759"/>
              <a:ext cx="718104" cy="331580"/>
            </a:xfrm>
            <a:custGeom>
              <a:cxnLst>
                <a:cxn ang="0">
                  <a:pos x="0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0" y="2147483647"/>
                </a:cxn>
              </a:cxnLst>
              <a:rect l="l" t="t" r="r" b="b"/>
              <a:pathLst>
                <a:path w="367" h="170">
                  <a:moveTo>
                    <a:pt x="0" y="158"/>
                  </a:moveTo>
                  <a:lnTo>
                    <a:pt x="80" y="170"/>
                  </a:lnTo>
                  <a:lnTo>
                    <a:pt x="332" y="37"/>
                  </a:lnTo>
                  <a:cubicBezTo>
                    <a:pt x="367" y="9"/>
                    <a:pt x="309" y="2"/>
                    <a:pt x="292" y="1"/>
                  </a:cubicBezTo>
                  <a:cubicBezTo>
                    <a:pt x="280" y="0"/>
                    <a:pt x="279" y="3"/>
                    <a:pt x="230" y="29"/>
                  </a:cubicBezTo>
                  <a:lnTo>
                    <a:pt x="0" y="158"/>
                  </a:lnTo>
                  <a:close/>
                </a:path>
              </a:pathLst>
            </a:custGeom>
            <a:gradFill rotWithShape="1">
              <a:gsLst>
                <a:gs pos="0">
                  <a:srgbClr val="181818">
                    <a:alpha val="0"/>
                  </a:srgbClr>
                </a:gs>
                <a:gs pos="100000">
                  <a:srgbClr val="1C1C1C"/>
                </a:gs>
              </a:gsLst>
              <a:lin ang="5400000" scaled="1"/>
            </a:gra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77" name="Freeform 25"/>
            <p:cNvSpPr/>
            <p:nvPr/>
          </p:nvSpPr>
          <p:spPr>
            <a:xfrm>
              <a:off x="1082047" y="1273658"/>
              <a:ext cx="600703" cy="278917"/>
            </a:xfrm>
            <a:custGeom>
              <a:cxnLst>
                <a:cxn ang="0">
                  <a:pos x="0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0" y="2147483647"/>
                </a:cxn>
              </a:cxnLst>
              <a:rect l="l" t="t" r="r" b="b"/>
              <a:pathLst>
                <a:path w="307" h="143">
                  <a:moveTo>
                    <a:pt x="0" y="134"/>
                  </a:moveTo>
                  <a:lnTo>
                    <a:pt x="66" y="143"/>
                  </a:lnTo>
                  <a:lnTo>
                    <a:pt x="282" y="35"/>
                  </a:lnTo>
                  <a:cubicBezTo>
                    <a:pt x="307" y="14"/>
                    <a:pt x="266" y="0"/>
                    <a:pt x="219" y="17"/>
                  </a:cubicBezTo>
                  <a:lnTo>
                    <a:pt x="0" y="134"/>
                  </a:lnTo>
                  <a:close/>
                </a:path>
              </a:pathLst>
            </a:custGeom>
            <a:gradFill rotWithShape="1">
              <a:gsLst>
                <a:gs pos="0">
                  <a:srgbClr val="181818">
                    <a:alpha val="0"/>
                  </a:srgbClr>
                </a:gs>
                <a:gs pos="100000">
                  <a:srgbClr val="1C1C1C"/>
                </a:gs>
              </a:gsLst>
              <a:lin ang="5400000" scaled="1"/>
            </a:gra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78" name="Freeform 26"/>
            <p:cNvSpPr/>
            <p:nvPr/>
          </p:nvSpPr>
          <p:spPr>
            <a:xfrm>
              <a:off x="0" y="419351"/>
              <a:ext cx="438298" cy="1109818"/>
            </a:xfrm>
            <a:custGeom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l" t="t" r="r" b="b"/>
              <a:pathLst>
                <a:path w="224" h="569">
                  <a:moveTo>
                    <a:pt x="103" y="101"/>
                  </a:moveTo>
                  <a:cubicBezTo>
                    <a:pt x="87" y="94"/>
                    <a:pt x="75" y="75"/>
                    <a:pt x="74" y="50"/>
                  </a:cubicBezTo>
                  <a:cubicBezTo>
                    <a:pt x="72" y="26"/>
                    <a:pt x="90" y="0"/>
                    <a:pt x="121" y="1"/>
                  </a:cubicBezTo>
                  <a:cubicBezTo>
                    <a:pt x="152" y="2"/>
                    <a:pt x="172" y="18"/>
                    <a:pt x="171" y="52"/>
                  </a:cubicBezTo>
                  <a:cubicBezTo>
                    <a:pt x="170" y="85"/>
                    <a:pt x="151" y="96"/>
                    <a:pt x="135" y="101"/>
                  </a:cubicBezTo>
                  <a:cubicBezTo>
                    <a:pt x="132" y="111"/>
                    <a:pt x="132" y="118"/>
                    <a:pt x="134" y="124"/>
                  </a:cubicBezTo>
                  <a:cubicBezTo>
                    <a:pt x="151" y="131"/>
                    <a:pt x="194" y="132"/>
                    <a:pt x="209" y="145"/>
                  </a:cubicBezTo>
                  <a:cubicBezTo>
                    <a:pt x="224" y="156"/>
                    <a:pt x="219" y="175"/>
                    <a:pt x="221" y="204"/>
                  </a:cubicBezTo>
                  <a:lnTo>
                    <a:pt x="218" y="321"/>
                  </a:lnTo>
                  <a:cubicBezTo>
                    <a:pt x="216" y="348"/>
                    <a:pt x="212" y="367"/>
                    <a:pt x="209" y="365"/>
                  </a:cubicBezTo>
                  <a:cubicBezTo>
                    <a:pt x="199" y="370"/>
                    <a:pt x="200" y="335"/>
                    <a:pt x="196" y="308"/>
                  </a:cubicBezTo>
                  <a:lnTo>
                    <a:pt x="187" y="202"/>
                  </a:lnTo>
                  <a:cubicBezTo>
                    <a:pt x="182" y="204"/>
                    <a:pt x="177" y="260"/>
                    <a:pt x="170" y="321"/>
                  </a:cubicBezTo>
                  <a:lnTo>
                    <a:pt x="144" y="569"/>
                  </a:lnTo>
                  <a:lnTo>
                    <a:pt x="78" y="565"/>
                  </a:lnTo>
                  <a:lnTo>
                    <a:pt x="50" y="325"/>
                  </a:lnTo>
                  <a:cubicBezTo>
                    <a:pt x="39" y="255"/>
                    <a:pt x="37" y="211"/>
                    <a:pt x="33" y="208"/>
                  </a:cubicBezTo>
                  <a:lnTo>
                    <a:pt x="25" y="310"/>
                  </a:lnTo>
                  <a:cubicBezTo>
                    <a:pt x="22" y="336"/>
                    <a:pt x="16" y="366"/>
                    <a:pt x="12" y="365"/>
                  </a:cubicBezTo>
                  <a:cubicBezTo>
                    <a:pt x="4" y="365"/>
                    <a:pt x="2" y="335"/>
                    <a:pt x="1" y="305"/>
                  </a:cubicBezTo>
                  <a:cubicBezTo>
                    <a:pt x="0" y="275"/>
                    <a:pt x="3" y="212"/>
                    <a:pt x="7" y="184"/>
                  </a:cubicBezTo>
                  <a:cubicBezTo>
                    <a:pt x="12" y="157"/>
                    <a:pt x="7" y="150"/>
                    <a:pt x="23" y="140"/>
                  </a:cubicBezTo>
                  <a:cubicBezTo>
                    <a:pt x="39" y="131"/>
                    <a:pt x="89" y="131"/>
                    <a:pt x="102" y="124"/>
                  </a:cubicBezTo>
                  <a:cubicBezTo>
                    <a:pt x="106" y="120"/>
                    <a:pt x="108" y="108"/>
                    <a:pt x="103" y="101"/>
                  </a:cubicBezTo>
                  <a:close/>
                </a:path>
              </a:pathLst>
            </a:custGeom>
            <a:solidFill>
              <a:srgbClr val="7CBF33"/>
            </a:solidFill>
            <a:ln w="9525"/>
            <a:scene3d>
              <a:camera prst="legacyPerspectiveTopRight">
                <a:rot lat="0" lon="840000" rev="0"/>
              </a:camera>
              <a:lightRig rig="legacyFlat1" dir="t"/>
            </a:scene3d>
            <a:sp3d extrusionH="36500" prstMaterial="legacyMatte">
              <a:bevelT w="13500" h="13500" prst="angle"/>
              <a:bevelB w="13500" h="13500" prst="angle"/>
              <a:extrusionClr>
                <a:srgbClr val="333333"/>
              </a:extrusionClr>
            </a:sp3d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79" name="Freeform 27"/>
            <p:cNvSpPr/>
            <p:nvPr/>
          </p:nvSpPr>
          <p:spPr>
            <a:xfrm>
              <a:off x="422644" y="0"/>
              <a:ext cx="551785" cy="1396537"/>
            </a:xfrm>
            <a:custGeom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l" t="t" r="r" b="b"/>
              <a:pathLst>
                <a:path w="224" h="569">
                  <a:moveTo>
                    <a:pt x="103" y="101"/>
                  </a:moveTo>
                  <a:cubicBezTo>
                    <a:pt x="87" y="94"/>
                    <a:pt x="75" y="75"/>
                    <a:pt x="74" y="50"/>
                  </a:cubicBezTo>
                  <a:cubicBezTo>
                    <a:pt x="72" y="26"/>
                    <a:pt x="90" y="0"/>
                    <a:pt x="121" y="1"/>
                  </a:cubicBezTo>
                  <a:cubicBezTo>
                    <a:pt x="152" y="2"/>
                    <a:pt x="172" y="18"/>
                    <a:pt x="171" y="52"/>
                  </a:cubicBezTo>
                  <a:cubicBezTo>
                    <a:pt x="170" y="85"/>
                    <a:pt x="151" y="96"/>
                    <a:pt x="135" y="101"/>
                  </a:cubicBezTo>
                  <a:cubicBezTo>
                    <a:pt x="132" y="111"/>
                    <a:pt x="132" y="118"/>
                    <a:pt x="134" y="124"/>
                  </a:cubicBezTo>
                  <a:cubicBezTo>
                    <a:pt x="151" y="131"/>
                    <a:pt x="194" y="132"/>
                    <a:pt x="209" y="145"/>
                  </a:cubicBezTo>
                  <a:cubicBezTo>
                    <a:pt x="224" y="156"/>
                    <a:pt x="219" y="175"/>
                    <a:pt x="221" y="204"/>
                  </a:cubicBezTo>
                  <a:lnTo>
                    <a:pt x="218" y="321"/>
                  </a:lnTo>
                  <a:cubicBezTo>
                    <a:pt x="216" y="348"/>
                    <a:pt x="212" y="367"/>
                    <a:pt x="209" y="365"/>
                  </a:cubicBezTo>
                  <a:cubicBezTo>
                    <a:pt x="199" y="370"/>
                    <a:pt x="200" y="335"/>
                    <a:pt x="196" y="308"/>
                  </a:cubicBezTo>
                  <a:lnTo>
                    <a:pt x="187" y="202"/>
                  </a:lnTo>
                  <a:cubicBezTo>
                    <a:pt x="182" y="204"/>
                    <a:pt x="177" y="260"/>
                    <a:pt x="170" y="321"/>
                  </a:cubicBezTo>
                  <a:lnTo>
                    <a:pt x="144" y="569"/>
                  </a:lnTo>
                  <a:lnTo>
                    <a:pt x="78" y="565"/>
                  </a:lnTo>
                  <a:lnTo>
                    <a:pt x="50" y="325"/>
                  </a:lnTo>
                  <a:cubicBezTo>
                    <a:pt x="39" y="255"/>
                    <a:pt x="37" y="211"/>
                    <a:pt x="33" y="208"/>
                  </a:cubicBezTo>
                  <a:lnTo>
                    <a:pt x="25" y="310"/>
                  </a:lnTo>
                  <a:cubicBezTo>
                    <a:pt x="22" y="336"/>
                    <a:pt x="16" y="366"/>
                    <a:pt x="12" y="365"/>
                  </a:cubicBezTo>
                  <a:cubicBezTo>
                    <a:pt x="4" y="365"/>
                    <a:pt x="2" y="335"/>
                    <a:pt x="1" y="305"/>
                  </a:cubicBezTo>
                  <a:cubicBezTo>
                    <a:pt x="0" y="275"/>
                    <a:pt x="3" y="212"/>
                    <a:pt x="7" y="184"/>
                  </a:cubicBezTo>
                  <a:cubicBezTo>
                    <a:pt x="12" y="157"/>
                    <a:pt x="7" y="150"/>
                    <a:pt x="23" y="140"/>
                  </a:cubicBezTo>
                  <a:cubicBezTo>
                    <a:pt x="39" y="131"/>
                    <a:pt x="89" y="131"/>
                    <a:pt x="102" y="124"/>
                  </a:cubicBezTo>
                  <a:cubicBezTo>
                    <a:pt x="106" y="120"/>
                    <a:pt x="108" y="108"/>
                    <a:pt x="103" y="101"/>
                  </a:cubicBezTo>
                  <a:close/>
                </a:path>
              </a:pathLst>
            </a:custGeom>
            <a:solidFill>
              <a:srgbClr val="7F9335"/>
            </a:solidFill>
            <a:ln w="9525"/>
            <a:scene3d>
              <a:camera prst="legacyPerspectiveTopRight">
                <a:rot lat="0" lon="840000" rev="0"/>
              </a:camera>
              <a:lightRig rig="legacyFlat1" dir="t"/>
            </a:scene3d>
            <a:sp3d extrusionH="36500" prstMaterial="legacyMatte">
              <a:bevelT w="13500" h="13500" prst="angle"/>
              <a:bevelB w="13500" h="13500" prst="angle"/>
              <a:extrusionClr>
                <a:srgbClr val="333333"/>
              </a:extrusionClr>
            </a:sp3d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80" name="Freeform 28"/>
            <p:cNvSpPr/>
            <p:nvPr/>
          </p:nvSpPr>
          <p:spPr>
            <a:xfrm>
              <a:off x="927469" y="442757"/>
              <a:ext cx="438298" cy="1109818"/>
            </a:xfrm>
            <a:custGeom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l" t="t" r="r" b="b"/>
              <a:pathLst>
                <a:path w="224" h="569">
                  <a:moveTo>
                    <a:pt x="103" y="101"/>
                  </a:moveTo>
                  <a:cubicBezTo>
                    <a:pt x="87" y="94"/>
                    <a:pt x="75" y="75"/>
                    <a:pt x="74" y="50"/>
                  </a:cubicBezTo>
                  <a:cubicBezTo>
                    <a:pt x="72" y="26"/>
                    <a:pt x="90" y="0"/>
                    <a:pt x="121" y="1"/>
                  </a:cubicBezTo>
                  <a:cubicBezTo>
                    <a:pt x="152" y="2"/>
                    <a:pt x="172" y="18"/>
                    <a:pt x="171" y="52"/>
                  </a:cubicBezTo>
                  <a:cubicBezTo>
                    <a:pt x="170" y="85"/>
                    <a:pt x="151" y="96"/>
                    <a:pt x="135" y="101"/>
                  </a:cubicBezTo>
                  <a:cubicBezTo>
                    <a:pt x="132" y="111"/>
                    <a:pt x="132" y="118"/>
                    <a:pt x="134" y="124"/>
                  </a:cubicBezTo>
                  <a:cubicBezTo>
                    <a:pt x="151" y="131"/>
                    <a:pt x="194" y="132"/>
                    <a:pt x="209" y="145"/>
                  </a:cubicBezTo>
                  <a:cubicBezTo>
                    <a:pt x="224" y="156"/>
                    <a:pt x="219" y="175"/>
                    <a:pt x="221" y="204"/>
                  </a:cubicBezTo>
                  <a:lnTo>
                    <a:pt x="218" y="321"/>
                  </a:lnTo>
                  <a:cubicBezTo>
                    <a:pt x="216" y="348"/>
                    <a:pt x="212" y="367"/>
                    <a:pt x="209" y="365"/>
                  </a:cubicBezTo>
                  <a:cubicBezTo>
                    <a:pt x="199" y="370"/>
                    <a:pt x="200" y="335"/>
                    <a:pt x="196" y="308"/>
                  </a:cubicBezTo>
                  <a:lnTo>
                    <a:pt x="187" y="202"/>
                  </a:lnTo>
                  <a:cubicBezTo>
                    <a:pt x="182" y="204"/>
                    <a:pt x="177" y="260"/>
                    <a:pt x="170" y="321"/>
                  </a:cubicBezTo>
                  <a:lnTo>
                    <a:pt x="144" y="569"/>
                  </a:lnTo>
                  <a:lnTo>
                    <a:pt x="78" y="565"/>
                  </a:lnTo>
                  <a:lnTo>
                    <a:pt x="50" y="325"/>
                  </a:lnTo>
                  <a:cubicBezTo>
                    <a:pt x="39" y="255"/>
                    <a:pt x="37" y="211"/>
                    <a:pt x="33" y="208"/>
                  </a:cubicBezTo>
                  <a:lnTo>
                    <a:pt x="25" y="310"/>
                  </a:lnTo>
                  <a:cubicBezTo>
                    <a:pt x="22" y="336"/>
                    <a:pt x="16" y="366"/>
                    <a:pt x="12" y="365"/>
                  </a:cubicBezTo>
                  <a:cubicBezTo>
                    <a:pt x="4" y="365"/>
                    <a:pt x="2" y="335"/>
                    <a:pt x="1" y="305"/>
                  </a:cubicBezTo>
                  <a:cubicBezTo>
                    <a:pt x="0" y="275"/>
                    <a:pt x="3" y="212"/>
                    <a:pt x="7" y="184"/>
                  </a:cubicBezTo>
                  <a:cubicBezTo>
                    <a:pt x="12" y="157"/>
                    <a:pt x="7" y="150"/>
                    <a:pt x="23" y="140"/>
                  </a:cubicBezTo>
                  <a:cubicBezTo>
                    <a:pt x="39" y="131"/>
                    <a:pt x="89" y="131"/>
                    <a:pt x="102" y="124"/>
                  </a:cubicBezTo>
                  <a:cubicBezTo>
                    <a:pt x="106" y="120"/>
                    <a:pt x="108" y="108"/>
                    <a:pt x="103" y="101"/>
                  </a:cubicBezTo>
                  <a:close/>
                </a:path>
              </a:pathLst>
            </a:custGeom>
            <a:solidFill>
              <a:srgbClr val="FFC000"/>
            </a:solidFill>
            <a:ln w="9525"/>
            <a:scene3d>
              <a:camera prst="legacyPerspectiveTopRight">
                <a:rot lat="0" lon="840000" rev="0"/>
              </a:camera>
              <a:lightRig rig="legacyFlat1" dir="t"/>
            </a:scene3d>
            <a:sp3d extrusionH="36500" prstMaterial="legacyMatte">
              <a:bevelT w="13500" h="13500" prst="angle"/>
              <a:bevelB w="13500" h="13500" prst="angle"/>
              <a:extrusionClr>
                <a:srgbClr val="333333"/>
              </a:extrusionClr>
            </a:sp3d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2" name="图片 1" descr="timgYHKA9170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34810" y="2257425"/>
            <a:ext cx="3683000" cy="4632960"/>
          </a:xfrm>
          <a:prstGeom prst="rect">
            <a:avLst/>
          </a:prstGeom>
        </p:spPr>
      </p:pic>
      <p:sp>
        <p:nvSpPr>
          <p:cNvPr id="3084" name="Text Box 12"/>
          <p:cNvSpPr txBox="1">
            <a:spLocks noChangeArrowheads="1"/>
          </p:cNvSpPr>
          <p:nvPr/>
        </p:nvSpPr>
        <p:spPr bwMode="auto">
          <a:xfrm>
            <a:off x="1560195" y="3635375"/>
            <a:ext cx="8656955" cy="706755"/>
          </a:xfrm>
          <a:prstGeom prst="rect">
            <a:avLst/>
          </a:prstGeom>
          <a:noFill/>
          <a:ln w="9525">
            <a:noFill/>
            <a:miter lim="800000"/>
          </a:ln>
          <a:effectLst>
            <a:innerShdw blurRad="736600" dist="914400" dir="13500000">
              <a:schemeClr val="accent2">
                <a:lumMod val="60000"/>
                <a:lumOff val="40000"/>
                <a:alpha val="36000"/>
              </a:schemeClr>
            </a:inn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l" defTabSz="914400">
              <a:buClrTx/>
              <a:buSzTx/>
              <a:buFontTx/>
              <a:buNone/>
              <a:defRPr/>
            </a:pPr>
            <a:r>
              <a:rPr kumimoji="0" lang="zh-CN" altLang="en-US" sz="4000" b="1" kern="1200" cap="none" spc="0" normalizeH="0" baseline="0" noProof="0">
                <a:solidFill>
                  <a:srgbClr val="FF0000"/>
                </a:solidFill>
                <a:effectLst>
                  <a:reflection blurRad="6350" stA="55000" endA="300" endPos="45500" dir="5400000" sy="-100000" algn="bl" rotWithShape="0"/>
                </a:effectLst>
                <a:latin typeface="华康唐风隶W5" panose="03000509000000000000" charset="-122"/>
                <a:ea typeface="华康唐风隶W5" panose="03000509000000000000" charset="-122"/>
                <a:cs typeface="+mn-cs"/>
              </a:rPr>
              <a:t>秘书工作的基本原则、特点和作用</a:t>
            </a:r>
            <a:endParaRPr kumimoji="0" lang="en-US" altLang="zh-CN" sz="4000" b="1" kern="1200" cap="none" spc="0" normalizeH="0" baseline="0" noProof="0">
              <a:solidFill>
                <a:srgbClr val="FF0000"/>
              </a:solidFill>
              <a:effectLst>
                <a:reflection blurRad="6350" stA="55000" endA="300" endPos="45500" dir="5400000" sy="-100000" algn="bl" rotWithShape="0"/>
              </a:effectLst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8604885" y="2530475"/>
            <a:ext cx="2063115" cy="192468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015"/>
          </a:p>
        </p:txBody>
      </p:sp>
      <p:grpSp>
        <p:nvGrpSpPr>
          <p:cNvPr id="20" name="组合 19"/>
          <p:cNvGrpSpPr/>
          <p:nvPr/>
        </p:nvGrpSpPr>
        <p:grpSpPr>
          <a:xfrm>
            <a:off x="1835150" y="2776855"/>
            <a:ext cx="1432560" cy="1432560"/>
            <a:chOff x="514" y="4373"/>
            <a:chExt cx="2256" cy="2256"/>
          </a:xfrm>
        </p:grpSpPr>
        <p:sp>
          <p:nvSpPr>
            <p:cNvPr id="18" name="同心圆 17"/>
            <p:cNvSpPr/>
            <p:nvPr/>
          </p:nvSpPr>
          <p:spPr>
            <a:xfrm>
              <a:off x="514" y="4373"/>
              <a:ext cx="2256" cy="2256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grpSp>
          <p:nvGrpSpPr>
            <p:cNvPr id="8" name="组合 7"/>
            <p:cNvGrpSpPr/>
            <p:nvPr/>
          </p:nvGrpSpPr>
          <p:grpSpPr>
            <a:xfrm>
              <a:off x="563" y="4422"/>
              <a:ext cx="2156" cy="2156"/>
              <a:chOff x="563" y="4422"/>
              <a:chExt cx="2156" cy="2156"/>
            </a:xfrm>
          </p:grpSpPr>
          <p:sp>
            <p:nvSpPr>
              <p:cNvPr id="19" name="椭圆 18"/>
              <p:cNvSpPr/>
              <p:nvPr/>
            </p:nvSpPr>
            <p:spPr>
              <a:xfrm>
                <a:off x="563" y="4422"/>
                <a:ext cx="2157" cy="2157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solidFill>
                    <a:srgbClr val="C00000"/>
                  </a:solidFill>
                  <a:ea typeface="微软雅黑" panose="020b0503020204020204" pitchFamily="34" charset="-122"/>
                </a:endParaRPr>
              </a:p>
            </p:txBody>
          </p:sp>
          <p:sp>
            <p:nvSpPr>
              <p:cNvPr id="6" name="矩形 5"/>
              <p:cNvSpPr/>
              <p:nvPr/>
            </p:nvSpPr>
            <p:spPr>
              <a:xfrm>
                <a:off x="946" y="4714"/>
                <a:ext cx="1619" cy="1599"/>
              </a:xfrm>
              <a:prstGeom prst="rect">
                <a:avLst/>
              </a:prstGeom>
            </p:spPr>
            <p:txBody>
              <a:bodyPr wrap="none" lIns="90000" tIns="46800" rIns="90000" bIns="46800">
                <a:normAutofit fontScale="9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6000" spc="-225">
                    <a:solidFill>
                      <a:srgbClr val="0070C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03</a:t>
                </a:r>
                <a:endParaRPr lang="zh-CN" altLang="en-US" sz="6000">
                  <a:solidFill>
                    <a:srgbClr val="0070C0"/>
                  </a:solidFill>
                </a:endParaRPr>
              </a:p>
            </p:txBody>
          </p:sp>
        </p:grpSp>
      </p:grpSp>
      <p:sp>
        <p:nvSpPr>
          <p:cNvPr id="9" name="TextBox 11"/>
          <p:cNvSpPr txBox="1"/>
          <p:nvPr>
            <p:custDataLst>
              <p:tags r:id="rId3"/>
            </p:custDataLst>
          </p:nvPr>
        </p:nvSpPr>
        <p:spPr>
          <a:xfrm>
            <a:off x="3406140" y="2522855"/>
            <a:ext cx="4959985" cy="1887855"/>
          </a:xfrm>
          <a:prstGeom prst="rect">
            <a:avLst/>
          </a:prstGeom>
          <a:noFill/>
        </p:spPr>
        <p:txBody>
          <a:bodyPr wrap="none" lIns="90000" tIns="46800" rIns="90000" bIns="4680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algn="l">
              <a:lnSpc>
                <a:spcPct val="150000"/>
              </a:lnSpc>
            </a:pPr>
            <a:r>
              <a:rPr lang="en-US" altLang="zh-CN" sz="105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                       </a:t>
            </a:r>
            <a:r>
              <a:rPr lang="zh-CN" altLang="en-US" sz="105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1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第三节</a:t>
            </a:r>
            <a:endParaRPr lang="en-US" altLang="zh-CN" sz="21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 algn="l">
              <a:lnSpc>
                <a:spcPct val="150000"/>
              </a:lnSpc>
            </a:pP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秘书工作在领导活动中的作用和特点</a:t>
            </a:r>
            <a:endParaRPr lang="zh-CN" altLang="en-US" sz="24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 algn="l">
              <a:lnSpc>
                <a:spcPct val="150000"/>
              </a:lnSpc>
            </a:pP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（第一课时）</a:t>
            </a:r>
            <a:endParaRPr lang="zh-CN" altLang="en-US" sz="24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 algn="ctr"/>
            <a:endParaRPr lang="zh-CN" altLang="en-US" sz="24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4"/>
            </p:custDataLst>
          </p:nvPr>
        </p:nvCxnSpPr>
        <p:spPr>
          <a:xfrm flipH="1" flipV="1">
            <a:off x="3349934" y="2530633"/>
            <a:ext cx="0" cy="1924424"/>
          </a:xfrm>
          <a:prstGeom prst="line">
            <a:avLst/>
          </a:prstGeom>
          <a:ln w="12700">
            <a:solidFill>
              <a:srgbClr val="1574F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47813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6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178628" y="183031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2665943" y="4353747"/>
            <a:ext cx="6129715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9028450" y="4309990"/>
            <a:ext cx="289721" cy="259770"/>
            <a:chOff x="2533554" y="-373690"/>
            <a:chExt cx="386295" cy="346360"/>
          </a:xfrm>
          <a:solidFill>
            <a:schemeClr val="accent1"/>
          </a:solidFill>
        </p:grpSpPr>
        <p:sp>
          <p:nvSpPr>
            <p:cNvPr id="19" name="文本框 18"/>
            <p:cNvSpPr txBox="1"/>
            <p:nvPr/>
          </p:nvSpPr>
          <p:spPr>
            <a:xfrm>
              <a:off x="2533554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1" y="229580"/>
                    <a:pt x="126069" y="301240"/>
                    <a:pt x="43792" y="346360"/>
                  </a:cubicBezTo>
                  <a:lnTo>
                    <a:pt x="3981" y="306549"/>
                  </a:lnTo>
                  <a:cubicBezTo>
                    <a:pt x="57063" y="269391"/>
                    <a:pt x="83604" y="222944"/>
                    <a:pt x="83604" y="167208"/>
                  </a:cubicBezTo>
                  <a:cubicBezTo>
                    <a:pt x="49101" y="167208"/>
                    <a:pt x="21232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756498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2" y="229580"/>
                    <a:pt x="126070" y="301240"/>
                    <a:pt x="43793" y="346360"/>
                  </a:cubicBezTo>
                  <a:lnTo>
                    <a:pt x="0" y="306549"/>
                  </a:lnTo>
                  <a:cubicBezTo>
                    <a:pt x="50428" y="272045"/>
                    <a:pt x="78296" y="225599"/>
                    <a:pt x="83604" y="167208"/>
                  </a:cubicBezTo>
                  <a:cubicBezTo>
                    <a:pt x="49101" y="167208"/>
                    <a:pt x="21233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7813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/>
        </p:nvSpPr>
        <p:spPr>
          <a:xfrm>
            <a:off x="2963545" y="1308100"/>
            <a:ext cx="3098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b="1"/>
          </a:p>
        </p:txBody>
      </p:sp>
      <p:sp>
        <p:nvSpPr>
          <p:cNvPr id="4099" name="内容占位符 2"/>
          <p:cNvSpPr>
            <a:spLocks noGrp="1"/>
          </p:cNvSpPr>
          <p:nvPr/>
        </p:nvSpPr>
        <p:spPr>
          <a:xfrm>
            <a:off x="2381250" y="1973580"/>
            <a:ext cx="8229600" cy="378015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ym typeface="+mn-ea"/>
              </a:rPr>
              <a:t>一、秘书工作在领导活动中的作用</a:t>
            </a:r>
            <a:endParaRPr lang="en-US" altLang="zh-CN" sz="2800"/>
          </a:p>
          <a:p>
            <a:pPr eaLnBrk="1" hangingPunct="1"/>
            <a:endParaRPr lang="en-US" altLang="zh-CN" sz="2800"/>
          </a:p>
          <a:p>
            <a:pPr eaLnBrk="1" hangingPunct="1"/>
            <a:r>
              <a:rPr lang="zh-CN" altLang="en-US" sz="2800">
                <a:sym typeface="+mn-ea"/>
              </a:rPr>
              <a:t>阅读课本</a:t>
            </a:r>
            <a:r>
              <a:rPr lang="en-US" altLang="zh-CN" sz="2800">
                <a:sym typeface="+mn-ea"/>
              </a:rPr>
              <a:t>P27-28</a:t>
            </a:r>
            <a:r>
              <a:rPr lang="zh-CN" altLang="en-US" sz="2800">
                <a:sym typeface="+mn-ea"/>
              </a:rPr>
              <a:t>记忆</a:t>
            </a:r>
            <a:r>
              <a:rPr lang="en-US" altLang="zh-CN" sz="2800">
                <a:sym typeface="+mn-ea"/>
              </a:rPr>
              <a:t>6</a:t>
            </a:r>
            <a:r>
              <a:rPr lang="zh-CN" altLang="en-US" sz="2800">
                <a:sym typeface="+mn-ea"/>
              </a:rPr>
              <a:t>个作用（</a:t>
            </a:r>
            <a:r>
              <a:rPr lang="en-US" altLang="zh-CN" sz="2800">
                <a:sym typeface="+mn-ea"/>
              </a:rPr>
              <a:t>3</a:t>
            </a:r>
            <a:r>
              <a:rPr lang="zh-CN" altLang="en-US" sz="2800">
                <a:sym typeface="+mn-ea"/>
              </a:rPr>
              <a:t>分钟）</a:t>
            </a:r>
            <a:endParaRPr lang="zh-CN" altLang="en-US" sz="2800">
              <a:sym typeface="+mn-ea"/>
            </a:endParaRPr>
          </a:p>
          <a:p>
            <a:pPr eaLnBrk="1" hangingPunct="1"/>
            <a:r>
              <a:rPr lang="zh-CN" altLang="en-US" sz="2800">
                <a:sym typeface="+mn-ea"/>
              </a:rPr>
              <a:t>，看同学们能记住几个。</a:t>
            </a:r>
            <a:endParaRPr lang="zh-CN" altLang="en-US" sz="2800"/>
          </a:p>
        </p:txBody>
      </p:sp>
    </p:spTree>
    <p:custDataLst>
      <p:tags r:id="rId5"/>
    </p:custDataLst>
  </p:cSld>
  <p:clrMapOvr>
    <a:masterClrMapping/>
  </p:clrMapOvr>
  <p:transition>
    <p:random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178628" y="183031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2751668" y="6289862"/>
            <a:ext cx="6129715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8928120" y="5694925"/>
            <a:ext cx="289721" cy="259770"/>
            <a:chOff x="2533554" y="-373690"/>
            <a:chExt cx="386295" cy="346360"/>
          </a:xfrm>
          <a:solidFill>
            <a:schemeClr val="accent1"/>
          </a:solidFill>
        </p:grpSpPr>
        <p:sp>
          <p:nvSpPr>
            <p:cNvPr id="19" name="文本框 18"/>
            <p:cNvSpPr txBox="1"/>
            <p:nvPr/>
          </p:nvSpPr>
          <p:spPr>
            <a:xfrm>
              <a:off x="2533554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1" y="229580"/>
                    <a:pt x="126069" y="301240"/>
                    <a:pt x="43792" y="346360"/>
                  </a:cubicBezTo>
                  <a:lnTo>
                    <a:pt x="3981" y="306549"/>
                  </a:lnTo>
                  <a:cubicBezTo>
                    <a:pt x="57063" y="269391"/>
                    <a:pt x="83604" y="222944"/>
                    <a:pt x="83604" y="167208"/>
                  </a:cubicBezTo>
                  <a:cubicBezTo>
                    <a:pt x="49101" y="167208"/>
                    <a:pt x="21232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756498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2" y="229580"/>
                    <a:pt x="126070" y="301240"/>
                    <a:pt x="43793" y="346360"/>
                  </a:cubicBezTo>
                  <a:lnTo>
                    <a:pt x="0" y="306549"/>
                  </a:lnTo>
                  <a:cubicBezTo>
                    <a:pt x="50428" y="272045"/>
                    <a:pt x="78296" y="225599"/>
                    <a:pt x="83604" y="167208"/>
                  </a:cubicBezTo>
                  <a:cubicBezTo>
                    <a:pt x="49101" y="167208"/>
                    <a:pt x="21233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2877185" y="3398520"/>
            <a:ext cx="5795010" cy="1377315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Autofit/>
          </a:bodyPr>
          <a:lstStyle>
            <a:defPPr>
              <a:defRPr lang="zh-CN"/>
            </a:defPPr>
            <a:lvl1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1800">
                <a:sym typeface="+mn-ea"/>
              </a:rPr>
              <a:t>一、秘书工作在领导活动中的作用</a:t>
            </a:r>
            <a:endParaRPr lang="en-US" altLang="zh-CN" sz="1800"/>
          </a:p>
          <a:p>
            <a:pPr eaLnBrk="1" hangingPunct="1"/>
            <a:r>
              <a:rPr lang="zh-CN" altLang="en-US" sz="1800">
                <a:sym typeface="+mn-ea"/>
              </a:rPr>
              <a:t>&lt;顺口溜速记法</a:t>
            </a:r>
            <a:r>
              <a:rPr lang="en-US" altLang="zh-CN" sz="1800">
                <a:sym typeface="+mn-ea"/>
              </a:rPr>
              <a:t>&gt;</a:t>
            </a:r>
            <a:endParaRPr lang="en-US" altLang="zh-CN" sz="1800"/>
          </a:p>
          <a:p>
            <a:pPr eaLnBrk="1" hangingPunct="1"/>
            <a:r>
              <a:rPr lang="zh-CN" altLang="en-US" sz="1800">
                <a:sym typeface="+mn-ea"/>
              </a:rPr>
              <a:t>秘书真辛苦，作用有六种，</a:t>
            </a:r>
            <a:endParaRPr lang="en-US" altLang="zh-CN" sz="1800"/>
          </a:p>
          <a:p>
            <a:pPr eaLnBrk="1" hangingPunct="1"/>
            <a:r>
              <a:rPr lang="zh-CN" altLang="en-US" sz="1800">
                <a:solidFill>
                  <a:srgbClr val="FF0000"/>
                </a:solidFill>
                <a:sym typeface="+mn-ea"/>
              </a:rPr>
              <a:t>枢纽</a:t>
            </a:r>
            <a:r>
              <a:rPr lang="zh-CN" altLang="en-US" sz="1800">
                <a:sym typeface="+mn-ea"/>
              </a:rPr>
              <a:t>加</a:t>
            </a:r>
            <a:r>
              <a:rPr lang="zh-CN" altLang="en-US" sz="1800">
                <a:solidFill>
                  <a:srgbClr val="FF0000"/>
                </a:solidFill>
                <a:sym typeface="+mn-ea"/>
              </a:rPr>
              <a:t>助手</a:t>
            </a:r>
            <a:r>
              <a:rPr lang="zh-CN" altLang="en-US" sz="1800">
                <a:sym typeface="+mn-ea"/>
              </a:rPr>
              <a:t>，枢纽</a:t>
            </a:r>
            <a:r>
              <a:rPr lang="en-US" altLang="zh-CN" sz="1800">
                <a:sym typeface="+mn-ea"/>
              </a:rPr>
              <a:t>4</a:t>
            </a:r>
            <a:r>
              <a:rPr lang="zh-CN" altLang="en-US" sz="1800">
                <a:sym typeface="+mn-ea"/>
              </a:rPr>
              <a:t>方面，助手有</a:t>
            </a:r>
            <a:r>
              <a:rPr lang="en-US" altLang="zh-CN" sz="1800">
                <a:sym typeface="+mn-ea"/>
              </a:rPr>
              <a:t>5</a:t>
            </a:r>
            <a:r>
              <a:rPr lang="zh-CN" altLang="en-US" sz="1800">
                <a:sym typeface="+mn-ea"/>
              </a:rPr>
              <a:t>点。</a:t>
            </a:r>
            <a:endParaRPr lang="en-US" altLang="zh-CN" sz="1800"/>
          </a:p>
          <a:p>
            <a:pPr eaLnBrk="1" hangingPunct="1"/>
            <a:r>
              <a:rPr lang="zh-CN" altLang="en-US" sz="1800">
                <a:sym typeface="+mn-ea"/>
              </a:rPr>
              <a:t>秘书真辛苦，作用有六种，</a:t>
            </a:r>
            <a:endParaRPr lang="en-US" altLang="zh-CN" sz="1800"/>
          </a:p>
          <a:p>
            <a:pPr eaLnBrk="1" hangingPunct="1"/>
            <a:r>
              <a:rPr lang="zh-CN" altLang="en-US" sz="1800">
                <a:solidFill>
                  <a:srgbClr val="FF0000"/>
                </a:solidFill>
                <a:sym typeface="+mn-ea"/>
              </a:rPr>
              <a:t>辅助协调</a:t>
            </a:r>
            <a:r>
              <a:rPr lang="zh-CN" altLang="en-US" sz="1800">
                <a:sym typeface="+mn-ea"/>
              </a:rPr>
              <a:t>带</a:t>
            </a:r>
            <a:r>
              <a:rPr lang="zh-CN" altLang="en-US" sz="1800">
                <a:solidFill>
                  <a:srgbClr val="FF0000"/>
                </a:solidFill>
                <a:sym typeface="+mn-ea"/>
              </a:rPr>
              <a:t>参谋</a:t>
            </a:r>
            <a:r>
              <a:rPr lang="zh-CN" altLang="en-US" sz="1800">
                <a:sym typeface="+mn-ea"/>
              </a:rPr>
              <a:t>，参谋</a:t>
            </a:r>
            <a:r>
              <a:rPr lang="en-US" altLang="zh-CN" sz="1800">
                <a:sym typeface="+mn-ea"/>
              </a:rPr>
              <a:t>3</a:t>
            </a:r>
            <a:r>
              <a:rPr lang="zh-CN" altLang="en-US" sz="1800">
                <a:sym typeface="+mn-ea"/>
              </a:rPr>
              <a:t>方面，协调是好帮手。</a:t>
            </a:r>
            <a:endParaRPr lang="en-US" altLang="zh-CN" sz="1800"/>
          </a:p>
          <a:p>
            <a:pPr eaLnBrk="1" hangingPunct="1"/>
            <a:r>
              <a:rPr lang="zh-CN" altLang="en-US" sz="1800">
                <a:sym typeface="+mn-ea"/>
              </a:rPr>
              <a:t>秘书真辛苦，作用有六种，</a:t>
            </a:r>
            <a:endParaRPr lang="en-US" altLang="zh-CN" sz="1800"/>
          </a:p>
          <a:p>
            <a:pPr eaLnBrk="1" hangingPunct="1"/>
            <a:r>
              <a:rPr lang="zh-CN" altLang="en-US" sz="1800">
                <a:sym typeface="+mn-ea"/>
              </a:rPr>
              <a:t>“</a:t>
            </a:r>
            <a:r>
              <a:rPr lang="zh-CN" altLang="en-US" sz="1800">
                <a:solidFill>
                  <a:srgbClr val="FF0000"/>
                </a:solidFill>
                <a:sym typeface="+mn-ea"/>
              </a:rPr>
              <a:t>不管部</a:t>
            </a:r>
            <a:r>
              <a:rPr lang="zh-CN" altLang="en-US" sz="1800">
                <a:sym typeface="+mn-ea"/>
              </a:rPr>
              <a:t>”有</a:t>
            </a:r>
            <a:r>
              <a:rPr lang="zh-CN" altLang="en-US" sz="1800">
                <a:solidFill>
                  <a:srgbClr val="FF0000"/>
                </a:solidFill>
                <a:sym typeface="+mn-ea"/>
              </a:rPr>
              <a:t>窗口</a:t>
            </a:r>
            <a:r>
              <a:rPr lang="zh-CN" altLang="en-US" sz="1800">
                <a:sym typeface="+mn-ea"/>
              </a:rPr>
              <a:t>，别人不管它都管，效      率作风靠窗口。</a:t>
            </a:r>
            <a:endParaRPr sz="1800" b="1">
              <a:solidFill>
                <a:srgbClr val="0070C0"/>
              </a:solidFill>
              <a:latin typeface="华康唐风隶W5" panose="03000509000000000000" charset="-122"/>
              <a:ea typeface="华康唐风隶W5" panose="03000509000000000000" charset="-122"/>
            </a:endParaRPr>
          </a:p>
        </p:txBody>
      </p: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7813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>
    <p:random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178628" y="183031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2709758" y="4873177"/>
            <a:ext cx="6129715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9028450" y="4309990"/>
            <a:ext cx="289721" cy="259770"/>
            <a:chOff x="2533554" y="-373690"/>
            <a:chExt cx="386295" cy="346360"/>
          </a:xfrm>
          <a:solidFill>
            <a:schemeClr val="accent1"/>
          </a:solidFill>
        </p:grpSpPr>
        <p:sp>
          <p:nvSpPr>
            <p:cNvPr id="19" name="文本框 18"/>
            <p:cNvSpPr txBox="1"/>
            <p:nvPr/>
          </p:nvSpPr>
          <p:spPr>
            <a:xfrm>
              <a:off x="2533554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1" y="229580"/>
                    <a:pt x="126069" y="301240"/>
                    <a:pt x="43792" y="346360"/>
                  </a:cubicBezTo>
                  <a:lnTo>
                    <a:pt x="3981" y="306549"/>
                  </a:lnTo>
                  <a:cubicBezTo>
                    <a:pt x="57063" y="269391"/>
                    <a:pt x="83604" y="222944"/>
                    <a:pt x="83604" y="167208"/>
                  </a:cubicBezTo>
                  <a:cubicBezTo>
                    <a:pt x="49101" y="167208"/>
                    <a:pt x="21232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756498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2" y="229580"/>
                    <a:pt x="126070" y="301240"/>
                    <a:pt x="43793" y="346360"/>
                  </a:cubicBezTo>
                  <a:lnTo>
                    <a:pt x="0" y="306549"/>
                  </a:lnTo>
                  <a:cubicBezTo>
                    <a:pt x="50428" y="272045"/>
                    <a:pt x="78296" y="225599"/>
                    <a:pt x="83604" y="167208"/>
                  </a:cubicBezTo>
                  <a:cubicBezTo>
                    <a:pt x="49101" y="167208"/>
                    <a:pt x="21233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2809240" y="2668905"/>
            <a:ext cx="5795010" cy="1377315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Autofit/>
          </a:bodyPr>
          <a:lstStyle>
            <a:defPPr>
              <a:defRPr lang="zh-CN"/>
            </a:defPPr>
            <a:lvl1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1800">
                <a:sym typeface="+mn-ea"/>
              </a:rPr>
              <a:t>1</a:t>
            </a:r>
            <a:r>
              <a:rPr lang="zh-CN" altLang="en-US" sz="1800">
                <a:sym typeface="+mn-ea"/>
              </a:rPr>
              <a:t>、枢纽作用</a:t>
            </a:r>
            <a:endParaRPr lang="en-US" altLang="zh-CN" sz="1800"/>
          </a:p>
          <a:p>
            <a:pPr eaLnBrk="1" hangingPunct="1"/>
            <a:r>
              <a:rPr lang="zh-CN" altLang="en-US" sz="1800">
                <a:sym typeface="+mn-ea"/>
              </a:rPr>
              <a:t>“上情下达、下请上报、沟通左右、联系内外”</a:t>
            </a:r>
            <a:endParaRPr lang="en-US" altLang="zh-CN" sz="1800"/>
          </a:p>
          <a:p>
            <a:pPr eaLnBrk="1" hangingPunct="1"/>
            <a:r>
              <a:rPr lang="zh-CN" altLang="en-US" sz="1800">
                <a:sym typeface="+mn-ea"/>
              </a:rPr>
              <a:t>（</a:t>
            </a:r>
            <a:r>
              <a:rPr lang="en-US" altLang="zh-CN" sz="1800">
                <a:sym typeface="+mn-ea"/>
              </a:rPr>
              <a:t>1</a:t>
            </a:r>
            <a:r>
              <a:rPr lang="zh-CN" altLang="en-US" sz="1800">
                <a:sym typeface="+mn-ea"/>
              </a:rPr>
              <a:t>）传达领导决策指令</a:t>
            </a:r>
            <a:endParaRPr lang="en-US" altLang="zh-CN" sz="1800"/>
          </a:p>
          <a:p>
            <a:pPr eaLnBrk="1" hangingPunct="1"/>
            <a:r>
              <a:rPr lang="zh-CN" altLang="en-US" sz="1800">
                <a:sym typeface="+mn-ea"/>
              </a:rPr>
              <a:t>（</a:t>
            </a:r>
            <a:r>
              <a:rPr lang="en-US" altLang="zh-CN" sz="1800">
                <a:sym typeface="+mn-ea"/>
              </a:rPr>
              <a:t>2</a:t>
            </a:r>
            <a:r>
              <a:rPr lang="zh-CN" altLang="en-US" sz="1800">
                <a:sym typeface="+mn-ea"/>
              </a:rPr>
              <a:t>）上报下面的问题</a:t>
            </a:r>
            <a:endParaRPr lang="en-US" altLang="zh-CN" sz="1800"/>
          </a:p>
          <a:p>
            <a:pPr eaLnBrk="1" hangingPunct="1"/>
            <a:r>
              <a:rPr lang="zh-CN" altLang="en-US" sz="1800">
                <a:sym typeface="+mn-ea"/>
              </a:rPr>
              <a:t>（</a:t>
            </a:r>
            <a:r>
              <a:rPr lang="en-US" altLang="zh-CN" sz="1800">
                <a:sym typeface="+mn-ea"/>
              </a:rPr>
              <a:t>3</a:t>
            </a:r>
            <a:r>
              <a:rPr lang="zh-CN" altLang="en-US" sz="1800">
                <a:sym typeface="+mn-ea"/>
              </a:rPr>
              <a:t>）反映日常工作情况</a:t>
            </a:r>
            <a:endParaRPr lang="en-US" altLang="zh-CN" sz="1800"/>
          </a:p>
          <a:p>
            <a:pPr eaLnBrk="1" hangingPunct="1"/>
            <a:r>
              <a:rPr lang="zh-CN" altLang="en-US" sz="1800">
                <a:sym typeface="+mn-ea"/>
              </a:rPr>
              <a:t>（</a:t>
            </a:r>
            <a:r>
              <a:rPr lang="en-US" altLang="zh-CN" sz="1800">
                <a:sym typeface="+mn-ea"/>
              </a:rPr>
              <a:t>4</a:t>
            </a:r>
            <a:r>
              <a:rPr lang="zh-CN" altLang="en-US" sz="1800">
                <a:sym typeface="+mn-ea"/>
              </a:rPr>
              <a:t>）传达内部计划部署</a:t>
            </a:r>
            <a:endParaRPr lang="en-US" altLang="zh-CN" sz="1800"/>
          </a:p>
          <a:p>
            <a:pPr eaLnBrk="1" hangingPunct="1"/>
            <a:r>
              <a:rPr lang="zh-CN" altLang="en-US" sz="1800">
                <a:sym typeface="+mn-ea"/>
              </a:rPr>
              <a:t>结论：</a:t>
            </a:r>
            <a:r>
              <a:rPr lang="zh-CN" altLang="en-US" sz="1800">
                <a:solidFill>
                  <a:srgbClr val="FF0000"/>
                </a:solidFill>
                <a:sym typeface="+mn-ea"/>
              </a:rPr>
              <a:t>秘书部门是咽喉，其效率关系整个组织效率</a:t>
            </a:r>
            <a:r>
              <a:rPr lang="zh-CN" altLang="en-US" sz="1800">
                <a:sym typeface="+mn-ea"/>
              </a:rPr>
              <a:t>。</a:t>
            </a:r>
            <a:endParaRPr sz="1800" b="1">
              <a:solidFill>
                <a:srgbClr val="0070C0"/>
              </a:solidFill>
              <a:latin typeface="华康唐风隶W5" panose="03000509000000000000" charset="-122"/>
              <a:ea typeface="华康唐风隶W5" panose="03000509000000000000" charset="-122"/>
            </a:endParaRPr>
          </a:p>
        </p:txBody>
      </p: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7813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/>
        </p:nvSpPr>
        <p:spPr>
          <a:xfrm>
            <a:off x="3178810" y="1308100"/>
            <a:ext cx="361188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>
                <a:sym typeface="+mn-ea"/>
              </a:rPr>
              <a:t>一、秘书工作在领导活动中的作用</a:t>
            </a:r>
            <a:br>
              <a:rPr lang="en-US" altLang="zh-CN">
                <a:sym typeface="+mn-ea"/>
              </a:rPr>
            </a:b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>
    <p:random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178628" y="183031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2665943" y="4353747"/>
            <a:ext cx="6129715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9028450" y="4309990"/>
            <a:ext cx="289721" cy="259770"/>
            <a:chOff x="2533554" y="-373690"/>
            <a:chExt cx="386295" cy="346360"/>
          </a:xfrm>
          <a:solidFill>
            <a:schemeClr val="accent1"/>
          </a:solidFill>
        </p:grpSpPr>
        <p:sp>
          <p:nvSpPr>
            <p:cNvPr id="19" name="文本框 18"/>
            <p:cNvSpPr txBox="1"/>
            <p:nvPr/>
          </p:nvSpPr>
          <p:spPr>
            <a:xfrm>
              <a:off x="2533554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1" y="229580"/>
                    <a:pt x="126069" y="301240"/>
                    <a:pt x="43792" y="346360"/>
                  </a:cubicBezTo>
                  <a:lnTo>
                    <a:pt x="3981" y="306549"/>
                  </a:lnTo>
                  <a:cubicBezTo>
                    <a:pt x="57063" y="269391"/>
                    <a:pt x="83604" y="222944"/>
                    <a:pt x="83604" y="167208"/>
                  </a:cubicBezTo>
                  <a:cubicBezTo>
                    <a:pt x="49101" y="167208"/>
                    <a:pt x="21232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756498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2" y="229580"/>
                    <a:pt x="126070" y="301240"/>
                    <a:pt x="43793" y="346360"/>
                  </a:cubicBezTo>
                  <a:lnTo>
                    <a:pt x="0" y="306549"/>
                  </a:lnTo>
                  <a:cubicBezTo>
                    <a:pt x="50428" y="272045"/>
                    <a:pt x="78296" y="225599"/>
                    <a:pt x="83604" y="167208"/>
                  </a:cubicBezTo>
                  <a:cubicBezTo>
                    <a:pt x="49101" y="167208"/>
                    <a:pt x="21233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7813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3178810" y="933450"/>
            <a:ext cx="373888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/>
            <a:r>
              <a:rPr lang="en-US" altLang="zh-CN">
                <a:sym typeface="+mn-ea"/>
              </a:rPr>
              <a:t>3</a:t>
            </a:r>
            <a:r>
              <a:rPr lang="zh-CN" altLang="en-US">
                <a:sym typeface="+mn-ea"/>
              </a:rPr>
              <a:t>、参谋作用（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★★★重点</a:t>
            </a:r>
            <a:r>
              <a:rPr lang="zh-CN" altLang="en-US">
                <a:sym typeface="+mn-ea"/>
              </a:rPr>
              <a:t>）</a:t>
            </a:r>
            <a:endParaRPr lang="en-US" altLang="zh-CN"/>
          </a:p>
          <a:p>
            <a:pPr algn="l" eaLnBrk="1" hangingPunct="1"/>
            <a:r>
              <a:rPr lang="zh-CN" altLang="en-US">
                <a:sym typeface="+mn-ea"/>
              </a:rPr>
              <a:t>提示</a:t>
            </a:r>
            <a:r>
              <a:rPr lang="en-US" altLang="zh-CN">
                <a:sym typeface="+mn-ea"/>
              </a:rPr>
              <a:t>1</a:t>
            </a:r>
            <a:r>
              <a:rPr lang="zh-CN" altLang="en-US">
                <a:sym typeface="+mn-ea"/>
              </a:rPr>
              <a:t>：领导为什么需要“参谋”？</a:t>
            </a:r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2999740" y="2064385"/>
            <a:ext cx="5795645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000">
                <a:sym typeface="+mn-ea"/>
              </a:rPr>
              <a:t>领导者可以自己深入群众，调查研究，但时间、精力有限，因而需要秘书做助手。</a:t>
            </a:r>
            <a:endParaRPr lang="en-US" altLang="zh-CN" sz="2000"/>
          </a:p>
          <a:p>
            <a:pPr eaLnBrk="1" hangingPunct="1"/>
            <a:r>
              <a:rPr lang="zh-CN" altLang="en-US" sz="2000">
                <a:sym typeface="+mn-ea"/>
              </a:rPr>
              <a:t>俗话说：“一个篱笆三个桩、一个好汉三个帮”。</a:t>
            </a:r>
            <a:endParaRPr lang="en-US" altLang="zh-CN" sz="2000"/>
          </a:p>
          <a:p>
            <a:pPr eaLnBrk="1" hangingPunct="1"/>
            <a:r>
              <a:rPr lang="zh-CN" altLang="en-US" sz="2000">
                <a:sym typeface="+mn-ea"/>
              </a:rPr>
              <a:t>领导者需要助手帮他收集材料、处理日常事务，提供分析、解决问题方案等，让领导者能集中精力办好事办大事，保证领导作用充分发挥。</a:t>
            </a:r>
            <a:endParaRPr lang="zh-CN" altLang="en-US" sz="2000"/>
          </a:p>
        </p:txBody>
      </p:sp>
    </p:spTree>
    <p:custDataLst>
      <p:tags r:id="rId5"/>
    </p:custDataLst>
  </p:cSld>
  <p:clrMapOvr>
    <a:masterClrMapping/>
  </p:clrMapOvr>
  <p:transition>
    <p:random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178628" y="183031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2665943" y="4353747"/>
            <a:ext cx="6129715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9028450" y="4309990"/>
            <a:ext cx="289721" cy="259770"/>
            <a:chOff x="2533554" y="-373690"/>
            <a:chExt cx="386295" cy="346360"/>
          </a:xfrm>
          <a:solidFill>
            <a:schemeClr val="accent1"/>
          </a:solidFill>
        </p:grpSpPr>
        <p:sp>
          <p:nvSpPr>
            <p:cNvPr id="19" name="文本框 18"/>
            <p:cNvSpPr txBox="1"/>
            <p:nvPr/>
          </p:nvSpPr>
          <p:spPr>
            <a:xfrm>
              <a:off x="2533554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1" y="229580"/>
                    <a:pt x="126069" y="301240"/>
                    <a:pt x="43792" y="346360"/>
                  </a:cubicBezTo>
                  <a:lnTo>
                    <a:pt x="3981" y="306549"/>
                  </a:lnTo>
                  <a:cubicBezTo>
                    <a:pt x="57063" y="269391"/>
                    <a:pt x="83604" y="222944"/>
                    <a:pt x="83604" y="167208"/>
                  </a:cubicBezTo>
                  <a:cubicBezTo>
                    <a:pt x="49101" y="167208"/>
                    <a:pt x="21232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756498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2" y="229580"/>
                    <a:pt x="126070" y="301240"/>
                    <a:pt x="43793" y="346360"/>
                  </a:cubicBezTo>
                  <a:lnTo>
                    <a:pt x="0" y="306549"/>
                  </a:lnTo>
                  <a:cubicBezTo>
                    <a:pt x="50428" y="272045"/>
                    <a:pt x="78296" y="225599"/>
                    <a:pt x="83604" y="167208"/>
                  </a:cubicBezTo>
                  <a:cubicBezTo>
                    <a:pt x="49101" y="167208"/>
                    <a:pt x="21233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7813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/>
        </p:nvSpPr>
        <p:spPr>
          <a:xfrm>
            <a:off x="1311275" y="2364740"/>
            <a:ext cx="761238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/>
            <a:r>
              <a:rPr lang="en-US" altLang="zh-CN">
                <a:sym typeface="+mn-ea"/>
              </a:rPr>
              <a:t>       </a:t>
            </a:r>
            <a:r>
              <a:rPr lang="en-US" altLang="zh-CN" sz="3600">
                <a:sym typeface="+mn-ea"/>
              </a:rPr>
              <a:t>2</a:t>
            </a:r>
            <a:r>
              <a:rPr lang="zh-CN" altLang="en-US" sz="3600">
                <a:sym typeface="+mn-ea"/>
              </a:rPr>
              <a:t>、助手作用（</a:t>
            </a:r>
            <a:r>
              <a:rPr lang="zh-CN" altLang="en-US" sz="3600">
                <a:solidFill>
                  <a:srgbClr val="FF0000"/>
                </a:solidFill>
                <a:sym typeface="+mn-ea"/>
              </a:rPr>
              <a:t>★★★重点</a:t>
            </a:r>
            <a:r>
              <a:rPr lang="zh-CN" altLang="en-US" sz="3600">
                <a:sym typeface="+mn-ea"/>
              </a:rPr>
              <a:t>）</a:t>
            </a:r>
            <a:endParaRPr lang="en-US" altLang="zh-CN" sz="3600"/>
          </a:p>
          <a:p>
            <a:pPr algn="l" eaLnBrk="1" hangingPunct="1"/>
            <a:r>
              <a:rPr lang="zh-CN" altLang="en-US" sz="3600">
                <a:sym typeface="+mn-ea"/>
              </a:rPr>
              <a:t>      提示 ：领导需要怎样的“助手”？</a:t>
            </a:r>
            <a:endParaRPr lang="zh-CN" altLang="en-US" sz="3600"/>
          </a:p>
        </p:txBody>
      </p:sp>
    </p:spTree>
    <p:custDataLst>
      <p:tags r:id="rId5"/>
    </p:custDataLst>
  </p:cSld>
  <p:clrMapOvr>
    <a:masterClrMapping/>
  </p:clrMapOvr>
  <p:transition>
    <p:rand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178628" y="183031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2665943" y="4353747"/>
            <a:ext cx="6129715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9028450" y="4309990"/>
            <a:ext cx="289721" cy="259770"/>
            <a:chOff x="2533554" y="-373690"/>
            <a:chExt cx="386295" cy="346360"/>
          </a:xfrm>
          <a:solidFill>
            <a:schemeClr val="accent1"/>
          </a:solidFill>
        </p:grpSpPr>
        <p:sp>
          <p:nvSpPr>
            <p:cNvPr id="19" name="文本框 18"/>
            <p:cNvSpPr txBox="1"/>
            <p:nvPr/>
          </p:nvSpPr>
          <p:spPr>
            <a:xfrm>
              <a:off x="2533554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1" y="229580"/>
                    <a:pt x="126069" y="301240"/>
                    <a:pt x="43792" y="346360"/>
                  </a:cubicBezTo>
                  <a:lnTo>
                    <a:pt x="3981" y="306549"/>
                  </a:lnTo>
                  <a:cubicBezTo>
                    <a:pt x="57063" y="269391"/>
                    <a:pt x="83604" y="222944"/>
                    <a:pt x="83604" y="167208"/>
                  </a:cubicBezTo>
                  <a:cubicBezTo>
                    <a:pt x="49101" y="167208"/>
                    <a:pt x="21232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756498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2" y="229580"/>
                    <a:pt x="126070" y="301240"/>
                    <a:pt x="43793" y="346360"/>
                  </a:cubicBezTo>
                  <a:lnTo>
                    <a:pt x="0" y="306549"/>
                  </a:lnTo>
                  <a:cubicBezTo>
                    <a:pt x="50428" y="272045"/>
                    <a:pt x="78296" y="225599"/>
                    <a:pt x="83604" y="167208"/>
                  </a:cubicBezTo>
                  <a:cubicBezTo>
                    <a:pt x="49101" y="167208"/>
                    <a:pt x="21233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7813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3178810" y="933450"/>
            <a:ext cx="373888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/>
            <a:r>
              <a:rPr lang="en-US" altLang="zh-CN">
                <a:sym typeface="+mn-ea"/>
              </a:rPr>
              <a:t>3</a:t>
            </a:r>
            <a:r>
              <a:rPr lang="zh-CN" altLang="en-US">
                <a:sym typeface="+mn-ea"/>
              </a:rPr>
              <a:t>、参谋作用（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★★★重点</a:t>
            </a:r>
            <a:r>
              <a:rPr lang="zh-CN" altLang="en-US">
                <a:sym typeface="+mn-ea"/>
              </a:rPr>
              <a:t>）</a:t>
            </a:r>
            <a:endParaRPr lang="en-US" altLang="zh-CN"/>
          </a:p>
          <a:p>
            <a:pPr algn="l" eaLnBrk="1" hangingPunct="1"/>
            <a:r>
              <a:rPr lang="zh-CN" altLang="en-US">
                <a:sym typeface="+mn-ea"/>
              </a:rPr>
              <a:t>提示</a:t>
            </a:r>
            <a:r>
              <a:rPr lang="en-US" altLang="zh-CN">
                <a:sym typeface="+mn-ea"/>
              </a:rPr>
              <a:t>1</a:t>
            </a:r>
            <a:r>
              <a:rPr lang="zh-CN" altLang="en-US">
                <a:sym typeface="+mn-ea"/>
              </a:rPr>
              <a:t>：领导为什么需要“参谋”？</a:t>
            </a:r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2999740" y="2064385"/>
            <a:ext cx="5795645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000">
                <a:sym typeface="+mn-ea"/>
              </a:rPr>
              <a:t>领导者可以自己深入群众，调查研究，但时间、精力有限，因而需要秘书做助手。</a:t>
            </a:r>
            <a:endParaRPr lang="en-US" altLang="zh-CN" sz="2000"/>
          </a:p>
          <a:p>
            <a:pPr eaLnBrk="1" hangingPunct="1"/>
            <a:r>
              <a:rPr lang="zh-CN" altLang="en-US" sz="2000">
                <a:sym typeface="+mn-ea"/>
              </a:rPr>
              <a:t>俗话说：“一个篱笆三个桩、一个好汉三个帮”。</a:t>
            </a:r>
            <a:endParaRPr lang="en-US" altLang="zh-CN" sz="2000"/>
          </a:p>
          <a:p>
            <a:pPr eaLnBrk="1" hangingPunct="1"/>
            <a:r>
              <a:rPr lang="zh-CN" altLang="en-US" sz="2000">
                <a:sym typeface="+mn-ea"/>
              </a:rPr>
              <a:t>领导者需要助手帮他收集材料、处理日常事务，提供分析、解决问题方案等，让领导者能集中精力办好事办大事，保证领导作用充分发挥。</a:t>
            </a:r>
            <a:endParaRPr lang="zh-CN" altLang="en-US" sz="2000"/>
          </a:p>
        </p:txBody>
      </p:sp>
    </p:spTree>
    <p:custDataLst>
      <p:tags r:id="rId5"/>
    </p:custDataLst>
  </p:cSld>
  <p:clrMapOvr>
    <a:masterClrMapping/>
  </p:clrMapOvr>
  <p:transition>
    <p:random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178628" y="183031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2665943" y="4353747"/>
            <a:ext cx="6129715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9028450" y="4309990"/>
            <a:ext cx="289721" cy="259770"/>
            <a:chOff x="2533554" y="-373690"/>
            <a:chExt cx="386295" cy="346360"/>
          </a:xfrm>
          <a:solidFill>
            <a:schemeClr val="accent1"/>
          </a:solidFill>
        </p:grpSpPr>
        <p:sp>
          <p:nvSpPr>
            <p:cNvPr id="19" name="文本框 18"/>
            <p:cNvSpPr txBox="1"/>
            <p:nvPr/>
          </p:nvSpPr>
          <p:spPr>
            <a:xfrm>
              <a:off x="2533554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1" y="229580"/>
                    <a:pt x="126069" y="301240"/>
                    <a:pt x="43792" y="346360"/>
                  </a:cubicBezTo>
                  <a:lnTo>
                    <a:pt x="3981" y="306549"/>
                  </a:lnTo>
                  <a:cubicBezTo>
                    <a:pt x="57063" y="269391"/>
                    <a:pt x="83604" y="222944"/>
                    <a:pt x="83604" y="167208"/>
                  </a:cubicBezTo>
                  <a:cubicBezTo>
                    <a:pt x="49101" y="167208"/>
                    <a:pt x="21232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756498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2" y="229580"/>
                    <a:pt x="126070" y="301240"/>
                    <a:pt x="43793" y="346360"/>
                  </a:cubicBezTo>
                  <a:lnTo>
                    <a:pt x="0" y="306549"/>
                  </a:lnTo>
                  <a:cubicBezTo>
                    <a:pt x="50428" y="272045"/>
                    <a:pt x="78296" y="225599"/>
                    <a:pt x="83604" y="167208"/>
                  </a:cubicBezTo>
                  <a:cubicBezTo>
                    <a:pt x="49101" y="167208"/>
                    <a:pt x="21233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2832735" y="2286635"/>
            <a:ext cx="5795010" cy="1377315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Autofit/>
          </a:bodyPr>
          <a:lstStyle>
            <a:defPPr>
              <a:defRPr lang="zh-CN"/>
            </a:defPPr>
            <a:lvl1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defRPr/>
            </a:pPr>
            <a:endParaRPr kumimoji="0" lang="en-US" altLang="zh-CN" sz="1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eaLnBrk="1" hangingPunct="1"/>
            <a:r>
              <a:rPr lang="zh-CN" altLang="en-US" sz="1600">
                <a:sym typeface="+mn-ea"/>
              </a:rPr>
              <a:t>提示</a:t>
            </a:r>
            <a:r>
              <a:rPr lang="en-US" altLang="zh-CN" sz="1600">
                <a:sym typeface="+mn-ea"/>
              </a:rPr>
              <a:t>2</a:t>
            </a:r>
            <a:r>
              <a:rPr lang="zh-CN" altLang="en-US" sz="1600">
                <a:sym typeface="+mn-ea"/>
              </a:rPr>
              <a:t>：秘书工作的参谋作用</a:t>
            </a:r>
            <a:r>
              <a:rPr lang="en-US" altLang="zh-CN" sz="1600">
                <a:sym typeface="+mn-ea"/>
              </a:rPr>
              <a:t>3</a:t>
            </a:r>
            <a:r>
              <a:rPr lang="zh-CN" altLang="en-US" sz="1600">
                <a:sym typeface="+mn-ea"/>
              </a:rPr>
              <a:t>大表现</a:t>
            </a:r>
            <a:endParaRPr lang="en-US" altLang="zh-CN" sz="1600"/>
          </a:p>
          <a:p>
            <a:pPr eaLnBrk="1" hangingPunct="1"/>
            <a:r>
              <a:rPr lang="zh-CN" altLang="en-US" sz="1600">
                <a:sym typeface="+mn-ea"/>
              </a:rPr>
              <a:t>（</a:t>
            </a:r>
            <a:r>
              <a:rPr lang="en-US" altLang="zh-CN" sz="1600">
                <a:sym typeface="+mn-ea"/>
              </a:rPr>
              <a:t>1</a:t>
            </a:r>
            <a:r>
              <a:rPr lang="zh-CN" altLang="en-US" sz="1600">
                <a:sym typeface="+mn-ea"/>
              </a:rPr>
              <a:t>）提供依据：为领导决策提供材料、法律法规、政策等依据。</a:t>
            </a:r>
            <a:endParaRPr lang="en-US" altLang="zh-CN" sz="1600"/>
          </a:p>
          <a:p>
            <a:pPr eaLnBrk="1" hangingPunct="1"/>
            <a:r>
              <a:rPr lang="zh-CN" altLang="en-US" sz="1600">
                <a:sym typeface="+mn-ea"/>
              </a:rPr>
              <a:t>（</a:t>
            </a:r>
            <a:r>
              <a:rPr lang="en-US" altLang="zh-CN" sz="1600">
                <a:sym typeface="+mn-ea"/>
              </a:rPr>
              <a:t>2</a:t>
            </a:r>
            <a:r>
              <a:rPr lang="zh-CN" altLang="en-US" sz="1600">
                <a:sym typeface="+mn-ea"/>
              </a:rPr>
              <a:t>）综合意见：汇总各部门意见，供领导参考。</a:t>
            </a:r>
            <a:endParaRPr lang="en-US" altLang="zh-CN" sz="1600"/>
          </a:p>
          <a:p>
            <a:pPr eaLnBrk="1" hangingPunct="1"/>
            <a:r>
              <a:rPr lang="zh-CN" altLang="en-US" sz="1600">
                <a:sym typeface="+mn-ea"/>
              </a:rPr>
              <a:t>（</a:t>
            </a:r>
            <a:r>
              <a:rPr lang="en-US" altLang="zh-CN" sz="1600">
                <a:sym typeface="+mn-ea"/>
              </a:rPr>
              <a:t>3</a:t>
            </a:r>
            <a:r>
              <a:rPr lang="zh-CN" altLang="en-US" sz="1600">
                <a:sym typeface="+mn-ea"/>
              </a:rPr>
              <a:t>）出谋献策：提出意见和建议</a:t>
            </a:r>
            <a:endParaRPr sz="1600" b="1">
              <a:solidFill>
                <a:srgbClr val="0070C0"/>
              </a:solidFill>
              <a:latin typeface="华康唐风隶W5" panose="03000509000000000000" charset="-122"/>
              <a:ea typeface="华康唐风隶W5" panose="03000509000000000000" charset="-122"/>
            </a:endParaRPr>
          </a:p>
        </p:txBody>
      </p: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7813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>
    <p:rand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178628" y="183031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2665943" y="4353747"/>
            <a:ext cx="6129715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9028450" y="4309990"/>
            <a:ext cx="289721" cy="259770"/>
            <a:chOff x="2533554" y="-373690"/>
            <a:chExt cx="386295" cy="346360"/>
          </a:xfrm>
          <a:solidFill>
            <a:schemeClr val="accent1"/>
          </a:solidFill>
        </p:grpSpPr>
        <p:sp>
          <p:nvSpPr>
            <p:cNvPr id="19" name="文本框 18"/>
            <p:cNvSpPr txBox="1"/>
            <p:nvPr/>
          </p:nvSpPr>
          <p:spPr>
            <a:xfrm>
              <a:off x="2533554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1" y="229580"/>
                    <a:pt x="126069" y="301240"/>
                    <a:pt x="43792" y="346360"/>
                  </a:cubicBezTo>
                  <a:lnTo>
                    <a:pt x="3981" y="306549"/>
                  </a:lnTo>
                  <a:cubicBezTo>
                    <a:pt x="57063" y="269391"/>
                    <a:pt x="83604" y="222944"/>
                    <a:pt x="83604" y="167208"/>
                  </a:cubicBezTo>
                  <a:cubicBezTo>
                    <a:pt x="49101" y="167208"/>
                    <a:pt x="21232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756498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2" y="229580"/>
                    <a:pt x="126070" y="301240"/>
                    <a:pt x="43793" y="346360"/>
                  </a:cubicBezTo>
                  <a:lnTo>
                    <a:pt x="0" y="306549"/>
                  </a:lnTo>
                  <a:cubicBezTo>
                    <a:pt x="50428" y="272045"/>
                    <a:pt x="78296" y="225599"/>
                    <a:pt x="83604" y="167208"/>
                  </a:cubicBezTo>
                  <a:cubicBezTo>
                    <a:pt x="49101" y="167208"/>
                    <a:pt x="21233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7813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2877185" y="2150110"/>
            <a:ext cx="5979160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000">
                <a:sym typeface="+mn-ea"/>
              </a:rPr>
              <a:t>提示</a:t>
            </a:r>
            <a:r>
              <a:rPr lang="en-US" altLang="zh-CN" sz="2000">
                <a:sym typeface="+mn-ea"/>
              </a:rPr>
              <a:t>3</a:t>
            </a:r>
            <a:r>
              <a:rPr lang="zh-CN" altLang="en-US" sz="2000">
                <a:sym typeface="+mn-ea"/>
              </a:rPr>
              <a:t>：秘书工作的“</a:t>
            </a:r>
            <a:r>
              <a:rPr lang="zh-CN" altLang="en-US" sz="2000">
                <a:solidFill>
                  <a:srgbClr val="00B050"/>
                </a:solidFill>
                <a:sym typeface="+mn-ea"/>
              </a:rPr>
              <a:t>参谋</a:t>
            </a:r>
            <a:r>
              <a:rPr lang="zh-CN" altLang="en-US" sz="2000">
                <a:sym typeface="+mn-ea"/>
              </a:rPr>
              <a:t>” 与“</a:t>
            </a:r>
            <a:r>
              <a:rPr lang="zh-CN" altLang="en-US" sz="2000">
                <a:solidFill>
                  <a:srgbClr val="FF0000"/>
                </a:solidFill>
                <a:sym typeface="+mn-ea"/>
              </a:rPr>
              <a:t>不参与</a:t>
            </a:r>
            <a:r>
              <a:rPr lang="zh-CN" altLang="en-US" sz="2000">
                <a:sym typeface="+mn-ea"/>
              </a:rPr>
              <a:t>”</a:t>
            </a:r>
            <a:endParaRPr lang="en-US" altLang="zh-CN" sz="2000"/>
          </a:p>
          <a:p>
            <a:pPr eaLnBrk="1" hangingPunct="1"/>
            <a:r>
              <a:rPr lang="zh-CN" altLang="en-US" sz="2000">
                <a:sym typeface="+mn-ea"/>
              </a:rPr>
              <a:t>给领导当参谋，是对秘书人员的高度信任、也是高度要求。</a:t>
            </a:r>
            <a:endParaRPr lang="en-US" altLang="zh-CN" sz="2000"/>
          </a:p>
          <a:p>
            <a:pPr eaLnBrk="1" hangingPunct="1"/>
            <a:r>
              <a:rPr lang="zh-CN" altLang="en-US" sz="2000">
                <a:sym typeface="+mn-ea"/>
              </a:rPr>
              <a:t>领导在进行决策时，秘书起参谋作用，而不是参与决策。参与决策是其他领导成员的权力。</a:t>
            </a:r>
            <a:endParaRPr lang="en-US" altLang="zh-CN" sz="2000"/>
          </a:p>
          <a:p>
            <a:pPr eaLnBrk="1" hangingPunct="1"/>
            <a:r>
              <a:rPr lang="zh-CN" altLang="en-US" sz="2000">
                <a:sym typeface="+mn-ea"/>
              </a:rPr>
              <a:t>结论</a:t>
            </a:r>
            <a:r>
              <a:rPr lang="en-US" altLang="zh-CN" sz="2000">
                <a:sym typeface="+mn-ea"/>
              </a:rPr>
              <a:t>:</a:t>
            </a:r>
            <a:r>
              <a:rPr lang="zh-CN" altLang="en-US" sz="2000">
                <a:solidFill>
                  <a:srgbClr val="FF0000"/>
                </a:solidFill>
                <a:sym typeface="+mn-ea"/>
              </a:rPr>
              <a:t>秘书是参谋而不参与</a:t>
            </a:r>
            <a:r>
              <a:rPr lang="zh-CN" altLang="en-US" sz="2000">
                <a:sym typeface="+mn-ea"/>
              </a:rPr>
              <a:t>。</a:t>
            </a:r>
            <a:endParaRPr lang="zh-CN" altLang="en-US" sz="2000"/>
          </a:p>
        </p:txBody>
      </p:sp>
    </p:spTree>
    <p:custDataLst>
      <p:tags r:id="rId5"/>
    </p:custDataLst>
  </p:cSld>
  <p:clrMapOvr>
    <a:masterClrMapping/>
  </p:clrMapOvr>
  <p:transition>
    <p:random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178628" y="183031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2709758" y="4904927"/>
            <a:ext cx="6129715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9028450" y="4309990"/>
            <a:ext cx="289721" cy="259770"/>
            <a:chOff x="2533554" y="-373690"/>
            <a:chExt cx="386295" cy="346360"/>
          </a:xfrm>
          <a:solidFill>
            <a:schemeClr val="accent1"/>
          </a:solidFill>
        </p:grpSpPr>
        <p:sp>
          <p:nvSpPr>
            <p:cNvPr id="19" name="文本框 18"/>
            <p:cNvSpPr txBox="1"/>
            <p:nvPr/>
          </p:nvSpPr>
          <p:spPr>
            <a:xfrm>
              <a:off x="2533554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1" y="229580"/>
                    <a:pt x="126069" y="301240"/>
                    <a:pt x="43792" y="346360"/>
                  </a:cubicBezTo>
                  <a:lnTo>
                    <a:pt x="3981" y="306549"/>
                  </a:lnTo>
                  <a:cubicBezTo>
                    <a:pt x="57063" y="269391"/>
                    <a:pt x="83604" y="222944"/>
                    <a:pt x="83604" y="167208"/>
                  </a:cubicBezTo>
                  <a:cubicBezTo>
                    <a:pt x="49101" y="167208"/>
                    <a:pt x="21232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756498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2" y="229580"/>
                    <a:pt x="126070" y="301240"/>
                    <a:pt x="43793" y="346360"/>
                  </a:cubicBezTo>
                  <a:lnTo>
                    <a:pt x="0" y="306549"/>
                  </a:lnTo>
                  <a:cubicBezTo>
                    <a:pt x="50428" y="272045"/>
                    <a:pt x="78296" y="225599"/>
                    <a:pt x="83604" y="167208"/>
                  </a:cubicBezTo>
                  <a:cubicBezTo>
                    <a:pt x="49101" y="167208"/>
                    <a:pt x="21233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7813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3178810" y="1308100"/>
            <a:ext cx="19100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>
                <a:sym typeface="+mn-ea"/>
              </a:rPr>
              <a:t>4</a:t>
            </a:r>
            <a:r>
              <a:rPr lang="zh-CN" altLang="en-US">
                <a:sym typeface="+mn-ea"/>
              </a:rPr>
              <a:t>、辅助协调作用</a:t>
            </a: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2751455" y="2521585"/>
            <a:ext cx="5519420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>
                <a:sym typeface="+mn-ea"/>
              </a:rPr>
              <a:t>任何单位、组织运行都需要协调，协调调节是领导者的管理职能，秘书部门只是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辅助领导者进行协调</a:t>
            </a:r>
            <a:r>
              <a:rPr lang="zh-CN" altLang="en-US">
                <a:sym typeface="+mn-ea"/>
              </a:rPr>
              <a:t>的主要部门，要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防止</a:t>
            </a:r>
            <a:r>
              <a:rPr lang="zh-CN" altLang="en-US">
                <a:sym typeface="+mn-ea"/>
              </a:rPr>
              <a:t>“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越权、越位</a:t>
            </a:r>
            <a:r>
              <a:rPr lang="zh-CN" altLang="en-US">
                <a:sym typeface="+mn-ea"/>
              </a:rPr>
              <a:t>”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>
    <p:random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178628" y="183031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2665308" y="4309932"/>
            <a:ext cx="6129715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9028450" y="4309990"/>
            <a:ext cx="289721" cy="259770"/>
            <a:chOff x="2533554" y="-373690"/>
            <a:chExt cx="386295" cy="346360"/>
          </a:xfrm>
          <a:solidFill>
            <a:schemeClr val="accent1"/>
          </a:solidFill>
        </p:grpSpPr>
        <p:sp>
          <p:nvSpPr>
            <p:cNvPr id="19" name="文本框 18"/>
            <p:cNvSpPr txBox="1"/>
            <p:nvPr/>
          </p:nvSpPr>
          <p:spPr>
            <a:xfrm>
              <a:off x="2533554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1" y="229580"/>
                    <a:pt x="126069" y="301240"/>
                    <a:pt x="43792" y="346360"/>
                  </a:cubicBezTo>
                  <a:lnTo>
                    <a:pt x="3981" y="306549"/>
                  </a:lnTo>
                  <a:cubicBezTo>
                    <a:pt x="57063" y="269391"/>
                    <a:pt x="83604" y="222944"/>
                    <a:pt x="83604" y="167208"/>
                  </a:cubicBezTo>
                  <a:cubicBezTo>
                    <a:pt x="49101" y="167208"/>
                    <a:pt x="21232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756498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2" y="229580"/>
                    <a:pt x="126070" y="301240"/>
                    <a:pt x="43793" y="346360"/>
                  </a:cubicBezTo>
                  <a:lnTo>
                    <a:pt x="0" y="306549"/>
                  </a:lnTo>
                  <a:cubicBezTo>
                    <a:pt x="50428" y="272045"/>
                    <a:pt x="78296" y="225599"/>
                    <a:pt x="83604" y="167208"/>
                  </a:cubicBezTo>
                  <a:cubicBezTo>
                    <a:pt x="49101" y="167208"/>
                    <a:pt x="21233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7813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文本框 6"/>
          <p:cNvSpPr txBox="1"/>
          <p:nvPr/>
        </p:nvSpPr>
        <p:spPr>
          <a:xfrm>
            <a:off x="3016885" y="1884680"/>
            <a:ext cx="6011545" cy="22453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2000">
                <a:sym typeface="+mn-ea"/>
              </a:rPr>
              <a:t>5</a:t>
            </a:r>
            <a:r>
              <a:rPr lang="zh-CN" altLang="en-US" sz="2000">
                <a:sym typeface="+mn-ea"/>
              </a:rPr>
              <a:t>、“不管部”作用</a:t>
            </a:r>
            <a:endParaRPr lang="en-US" altLang="zh-CN" sz="2000"/>
          </a:p>
          <a:p>
            <a:pPr eaLnBrk="1" hangingPunct="1"/>
            <a:r>
              <a:rPr lang="zh-CN" altLang="en-US" sz="2000">
                <a:sym typeface="+mn-ea"/>
              </a:rPr>
              <a:t>其他部门不管的它都管，表现在：</a:t>
            </a:r>
            <a:endParaRPr lang="en-US" altLang="zh-CN" sz="2000"/>
          </a:p>
          <a:p>
            <a:pPr eaLnBrk="1" hangingPunct="1"/>
            <a:r>
              <a:rPr lang="zh-CN" altLang="en-US" sz="2000">
                <a:sym typeface="+mn-ea"/>
              </a:rPr>
              <a:t>（</a:t>
            </a:r>
            <a:r>
              <a:rPr lang="en-US" altLang="zh-CN" sz="2000">
                <a:sym typeface="+mn-ea"/>
              </a:rPr>
              <a:t>1</a:t>
            </a:r>
            <a:r>
              <a:rPr lang="zh-CN" altLang="en-US" sz="2000">
                <a:sym typeface="+mn-ea"/>
              </a:rPr>
              <a:t>）围绕中心工作产生的任务</a:t>
            </a:r>
            <a:endParaRPr lang="en-US" altLang="zh-CN" sz="2000"/>
          </a:p>
          <a:p>
            <a:pPr eaLnBrk="1" hangingPunct="1"/>
            <a:r>
              <a:rPr lang="zh-CN" altLang="en-US" sz="2000">
                <a:sym typeface="+mn-ea"/>
              </a:rPr>
              <a:t>（</a:t>
            </a:r>
            <a:r>
              <a:rPr lang="en-US" altLang="zh-CN" sz="2000">
                <a:sym typeface="+mn-ea"/>
              </a:rPr>
              <a:t>2</a:t>
            </a:r>
            <a:r>
              <a:rPr lang="zh-CN" altLang="en-US" sz="2000">
                <a:sym typeface="+mn-ea"/>
              </a:rPr>
              <a:t>）临时发生的突击任务</a:t>
            </a:r>
            <a:endParaRPr lang="en-US" altLang="zh-CN" sz="2000"/>
          </a:p>
          <a:p>
            <a:pPr eaLnBrk="1" hangingPunct="1"/>
            <a:r>
              <a:rPr lang="zh-CN" altLang="en-US" sz="2000">
                <a:sym typeface="+mn-ea"/>
              </a:rPr>
              <a:t>（</a:t>
            </a:r>
            <a:r>
              <a:rPr lang="en-US" altLang="zh-CN" sz="2000">
                <a:sym typeface="+mn-ea"/>
              </a:rPr>
              <a:t>3</a:t>
            </a:r>
            <a:r>
              <a:rPr lang="zh-CN" altLang="en-US" sz="2000">
                <a:sym typeface="+mn-ea"/>
              </a:rPr>
              <a:t>）带全面性的任务或活动</a:t>
            </a:r>
            <a:endParaRPr lang="en-US" altLang="zh-CN" sz="2000"/>
          </a:p>
          <a:p>
            <a:pPr eaLnBrk="1" hangingPunct="1"/>
            <a:r>
              <a:rPr lang="zh-CN" altLang="en-US" sz="2000">
                <a:sym typeface="+mn-ea"/>
              </a:rPr>
              <a:t>（</a:t>
            </a:r>
            <a:r>
              <a:rPr lang="en-US" altLang="zh-CN" sz="2000">
                <a:sym typeface="+mn-ea"/>
              </a:rPr>
              <a:t>4</a:t>
            </a:r>
            <a:r>
              <a:rPr lang="zh-CN" altLang="en-US" sz="2000">
                <a:sym typeface="+mn-ea"/>
              </a:rPr>
              <a:t>）为领导服务的其他事项</a:t>
            </a:r>
            <a:endParaRPr lang="en-US" altLang="zh-CN" sz="2000"/>
          </a:p>
          <a:p>
            <a:pPr eaLnBrk="1" hangingPunct="1"/>
            <a:r>
              <a:rPr lang="zh-CN" altLang="en-US" sz="2000">
                <a:sym typeface="+mn-ea"/>
              </a:rPr>
              <a:t>“</a:t>
            </a:r>
            <a:r>
              <a:rPr lang="zh-CN" altLang="en-US" sz="2000">
                <a:solidFill>
                  <a:srgbClr val="FF0000"/>
                </a:solidFill>
                <a:sym typeface="+mn-ea"/>
              </a:rPr>
              <a:t>中心工作、突击工作、全面性工作、其他工作</a:t>
            </a:r>
            <a:r>
              <a:rPr lang="zh-CN" altLang="en-US" sz="2000">
                <a:sym typeface="+mn-ea"/>
              </a:rPr>
              <a:t>”</a:t>
            </a:r>
            <a:endParaRPr lang="zh-CN" altLang="en-US" sz="2000"/>
          </a:p>
        </p:txBody>
      </p:sp>
    </p:spTree>
    <p:custDataLst>
      <p:tags r:id="rId5"/>
    </p:custDataLst>
  </p:cSld>
  <p:clrMapOvr>
    <a:masterClrMapping/>
  </p:clrMapOvr>
  <p:transition>
    <p:random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178628" y="183031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2665308" y="4309932"/>
            <a:ext cx="6129715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9028450" y="4309990"/>
            <a:ext cx="289721" cy="259770"/>
            <a:chOff x="2533554" y="-373690"/>
            <a:chExt cx="386295" cy="346360"/>
          </a:xfrm>
          <a:solidFill>
            <a:schemeClr val="accent1"/>
          </a:solidFill>
        </p:grpSpPr>
        <p:sp>
          <p:nvSpPr>
            <p:cNvPr id="19" name="文本框 18"/>
            <p:cNvSpPr txBox="1"/>
            <p:nvPr/>
          </p:nvSpPr>
          <p:spPr>
            <a:xfrm>
              <a:off x="2533554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1" y="229580"/>
                    <a:pt x="126069" y="301240"/>
                    <a:pt x="43792" y="346360"/>
                  </a:cubicBezTo>
                  <a:lnTo>
                    <a:pt x="3981" y="306549"/>
                  </a:lnTo>
                  <a:cubicBezTo>
                    <a:pt x="57063" y="269391"/>
                    <a:pt x="83604" y="222944"/>
                    <a:pt x="83604" y="167208"/>
                  </a:cubicBezTo>
                  <a:cubicBezTo>
                    <a:pt x="49101" y="167208"/>
                    <a:pt x="21232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756498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2" y="229580"/>
                    <a:pt x="126070" y="301240"/>
                    <a:pt x="43793" y="346360"/>
                  </a:cubicBezTo>
                  <a:lnTo>
                    <a:pt x="0" y="306549"/>
                  </a:lnTo>
                  <a:cubicBezTo>
                    <a:pt x="50428" y="272045"/>
                    <a:pt x="78296" y="225599"/>
                    <a:pt x="83604" y="167208"/>
                  </a:cubicBezTo>
                  <a:cubicBezTo>
                    <a:pt x="49101" y="167208"/>
                    <a:pt x="21233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2832735" y="2143125"/>
            <a:ext cx="5795010" cy="2023110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Autofit/>
          </a:bodyPr>
          <a:lstStyle>
            <a:defPPr>
              <a:defRPr lang="zh-CN"/>
            </a:defPPr>
            <a:lvl1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sz="1600" b="1">
              <a:solidFill>
                <a:srgbClr val="0070C0"/>
              </a:solidFill>
              <a:latin typeface="华康唐风隶W5" panose="03000509000000000000" charset="-122"/>
              <a:ea typeface="华康唐风隶W5" panose="03000509000000000000" charset="-122"/>
            </a:endParaRPr>
          </a:p>
        </p:txBody>
      </p: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7813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/>
        </p:nvSpPr>
        <p:spPr>
          <a:xfrm>
            <a:off x="2877185" y="1496060"/>
            <a:ext cx="8229600" cy="453644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2000"/>
          </a:p>
          <a:p>
            <a:endParaRPr lang="zh-CN" altLang="en-US" sz="2000"/>
          </a:p>
        </p:txBody>
      </p:sp>
      <p:sp>
        <p:nvSpPr>
          <p:cNvPr id="7" name="文本框 6"/>
          <p:cNvSpPr txBox="1"/>
          <p:nvPr/>
        </p:nvSpPr>
        <p:spPr>
          <a:xfrm>
            <a:off x="2751455" y="2493645"/>
            <a:ext cx="6739255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2000">
                <a:sym typeface="+mn-ea"/>
              </a:rPr>
              <a:t>6</a:t>
            </a:r>
            <a:r>
              <a:rPr lang="zh-CN" altLang="en-US" sz="2000">
                <a:sym typeface="+mn-ea"/>
              </a:rPr>
              <a:t>、“窗口”作用</a:t>
            </a:r>
            <a:endParaRPr lang="en-US" altLang="zh-CN" sz="2000"/>
          </a:p>
          <a:p>
            <a:pPr eaLnBrk="1" hangingPunct="1"/>
            <a:r>
              <a:rPr lang="zh-CN" altLang="en-US" sz="2000">
                <a:sym typeface="+mn-ea"/>
              </a:rPr>
              <a:t>秘书部门是领导工作的“窗口”，反映单位的工作面貌、作风和效率。</a:t>
            </a:r>
            <a:endParaRPr lang="zh-CN" altLang="en-US" sz="2000"/>
          </a:p>
          <a:p>
            <a:endParaRPr lang="zh-CN" altLang="en-US" sz="2000"/>
          </a:p>
        </p:txBody>
      </p:sp>
    </p:spTree>
    <p:custDataLst>
      <p:tags r:id="rId5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9" end="6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charRg st="49" end="6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66" end="7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charRg st="66" end="7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178628" y="183031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2665308" y="4309932"/>
            <a:ext cx="6129715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9028450" y="4309990"/>
            <a:ext cx="289721" cy="259770"/>
            <a:chOff x="2533554" y="-373690"/>
            <a:chExt cx="386295" cy="346360"/>
          </a:xfrm>
          <a:solidFill>
            <a:schemeClr val="accent1"/>
          </a:solidFill>
        </p:grpSpPr>
        <p:sp>
          <p:nvSpPr>
            <p:cNvPr id="19" name="文本框 18"/>
            <p:cNvSpPr txBox="1"/>
            <p:nvPr/>
          </p:nvSpPr>
          <p:spPr>
            <a:xfrm>
              <a:off x="2533554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1" y="229580"/>
                    <a:pt x="126069" y="301240"/>
                    <a:pt x="43792" y="346360"/>
                  </a:cubicBezTo>
                  <a:lnTo>
                    <a:pt x="3981" y="306549"/>
                  </a:lnTo>
                  <a:cubicBezTo>
                    <a:pt x="57063" y="269391"/>
                    <a:pt x="83604" y="222944"/>
                    <a:pt x="83604" y="167208"/>
                  </a:cubicBezTo>
                  <a:cubicBezTo>
                    <a:pt x="49101" y="167208"/>
                    <a:pt x="21232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756498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2" y="229580"/>
                    <a:pt x="126070" y="301240"/>
                    <a:pt x="43793" y="346360"/>
                  </a:cubicBezTo>
                  <a:lnTo>
                    <a:pt x="0" y="306549"/>
                  </a:lnTo>
                  <a:cubicBezTo>
                    <a:pt x="50428" y="272045"/>
                    <a:pt x="78296" y="225599"/>
                    <a:pt x="83604" y="167208"/>
                  </a:cubicBezTo>
                  <a:cubicBezTo>
                    <a:pt x="49101" y="167208"/>
                    <a:pt x="21233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7813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/>
        </p:nvSpPr>
        <p:spPr>
          <a:xfrm>
            <a:off x="2877185" y="1496060"/>
            <a:ext cx="8229600" cy="453644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2000"/>
          </a:p>
          <a:p>
            <a:endParaRPr lang="zh-CN" altLang="en-US" sz="2000"/>
          </a:p>
        </p:txBody>
      </p:sp>
      <p:sp>
        <p:nvSpPr>
          <p:cNvPr id="11" name="文本框 10"/>
          <p:cNvSpPr txBox="1"/>
          <p:nvPr/>
        </p:nvSpPr>
        <p:spPr>
          <a:xfrm>
            <a:off x="3178810" y="1901825"/>
            <a:ext cx="5493385" cy="25533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000">
                <a:sym typeface="+mn-ea"/>
              </a:rPr>
              <a:t>一、秘书工作在领导活动中的作用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1</a:t>
            </a:r>
            <a:r>
              <a:rPr lang="zh-CN" altLang="en-US" sz="2000">
                <a:sym typeface="+mn-ea"/>
              </a:rPr>
              <a:t>、枢纽作用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2</a:t>
            </a:r>
            <a:r>
              <a:rPr lang="zh-CN" altLang="en-US" sz="2000">
                <a:sym typeface="+mn-ea"/>
              </a:rPr>
              <a:t>、助手作用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3</a:t>
            </a:r>
            <a:r>
              <a:rPr lang="zh-CN" altLang="en-US" sz="2000">
                <a:sym typeface="+mn-ea"/>
              </a:rPr>
              <a:t>、参谋作用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4</a:t>
            </a:r>
            <a:r>
              <a:rPr lang="zh-CN" altLang="en-US" sz="2000">
                <a:sym typeface="+mn-ea"/>
              </a:rPr>
              <a:t>、辅助协调作用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5</a:t>
            </a:r>
            <a:r>
              <a:rPr lang="zh-CN" altLang="en-US" sz="2000">
                <a:sym typeface="+mn-ea"/>
              </a:rPr>
              <a:t>、“不管部”作用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6</a:t>
            </a:r>
            <a:r>
              <a:rPr lang="zh-CN" altLang="en-US" sz="2000">
                <a:sym typeface="+mn-ea"/>
              </a:rPr>
              <a:t>“窗口”作用</a:t>
            </a:r>
            <a:endParaRPr lang="zh-CN" altLang="en-US" sz="2000"/>
          </a:p>
          <a:p>
            <a:endParaRPr lang="zh-CN" altLang="en-US" sz="2000"/>
          </a:p>
        </p:txBody>
      </p:sp>
    </p:spTree>
    <p:custDataLst>
      <p:tags r:id="rId5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9" end="6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charRg st="49" end="6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66" end="7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charRg st="66" end="7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178628" y="183031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2665308" y="4668707"/>
            <a:ext cx="6129715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9028450" y="4309990"/>
            <a:ext cx="289721" cy="259770"/>
            <a:chOff x="2533554" y="-373690"/>
            <a:chExt cx="386295" cy="346360"/>
          </a:xfrm>
          <a:solidFill>
            <a:schemeClr val="accent1"/>
          </a:solidFill>
        </p:grpSpPr>
        <p:sp>
          <p:nvSpPr>
            <p:cNvPr id="19" name="文本框 18"/>
            <p:cNvSpPr txBox="1"/>
            <p:nvPr/>
          </p:nvSpPr>
          <p:spPr>
            <a:xfrm>
              <a:off x="2533554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1" y="229580"/>
                    <a:pt x="126069" y="301240"/>
                    <a:pt x="43792" y="346360"/>
                  </a:cubicBezTo>
                  <a:lnTo>
                    <a:pt x="3981" y="306549"/>
                  </a:lnTo>
                  <a:cubicBezTo>
                    <a:pt x="57063" y="269391"/>
                    <a:pt x="83604" y="222944"/>
                    <a:pt x="83604" y="167208"/>
                  </a:cubicBezTo>
                  <a:cubicBezTo>
                    <a:pt x="49101" y="167208"/>
                    <a:pt x="21232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756498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2" y="229580"/>
                    <a:pt x="126070" y="301240"/>
                    <a:pt x="43793" y="346360"/>
                  </a:cubicBezTo>
                  <a:lnTo>
                    <a:pt x="0" y="306549"/>
                  </a:lnTo>
                  <a:cubicBezTo>
                    <a:pt x="50428" y="272045"/>
                    <a:pt x="78296" y="225599"/>
                    <a:pt x="83604" y="167208"/>
                  </a:cubicBezTo>
                  <a:cubicBezTo>
                    <a:pt x="49101" y="167208"/>
                    <a:pt x="21233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8608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/>
        </p:nvSpPr>
        <p:spPr>
          <a:xfrm>
            <a:off x="2877185" y="1496060"/>
            <a:ext cx="8229600" cy="453644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2000"/>
          </a:p>
          <a:p>
            <a:pPr marL="0" indent="0">
              <a:buNone/>
            </a:pPr>
            <a:endParaRPr lang="zh-CN" altLang="en-US" sz="2000"/>
          </a:p>
        </p:txBody>
      </p:sp>
      <p:sp>
        <p:nvSpPr>
          <p:cNvPr id="2" name="文本框 1"/>
          <p:cNvSpPr txBox="1"/>
          <p:nvPr/>
        </p:nvSpPr>
        <p:spPr>
          <a:xfrm>
            <a:off x="3035935" y="1830070"/>
            <a:ext cx="5665470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000">
                <a:sym typeface="+mn-ea"/>
              </a:rPr>
              <a:t>一、单选题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1</a:t>
            </a:r>
            <a:r>
              <a:rPr lang="zh-CN" altLang="en-US" sz="2000">
                <a:sym typeface="+mn-ea"/>
              </a:rPr>
              <a:t>、“一个好汉三个帮”指秘书部工作作用的（    ）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A</a:t>
            </a:r>
            <a:r>
              <a:rPr lang="zh-CN" altLang="en-US" sz="2000">
                <a:sym typeface="+mn-ea"/>
              </a:rPr>
              <a:t>、枢纽作用               </a:t>
            </a:r>
            <a:r>
              <a:rPr lang="en-US" altLang="zh-CN" sz="2000">
                <a:sym typeface="+mn-ea"/>
              </a:rPr>
              <a:t>B</a:t>
            </a:r>
            <a:r>
              <a:rPr lang="zh-CN" altLang="en-US" sz="2000">
                <a:sym typeface="+mn-ea"/>
              </a:rPr>
              <a:t>、“窗口作用”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C</a:t>
            </a:r>
            <a:r>
              <a:rPr lang="zh-CN" altLang="en-US" sz="2000">
                <a:sym typeface="+mn-ea"/>
              </a:rPr>
              <a:t>、辅助协调作用       </a:t>
            </a:r>
            <a:r>
              <a:rPr lang="en-US" altLang="zh-CN" sz="2000">
                <a:sym typeface="+mn-ea"/>
              </a:rPr>
              <a:t>D</a:t>
            </a:r>
            <a:r>
              <a:rPr lang="zh-CN" altLang="en-US" sz="2000">
                <a:sym typeface="+mn-ea"/>
              </a:rPr>
              <a:t>、参谋作用</a:t>
            </a:r>
            <a:endParaRPr lang="zh-CN" altLang="en-US" sz="2000"/>
          </a:p>
          <a:p>
            <a:pPr eaLnBrk="1" hangingPunct="1"/>
            <a:r>
              <a:rPr lang="en-US" altLang="zh-CN" sz="2000">
                <a:sym typeface="+mn-ea"/>
              </a:rPr>
              <a:t>2</a:t>
            </a:r>
            <a:r>
              <a:rPr lang="zh-CN" altLang="en-US" sz="2000">
                <a:sym typeface="+mn-ea"/>
              </a:rPr>
              <a:t>、“上情下达、下情上报”指的是秘书部门作用的（   ）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A</a:t>
            </a:r>
            <a:r>
              <a:rPr lang="zh-CN" altLang="en-US" sz="2000">
                <a:sym typeface="+mn-ea"/>
              </a:rPr>
              <a:t>、枢纽作用               </a:t>
            </a:r>
            <a:r>
              <a:rPr lang="en-US" altLang="zh-CN" sz="2000">
                <a:sym typeface="+mn-ea"/>
              </a:rPr>
              <a:t>B</a:t>
            </a:r>
            <a:r>
              <a:rPr lang="zh-CN" altLang="en-US" sz="2000">
                <a:sym typeface="+mn-ea"/>
              </a:rPr>
              <a:t> 、“窗口作用”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C</a:t>
            </a:r>
            <a:r>
              <a:rPr lang="zh-CN" altLang="en-US" sz="2000">
                <a:sym typeface="+mn-ea"/>
              </a:rPr>
              <a:t>、辅助协调作用       </a:t>
            </a:r>
            <a:r>
              <a:rPr lang="en-US" altLang="zh-CN" sz="2000">
                <a:sym typeface="+mn-ea"/>
              </a:rPr>
              <a:t>D</a:t>
            </a:r>
            <a:r>
              <a:rPr lang="zh-CN" altLang="en-US" sz="2000">
                <a:sym typeface="+mn-ea"/>
              </a:rPr>
              <a:t>、参谋作用</a:t>
            </a:r>
            <a:endParaRPr lang="zh-CN" altLang="en-US" sz="2000"/>
          </a:p>
        </p:txBody>
      </p:sp>
    </p:spTree>
    <p:custDataLst>
      <p:tags r:id="rId5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9" end="6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charRg st="49" end="6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66" end="7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charRg st="66" end="7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035118" y="197382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 b="1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 b="1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8608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/>
        </p:nvSpPr>
        <p:spPr>
          <a:xfrm>
            <a:off x="2877185" y="1506855"/>
            <a:ext cx="8229600" cy="453644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2000"/>
          </a:p>
          <a:p>
            <a:pPr marL="0" indent="0">
              <a:buNone/>
            </a:pPr>
            <a:endParaRPr lang="zh-CN" altLang="en-US" sz="2000"/>
          </a:p>
        </p:txBody>
      </p:sp>
      <p:sp>
        <p:nvSpPr>
          <p:cNvPr id="11" name="Line 6"/>
          <p:cNvSpPr>
            <a:spLocks noChangeShapeType="1"/>
          </p:cNvSpPr>
          <p:nvPr/>
        </p:nvSpPr>
        <p:spPr bwMode="auto">
          <a:xfrm>
            <a:off x="2877003" y="521613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24" name="组合 23"/>
          <p:cNvGrpSpPr/>
          <p:nvPr/>
        </p:nvGrpSpPr>
        <p:grpSpPr>
          <a:xfrm flipH="1" flipV="1">
            <a:off x="8916035" y="4516120"/>
            <a:ext cx="455930" cy="493395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5" name="文本框 24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 b="1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6" name="文本框 25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 b="1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2635885" y="2148205"/>
            <a:ext cx="6477635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2000">
                <a:sym typeface="+mn-ea"/>
              </a:rPr>
              <a:t>3</a:t>
            </a:r>
            <a:r>
              <a:rPr lang="zh-CN" altLang="en-US" sz="2000">
                <a:sym typeface="+mn-ea"/>
              </a:rPr>
              <a:t>、秘书以自己的学识和见解，使领导意图更明确，这是发挥其（      ）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A</a:t>
            </a:r>
            <a:r>
              <a:rPr lang="zh-CN" altLang="en-US" sz="2000">
                <a:sym typeface="+mn-ea"/>
              </a:rPr>
              <a:t>、枢纽作用          </a:t>
            </a:r>
            <a:r>
              <a:rPr lang="en-US" altLang="zh-CN" sz="2000">
                <a:sym typeface="+mn-ea"/>
              </a:rPr>
              <a:t>B</a:t>
            </a:r>
            <a:r>
              <a:rPr lang="zh-CN" altLang="en-US" sz="2000">
                <a:sym typeface="+mn-ea"/>
              </a:rPr>
              <a:t>、参与作用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C</a:t>
            </a:r>
            <a:r>
              <a:rPr lang="zh-CN" altLang="en-US" sz="2000">
                <a:sym typeface="+mn-ea"/>
              </a:rPr>
              <a:t>、参谋作用          </a:t>
            </a:r>
            <a:r>
              <a:rPr lang="en-US" altLang="zh-CN" sz="2000">
                <a:sym typeface="+mn-ea"/>
              </a:rPr>
              <a:t>D</a:t>
            </a:r>
            <a:r>
              <a:rPr lang="zh-CN" altLang="en-US" sz="2000">
                <a:sym typeface="+mn-ea"/>
              </a:rPr>
              <a:t>、“不管部”作用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4</a:t>
            </a:r>
            <a:r>
              <a:rPr lang="zh-CN" altLang="en-US" sz="2000">
                <a:sym typeface="+mn-ea"/>
              </a:rPr>
              <a:t>、秘书部门被称为“不管部”是因为（     ）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A</a:t>
            </a:r>
            <a:r>
              <a:rPr lang="zh-CN" altLang="en-US" sz="2000">
                <a:sym typeface="+mn-ea"/>
              </a:rPr>
              <a:t>、秘书部门什么都管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B</a:t>
            </a:r>
            <a:r>
              <a:rPr lang="zh-CN" altLang="en-US" sz="2000">
                <a:sym typeface="+mn-ea"/>
              </a:rPr>
              <a:t>、秘书部门什么都不管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C</a:t>
            </a:r>
            <a:r>
              <a:rPr lang="zh-CN" altLang="en-US" sz="2000">
                <a:sym typeface="+mn-ea"/>
              </a:rPr>
              <a:t>、秘书部门管其他部门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D</a:t>
            </a:r>
            <a:r>
              <a:rPr lang="zh-CN" altLang="en-US" sz="2000">
                <a:sym typeface="+mn-ea"/>
              </a:rPr>
              <a:t>、别的部门不管，领导都可以安排秘书部门管</a:t>
            </a:r>
            <a:endParaRPr lang="zh-CN" altLang="en-US" sz="2000"/>
          </a:p>
        </p:txBody>
      </p:sp>
    </p:spTree>
    <p:custDataLst>
      <p:tags r:id="rId5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9" end="6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charRg st="49" end="6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66" end="7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charRg st="66" end="7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178628" y="183031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2665308" y="4309932"/>
            <a:ext cx="6129715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9028450" y="4309990"/>
            <a:ext cx="289721" cy="259770"/>
            <a:chOff x="2533554" y="-373690"/>
            <a:chExt cx="386295" cy="346360"/>
          </a:xfrm>
          <a:solidFill>
            <a:schemeClr val="accent1"/>
          </a:solidFill>
        </p:grpSpPr>
        <p:sp>
          <p:nvSpPr>
            <p:cNvPr id="19" name="文本框 18"/>
            <p:cNvSpPr txBox="1"/>
            <p:nvPr/>
          </p:nvSpPr>
          <p:spPr>
            <a:xfrm>
              <a:off x="2533554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1" y="229580"/>
                    <a:pt x="126069" y="301240"/>
                    <a:pt x="43792" y="346360"/>
                  </a:cubicBezTo>
                  <a:lnTo>
                    <a:pt x="3981" y="306549"/>
                  </a:lnTo>
                  <a:cubicBezTo>
                    <a:pt x="57063" y="269391"/>
                    <a:pt x="83604" y="222944"/>
                    <a:pt x="83604" y="167208"/>
                  </a:cubicBezTo>
                  <a:cubicBezTo>
                    <a:pt x="49101" y="167208"/>
                    <a:pt x="21232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756498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2" y="229580"/>
                    <a:pt x="126070" y="301240"/>
                    <a:pt x="43793" y="346360"/>
                  </a:cubicBezTo>
                  <a:lnTo>
                    <a:pt x="0" y="306549"/>
                  </a:lnTo>
                  <a:cubicBezTo>
                    <a:pt x="50428" y="272045"/>
                    <a:pt x="78296" y="225599"/>
                    <a:pt x="83604" y="167208"/>
                  </a:cubicBezTo>
                  <a:cubicBezTo>
                    <a:pt x="49101" y="167208"/>
                    <a:pt x="21233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8608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/>
        </p:nvSpPr>
        <p:spPr>
          <a:xfrm>
            <a:off x="2877185" y="1496060"/>
            <a:ext cx="8229600" cy="453644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2000"/>
          </a:p>
          <a:p>
            <a:pPr marL="0" indent="0">
              <a:buNone/>
            </a:pPr>
            <a:endParaRPr lang="zh-CN" altLang="en-US" sz="2000"/>
          </a:p>
        </p:txBody>
      </p:sp>
      <p:sp>
        <p:nvSpPr>
          <p:cNvPr id="2" name="文本框 1"/>
          <p:cNvSpPr txBox="1"/>
          <p:nvPr/>
        </p:nvSpPr>
        <p:spPr>
          <a:xfrm>
            <a:off x="2751455" y="2064385"/>
            <a:ext cx="6541770" cy="16300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2000">
                <a:sym typeface="+mn-ea"/>
              </a:rPr>
              <a:t>5</a:t>
            </a:r>
            <a:r>
              <a:rPr lang="zh-CN" altLang="en-US" sz="2000">
                <a:sym typeface="+mn-ea"/>
              </a:rPr>
              <a:t>、秘书工作的辅助协调作用更强调（   ）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A</a:t>
            </a:r>
            <a:r>
              <a:rPr lang="zh-CN" altLang="en-US" sz="2000">
                <a:sym typeface="+mn-ea"/>
              </a:rPr>
              <a:t>、秘书的重要性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B</a:t>
            </a:r>
            <a:r>
              <a:rPr lang="zh-CN" altLang="en-US" sz="2000">
                <a:sym typeface="+mn-ea"/>
              </a:rPr>
              <a:t>、秘书的主动性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C</a:t>
            </a:r>
            <a:r>
              <a:rPr lang="zh-CN" altLang="en-US" sz="2000">
                <a:sym typeface="+mn-ea"/>
              </a:rPr>
              <a:t>、秘书的协调性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D</a:t>
            </a:r>
            <a:r>
              <a:rPr lang="zh-CN" altLang="en-US" sz="2000">
                <a:sym typeface="+mn-ea"/>
              </a:rPr>
              <a:t>、秘书的辅助性</a:t>
            </a:r>
            <a:endParaRPr lang="zh-CN" altLang="en-US" sz="2000"/>
          </a:p>
        </p:txBody>
      </p:sp>
    </p:spTree>
    <p:custDataLst>
      <p:tags r:id="rId5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9" end="6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charRg st="49" end="6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66" end="7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charRg st="66" end="7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178628" y="183031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2665308" y="4309932"/>
            <a:ext cx="6129715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9028450" y="4309990"/>
            <a:ext cx="289721" cy="259770"/>
            <a:chOff x="2533554" y="-373690"/>
            <a:chExt cx="386295" cy="346360"/>
          </a:xfrm>
          <a:solidFill>
            <a:schemeClr val="accent1"/>
          </a:solidFill>
        </p:grpSpPr>
        <p:sp>
          <p:nvSpPr>
            <p:cNvPr id="19" name="文本框 18"/>
            <p:cNvSpPr txBox="1"/>
            <p:nvPr/>
          </p:nvSpPr>
          <p:spPr>
            <a:xfrm>
              <a:off x="2533554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1" y="229580"/>
                    <a:pt x="126069" y="301240"/>
                    <a:pt x="43792" y="346360"/>
                  </a:cubicBezTo>
                  <a:lnTo>
                    <a:pt x="3981" y="306549"/>
                  </a:lnTo>
                  <a:cubicBezTo>
                    <a:pt x="57063" y="269391"/>
                    <a:pt x="83604" y="222944"/>
                    <a:pt x="83604" y="167208"/>
                  </a:cubicBezTo>
                  <a:cubicBezTo>
                    <a:pt x="49101" y="167208"/>
                    <a:pt x="21232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756498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2" y="229580"/>
                    <a:pt x="126070" y="301240"/>
                    <a:pt x="43793" y="346360"/>
                  </a:cubicBezTo>
                  <a:lnTo>
                    <a:pt x="0" y="306549"/>
                  </a:lnTo>
                  <a:cubicBezTo>
                    <a:pt x="50428" y="272045"/>
                    <a:pt x="78296" y="225599"/>
                    <a:pt x="83604" y="167208"/>
                  </a:cubicBezTo>
                  <a:cubicBezTo>
                    <a:pt x="49101" y="167208"/>
                    <a:pt x="21233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8608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/>
        </p:nvSpPr>
        <p:spPr>
          <a:xfrm>
            <a:off x="2877185" y="1496060"/>
            <a:ext cx="8229600" cy="453644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2000"/>
          </a:p>
          <a:p>
            <a:pPr marL="0" indent="0">
              <a:buNone/>
            </a:pPr>
            <a:endParaRPr lang="zh-CN" altLang="en-US" sz="2000"/>
          </a:p>
        </p:txBody>
      </p:sp>
      <p:sp>
        <p:nvSpPr>
          <p:cNvPr id="2" name="文本框 1"/>
          <p:cNvSpPr txBox="1"/>
          <p:nvPr/>
        </p:nvSpPr>
        <p:spPr>
          <a:xfrm>
            <a:off x="2586990" y="2104390"/>
            <a:ext cx="6563995" cy="22453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000">
                <a:sym typeface="+mn-ea"/>
              </a:rPr>
              <a:t>二、多选题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1</a:t>
            </a:r>
            <a:r>
              <a:rPr lang="zh-CN" altLang="en-US" sz="2000">
                <a:sym typeface="+mn-ea"/>
              </a:rPr>
              <a:t>、秘书工作在领导活动中的作用有（     ）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A</a:t>
            </a:r>
            <a:r>
              <a:rPr lang="zh-CN" altLang="en-US" sz="2000">
                <a:sym typeface="+mn-ea"/>
              </a:rPr>
              <a:t>、“不管部”作用         </a:t>
            </a:r>
            <a:r>
              <a:rPr lang="en-US" altLang="zh-CN" sz="2000">
                <a:sym typeface="+mn-ea"/>
              </a:rPr>
              <a:t>B</a:t>
            </a:r>
            <a:r>
              <a:rPr lang="zh-CN" altLang="en-US" sz="2000">
                <a:sym typeface="+mn-ea"/>
              </a:rPr>
              <a:t>、参谋助手作用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C</a:t>
            </a:r>
            <a:r>
              <a:rPr lang="zh-CN" altLang="en-US" sz="2000">
                <a:sym typeface="+mn-ea"/>
              </a:rPr>
              <a:t>、辅助协调作用              </a:t>
            </a:r>
            <a:r>
              <a:rPr lang="en-US" altLang="zh-CN" sz="2000">
                <a:sym typeface="+mn-ea"/>
              </a:rPr>
              <a:t>D</a:t>
            </a:r>
            <a:r>
              <a:rPr lang="zh-CN" altLang="en-US" sz="2000">
                <a:sym typeface="+mn-ea"/>
              </a:rPr>
              <a:t>、枢纽作用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2</a:t>
            </a:r>
            <a:r>
              <a:rPr lang="zh-CN" altLang="en-US" sz="2000">
                <a:sym typeface="+mn-ea"/>
              </a:rPr>
              <a:t>、秘书的助手作用表现在（      ）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A</a:t>
            </a:r>
            <a:r>
              <a:rPr lang="zh-CN" altLang="en-US" sz="2000">
                <a:sym typeface="+mn-ea"/>
              </a:rPr>
              <a:t>、文字把关                </a:t>
            </a:r>
            <a:r>
              <a:rPr lang="en-US" altLang="zh-CN" sz="2000">
                <a:sym typeface="+mn-ea"/>
              </a:rPr>
              <a:t>B</a:t>
            </a:r>
            <a:r>
              <a:rPr lang="zh-CN" altLang="en-US" sz="2000">
                <a:sym typeface="+mn-ea"/>
              </a:rPr>
              <a:t>、事务处理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C</a:t>
            </a:r>
            <a:r>
              <a:rPr lang="zh-CN" altLang="en-US" sz="2000">
                <a:sym typeface="+mn-ea"/>
              </a:rPr>
              <a:t>、筛选文件                </a:t>
            </a:r>
            <a:r>
              <a:rPr lang="en-US" altLang="zh-CN" sz="2000">
                <a:sym typeface="+mn-ea"/>
              </a:rPr>
              <a:t>D</a:t>
            </a:r>
            <a:r>
              <a:rPr lang="zh-CN" altLang="en-US" sz="2000">
                <a:sym typeface="+mn-ea"/>
              </a:rPr>
              <a:t>、宣传策划</a:t>
            </a:r>
            <a:endParaRPr lang="zh-CN" altLang="en-US" sz="2000"/>
          </a:p>
        </p:txBody>
      </p:sp>
    </p:spTree>
    <p:custDataLst>
      <p:tags r:id="rId5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9" end="6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charRg st="49" end="6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66" end="7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charRg st="66" end="7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178628" y="183031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2665308" y="5027482"/>
            <a:ext cx="6129715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9028450" y="4309990"/>
            <a:ext cx="289721" cy="259770"/>
            <a:chOff x="2533554" y="-373690"/>
            <a:chExt cx="386295" cy="346360"/>
          </a:xfrm>
          <a:solidFill>
            <a:schemeClr val="accent1"/>
          </a:solidFill>
        </p:grpSpPr>
        <p:sp>
          <p:nvSpPr>
            <p:cNvPr id="19" name="文本框 18"/>
            <p:cNvSpPr txBox="1"/>
            <p:nvPr/>
          </p:nvSpPr>
          <p:spPr>
            <a:xfrm>
              <a:off x="2533554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1" y="229580"/>
                    <a:pt x="126069" y="301240"/>
                    <a:pt x="43792" y="346360"/>
                  </a:cubicBezTo>
                  <a:lnTo>
                    <a:pt x="3981" y="306549"/>
                  </a:lnTo>
                  <a:cubicBezTo>
                    <a:pt x="57063" y="269391"/>
                    <a:pt x="83604" y="222944"/>
                    <a:pt x="83604" y="167208"/>
                  </a:cubicBezTo>
                  <a:cubicBezTo>
                    <a:pt x="49101" y="167208"/>
                    <a:pt x="21232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756498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2" y="229580"/>
                    <a:pt x="126070" y="301240"/>
                    <a:pt x="43793" y="346360"/>
                  </a:cubicBezTo>
                  <a:lnTo>
                    <a:pt x="0" y="306549"/>
                  </a:lnTo>
                  <a:cubicBezTo>
                    <a:pt x="50428" y="272045"/>
                    <a:pt x="78296" y="225599"/>
                    <a:pt x="83604" y="167208"/>
                  </a:cubicBezTo>
                  <a:cubicBezTo>
                    <a:pt x="49101" y="167208"/>
                    <a:pt x="21233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8608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/>
        </p:nvSpPr>
        <p:spPr>
          <a:xfrm>
            <a:off x="2877185" y="1496060"/>
            <a:ext cx="8229600" cy="453644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2000"/>
          </a:p>
          <a:p>
            <a:pPr marL="0" indent="0">
              <a:buNone/>
            </a:pPr>
            <a:endParaRPr lang="zh-CN" altLang="en-US" sz="2000"/>
          </a:p>
        </p:txBody>
      </p:sp>
      <p:sp>
        <p:nvSpPr>
          <p:cNvPr id="2" name="文本框 1"/>
          <p:cNvSpPr txBox="1"/>
          <p:nvPr/>
        </p:nvSpPr>
        <p:spPr>
          <a:xfrm>
            <a:off x="2870835" y="2045335"/>
            <a:ext cx="6280150" cy="25533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2000">
                <a:sym typeface="+mn-ea"/>
              </a:rPr>
              <a:t>3</a:t>
            </a:r>
            <a:r>
              <a:rPr lang="zh-CN" altLang="en-US" sz="2000">
                <a:sym typeface="+mn-ea"/>
              </a:rPr>
              <a:t>、秘书的枢纽作用指的是（      ）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A</a:t>
            </a:r>
            <a:r>
              <a:rPr lang="zh-CN" altLang="en-US" sz="2000">
                <a:sym typeface="+mn-ea"/>
              </a:rPr>
              <a:t>、上情下达          </a:t>
            </a:r>
            <a:r>
              <a:rPr lang="en-US" altLang="zh-CN" sz="2000">
                <a:sym typeface="+mn-ea"/>
              </a:rPr>
              <a:t>B</a:t>
            </a:r>
            <a:r>
              <a:rPr lang="zh-CN" altLang="en-US" sz="2000">
                <a:sym typeface="+mn-ea"/>
              </a:rPr>
              <a:t>、下情上报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C</a:t>
            </a:r>
            <a:r>
              <a:rPr lang="zh-CN" altLang="en-US" sz="2000">
                <a:sym typeface="+mn-ea"/>
              </a:rPr>
              <a:t>、左右联通          </a:t>
            </a:r>
            <a:r>
              <a:rPr lang="en-US" altLang="zh-CN" sz="2000">
                <a:sym typeface="+mn-ea"/>
              </a:rPr>
              <a:t>D</a:t>
            </a:r>
            <a:r>
              <a:rPr lang="zh-CN" altLang="en-US" sz="2000">
                <a:sym typeface="+mn-ea"/>
              </a:rPr>
              <a:t>、联系内外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4</a:t>
            </a:r>
            <a:r>
              <a:rPr lang="zh-CN" altLang="en-US" sz="2000">
                <a:sym typeface="+mn-ea"/>
              </a:rPr>
              <a:t>、秘书部门被称为“不管部”表现在（     ）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A</a:t>
            </a:r>
            <a:r>
              <a:rPr lang="zh-CN" altLang="en-US" sz="2000">
                <a:sym typeface="+mn-ea"/>
              </a:rPr>
              <a:t>、围绕中心工作产生的任务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B</a:t>
            </a:r>
            <a:r>
              <a:rPr lang="zh-CN" altLang="en-US" sz="2000">
                <a:sym typeface="+mn-ea"/>
              </a:rPr>
              <a:t>、临时发生的突击任务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C</a:t>
            </a:r>
            <a:r>
              <a:rPr lang="zh-CN" altLang="en-US" sz="2000">
                <a:sym typeface="+mn-ea"/>
              </a:rPr>
              <a:t>、带全面性的任务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D</a:t>
            </a:r>
            <a:r>
              <a:rPr lang="zh-CN" altLang="en-US" sz="2000">
                <a:sym typeface="+mn-ea"/>
              </a:rPr>
              <a:t>、为领导服务的其他事项</a:t>
            </a:r>
            <a:endParaRPr lang="zh-CN" altLang="en-US" sz="2000"/>
          </a:p>
        </p:txBody>
      </p:sp>
    </p:spTree>
    <p:custDataLst>
      <p:tags r:id="rId5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9" end="6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charRg st="49" end="6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66" end="7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charRg st="66" end="7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timgYHKA917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82255" y="2275840"/>
            <a:ext cx="3683000" cy="4632960"/>
          </a:xfrm>
          <a:prstGeom prst="rect">
            <a:avLst/>
          </a:prstGeom>
        </p:spPr>
      </p:pic>
      <p:sp>
        <p:nvSpPr>
          <p:cNvPr id="13" name="Line 6"/>
          <p:cNvSpPr>
            <a:spLocks noChangeShapeType="1"/>
          </p:cNvSpPr>
          <p:nvPr/>
        </p:nvSpPr>
        <p:spPr bwMode="auto">
          <a:xfrm>
            <a:off x="3178628" y="1830316"/>
            <a:ext cx="6038801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2665308" y="5027482"/>
            <a:ext cx="6129715" cy="0"/>
          </a:xfrm>
          <a:prstGeom prst="line">
            <a:avLst/>
          </a:prstGeom>
          <a:noFill/>
          <a:ln w="25400" cap="flat" cmpd="sng">
            <a:solidFill>
              <a:schemeClr val="bg1">
                <a:lumMod val="65000"/>
              </a:schemeClr>
            </a:solidFill>
            <a:prstDash val="solid"/>
            <a:round/>
          </a:ln>
          <a:effectLst/>
        </p:spPr>
        <p:txBody>
          <a:bodyPr lIns="90000" tIns="46800" rIns="90000" bIns="468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es-ES" sz="1500"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Arial"/>
              <a:ea typeface="MS PGothic" panose="020b0600070205080204" charset="-128"/>
              <a:sym typeface="Gill Sans" charset="0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586972" y="1624806"/>
            <a:ext cx="289723" cy="259770"/>
            <a:chOff x="2023840" y="-377671"/>
            <a:chExt cx="386297" cy="346360"/>
          </a:xfrm>
          <a:solidFill>
            <a:schemeClr val="accent1"/>
          </a:solidFill>
        </p:grpSpPr>
        <p:sp>
          <p:nvSpPr>
            <p:cNvPr id="21" name="文本框 20"/>
            <p:cNvSpPr txBox="1"/>
            <p:nvPr/>
          </p:nvSpPr>
          <p:spPr>
            <a:xfrm>
              <a:off x="2023840" y="-377671"/>
              <a:ext cx="163352" cy="346360"/>
            </a:xfrm>
            <a:custGeom>
              <a:rect l="l" t="t" r="r" b="b"/>
              <a:pathLst>
                <a:path w="163352" h="346360">
                  <a:moveTo>
                    <a:pt x="119560" y="0"/>
                  </a:moveTo>
                  <a:lnTo>
                    <a:pt x="159371" y="43792"/>
                  </a:lnTo>
                  <a:cubicBezTo>
                    <a:pt x="108943" y="80950"/>
                    <a:pt x="82402" y="126070"/>
                    <a:pt x="79748" y="179152"/>
                  </a:cubicBezTo>
                  <a:cubicBezTo>
                    <a:pt x="116906" y="179152"/>
                    <a:pt x="144774" y="179152"/>
                    <a:pt x="163352" y="179152"/>
                  </a:cubicBezTo>
                  <a:lnTo>
                    <a:pt x="163352" y="346360"/>
                  </a:lnTo>
                  <a:lnTo>
                    <a:pt x="125" y="346360"/>
                  </a:lnTo>
                  <a:lnTo>
                    <a:pt x="125" y="218963"/>
                  </a:lnTo>
                  <a:cubicBezTo>
                    <a:pt x="-2529" y="118107"/>
                    <a:pt x="37282" y="45119"/>
                    <a:pt x="119560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42807" y="-377671"/>
              <a:ext cx="167330" cy="346360"/>
            </a:xfrm>
            <a:custGeom>
              <a:rect l="l" t="t" r="r" b="b"/>
              <a:pathLst>
                <a:path w="167330" h="346360">
                  <a:moveTo>
                    <a:pt x="123537" y="0"/>
                  </a:moveTo>
                  <a:lnTo>
                    <a:pt x="163349" y="43792"/>
                  </a:lnTo>
                  <a:cubicBezTo>
                    <a:pt x="112921" y="80950"/>
                    <a:pt x="85053" y="126070"/>
                    <a:pt x="79745" y="179152"/>
                  </a:cubicBezTo>
                  <a:cubicBezTo>
                    <a:pt x="119556" y="179152"/>
                    <a:pt x="148751" y="179152"/>
                    <a:pt x="167330" y="179152"/>
                  </a:cubicBezTo>
                  <a:lnTo>
                    <a:pt x="167330" y="346360"/>
                  </a:lnTo>
                  <a:lnTo>
                    <a:pt x="121" y="346360"/>
                  </a:lnTo>
                  <a:lnTo>
                    <a:pt x="121" y="218963"/>
                  </a:lnTo>
                  <a:cubicBezTo>
                    <a:pt x="-2533" y="120761"/>
                    <a:pt x="38606" y="47774"/>
                    <a:pt x="123537" y="0"/>
                  </a:cubicBez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9028450" y="4309990"/>
            <a:ext cx="289721" cy="259770"/>
            <a:chOff x="2533554" y="-373690"/>
            <a:chExt cx="386295" cy="346360"/>
          </a:xfrm>
          <a:solidFill>
            <a:schemeClr val="accent1"/>
          </a:solidFill>
        </p:grpSpPr>
        <p:sp>
          <p:nvSpPr>
            <p:cNvPr id="19" name="文本框 18"/>
            <p:cNvSpPr txBox="1"/>
            <p:nvPr/>
          </p:nvSpPr>
          <p:spPr>
            <a:xfrm>
              <a:off x="2533554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1" y="229580"/>
                    <a:pt x="126069" y="301240"/>
                    <a:pt x="43792" y="346360"/>
                  </a:cubicBezTo>
                  <a:lnTo>
                    <a:pt x="3981" y="306549"/>
                  </a:lnTo>
                  <a:cubicBezTo>
                    <a:pt x="57063" y="269391"/>
                    <a:pt x="83604" y="222944"/>
                    <a:pt x="83604" y="167208"/>
                  </a:cubicBezTo>
                  <a:cubicBezTo>
                    <a:pt x="49101" y="167208"/>
                    <a:pt x="21232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756498" y="-373690"/>
              <a:ext cx="163351" cy="346360"/>
            </a:xfrm>
            <a:custGeom>
              <a:rect l="l" t="t" r="r" b="b"/>
              <a:pathLst>
                <a:path w="163351" h="346360">
                  <a:moveTo>
                    <a:pt x="0" y="0"/>
                  </a:moveTo>
                  <a:lnTo>
                    <a:pt x="163227" y="0"/>
                  </a:lnTo>
                  <a:lnTo>
                    <a:pt x="163227" y="131378"/>
                  </a:lnTo>
                  <a:cubicBezTo>
                    <a:pt x="165882" y="229580"/>
                    <a:pt x="126070" y="301240"/>
                    <a:pt x="43793" y="346360"/>
                  </a:cubicBezTo>
                  <a:lnTo>
                    <a:pt x="0" y="306549"/>
                  </a:lnTo>
                  <a:cubicBezTo>
                    <a:pt x="50428" y="272045"/>
                    <a:pt x="78296" y="225599"/>
                    <a:pt x="83604" y="167208"/>
                  </a:cubicBezTo>
                  <a:cubicBezTo>
                    <a:pt x="49101" y="167208"/>
                    <a:pt x="21233" y="167208"/>
                    <a:pt x="0" y="167208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/>
          </p:spPr>
          <p:txBody>
  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6000">
                <a:solidFill>
                  <a:schemeClr val="accent1"/>
                </a:solidFill>
                <a:latin typeface="方正兰亭粗黑_GBK" panose="02000000000000000000" pitchFamily="2" charset="-122"/>
                <a:ea typeface="方正兰亭粗黑_GBK" panose="02000000000000000000" pitchFamily="2" charset="-122"/>
              </a:endParaRPr>
            </a:p>
          </p:txBody>
        </p:sp>
      </p:grpSp>
      <p:pic>
        <p:nvPicPr>
          <p:cNvPr id="12289" name="Picture 6" descr="D:\Program Files\Microsoft Office\MEDIA\OFFICE12\Lines\BD21313_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8608" y="488950"/>
            <a:ext cx="8054975" cy="32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/>
        </p:nvSpPr>
        <p:spPr>
          <a:xfrm>
            <a:off x="2877185" y="1496060"/>
            <a:ext cx="8229600" cy="453644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2000"/>
          </a:p>
          <a:p>
            <a:pPr marL="0" indent="0">
              <a:buNone/>
            </a:pPr>
            <a:endParaRPr lang="zh-CN" altLang="en-US" sz="2000"/>
          </a:p>
        </p:txBody>
      </p:sp>
      <p:sp>
        <p:nvSpPr>
          <p:cNvPr id="7" name="文本框 6"/>
          <p:cNvSpPr txBox="1"/>
          <p:nvPr/>
        </p:nvSpPr>
        <p:spPr>
          <a:xfrm>
            <a:off x="2751455" y="2371725"/>
            <a:ext cx="6054725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2000">
                <a:sym typeface="+mn-ea"/>
              </a:rPr>
              <a:t>5</a:t>
            </a:r>
            <a:r>
              <a:rPr lang="zh-CN" altLang="en-US" sz="2000">
                <a:sym typeface="+mn-ea"/>
              </a:rPr>
              <a:t>、张</a:t>
            </a:r>
            <a:r>
              <a:rPr lang="en-US" altLang="zh-CN" sz="2000">
                <a:sym typeface="+mn-ea"/>
              </a:rPr>
              <a:t>XX</a:t>
            </a:r>
            <a:r>
              <a:rPr lang="zh-CN" altLang="en-US" sz="2000">
                <a:sym typeface="+mn-ea"/>
              </a:rPr>
              <a:t>是单位秘书部门的秘书，下列关于其工作中正确的有（      ）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A</a:t>
            </a:r>
            <a:r>
              <a:rPr lang="zh-CN" altLang="en-US" sz="2000">
                <a:sym typeface="+mn-ea"/>
              </a:rPr>
              <a:t>、张秘书进行公文制发、文书资料处理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B</a:t>
            </a:r>
            <a:r>
              <a:rPr lang="zh-CN" altLang="en-US" sz="2000">
                <a:sym typeface="+mn-ea"/>
              </a:rPr>
              <a:t>、张秘书陪同领导调研，撰写调研报告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C</a:t>
            </a:r>
            <a:r>
              <a:rPr lang="zh-CN" altLang="en-US" sz="2000">
                <a:sym typeface="+mn-ea"/>
              </a:rPr>
              <a:t>、张秘书参与本单位的领导决策</a:t>
            </a:r>
            <a:endParaRPr lang="en-US" altLang="zh-CN" sz="2000"/>
          </a:p>
          <a:p>
            <a:pPr eaLnBrk="1" hangingPunct="1"/>
            <a:r>
              <a:rPr lang="en-US" altLang="zh-CN" sz="2000">
                <a:sym typeface="+mn-ea"/>
              </a:rPr>
              <a:t>D</a:t>
            </a:r>
            <a:r>
              <a:rPr lang="zh-CN" altLang="en-US" sz="2000">
                <a:sym typeface="+mn-ea"/>
              </a:rPr>
              <a:t>、张秘书对单位各部门工作进行协调</a:t>
            </a:r>
            <a:endParaRPr lang="zh-CN" altLang="en-US" sz="2000"/>
          </a:p>
        </p:txBody>
      </p:sp>
    </p:spTree>
    <p:custDataLst>
      <p:tags r:id="rId5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9" end="6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charRg st="49" end="6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66" end="7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charRg st="66" end="7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https://d.book118.com/527146131133006031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4553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4553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TEMPLATE_CATEGORY" val="special"/>
  <p:tag name="KSO_WM_TEMPLATE_INDEX" val="20162978"/>
  <p:tag name="KSO_WM_UNIT_ID" val="special20162978_3*i*15"/>
  <p:tag name="KSO_WM_UNIT_INDEX" val="15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TEMPLATE_CATEGORY" val="special"/>
  <p:tag name="KSO_WM_TEMPLATE_INDEX" val="20162978"/>
  <p:tag name="KSO_WM_UNIT_ID" val="special20162978_3*i*7"/>
  <p:tag name="KSO_WM_UNIT_INDEX" val="7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TEMPLATE_CATEGORY" val="special"/>
  <p:tag name="KSO_WM_TEMPLATE_INDEX" val="20162978"/>
  <p:tag name="KSO_WM_UNIT_ID" val="special20162978_3*i*8"/>
  <p:tag name="KSO_WM_UNIT_INDEX" val="8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SLIDE_ID" val="basetag20164082_7"/>
  <p:tag name="KSO_WM_SLIDE_INDEX" val="7"/>
  <p:tag name="KSO_WM_SLIDE_ITEM_CNT" val="0"/>
  <p:tag name="KSO_WM_SLIDE_TYPE" val="sectionTitle"/>
  <p:tag name="KSO_WM_TAG_VERSION" val="1.0"/>
  <p:tag name="KSO_WM_TEMPLATE_CATEGORY" val="basetag"/>
  <p:tag name="KSO_WM_TEMPLATE_INDEX" val="20164082"/>
</p:tagLst>
</file>

<file path=ppt/tags/tag8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9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10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11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12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13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14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15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16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17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18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19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20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21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22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23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24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25.xml><?xml version="1.0" encoding="utf-8"?>
<p:tagLst xmlns:p="http://schemas.openxmlformats.org/presentationml/2006/main">
  <p:tag name="KSO_WM_BEAUTIFY_FLAG" val="#wm#"/>
  <p:tag name="KSO_WM_SLIDE_ID" val="basetag20164082_19"/>
  <p:tag name="KSO_WM_SLIDE_INDEX" val="19"/>
  <p:tag name="KSO_WM_SLIDE_ITEM_CNT" val="0"/>
  <p:tag name="KSO_WM_SLIDE_TYPE" val="text"/>
  <p:tag name="KSO_WM_TAG_VERSION" val="1.0"/>
  <p:tag name="KSO_WM_TEMPLATE_CATEGORY" val="basetag"/>
  <p:tag name="KSO_WM_TEMPLATE_INDEX" val="20164082"/>
</p:tagLst>
</file>

<file path=ppt/tags/tag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14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21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3">
      <vt:lpstr>Arial</vt:lpstr>
      <vt:lpstr>Calibri</vt:lpstr>
      <vt:lpstr>微软雅黑</vt:lpstr>
      <vt:lpstr>黑体</vt:lpstr>
      <vt:lpstr>宋体</vt:lpstr>
      <vt:lpstr>华文中宋</vt:lpstr>
      <vt:lpstr>华康唐风隶W5</vt:lpstr>
      <vt:lpstr>MS PGothic</vt:lpstr>
      <vt:lpstr>Gill Sans</vt:lpstr>
      <vt:lpstr>方正兰亭粗黑_GBK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2024-09-04T02:27:27.870</cp:lastPrinted>
  <dcterms:created xsi:type="dcterms:W3CDTF">2024-09-03T18:27:27Z</dcterms:created>
  <dcterms:modified xsi:type="dcterms:W3CDTF">2024-09-03T18:27:30Z</dcterms:modified>
</cp:coreProperties>
</file>