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8924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04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image" Target="../media/image1.jpe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10" Type="http://schemas.openxmlformats.org/officeDocument/2006/relationships/tags" Target="../tags/tag3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6.xml" /><Relationship Id="rId3" Type="http://schemas.openxmlformats.org/officeDocument/2006/relationships/image" Target="../media/image2.png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8268E5-E039-4CF2-A872-B4EDBA1EBD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22D5CD-CEB6-43DF-981F-3FEDD678FC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EB5436-02AF-4F36-BF18-83EF9A42CF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144E62-774D-4BB5-9F2C-1C06F9D40F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DAD17D0-2001-4FC8-A7C0-FF0DAC843C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F51F8BF-202A-4B8B-A803-93B8F03072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51BF9FB-5E53-4BBB-844C-1BC7A1B471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4996C6-55A9-4D19-A56C-98BB3E1E66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C4D64B-7895-4898-AA10-2D0E83F002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D6A11F-2110-423F-BAAE-DAAF36A9B6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4F7BD4-0222-4D76-A878-8361B59357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/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7661910" cy="4309110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60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1" name="直接连接符 22"/>
          <p:cNvCxnSpPr/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/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2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5" name="直接连接符 43"/>
          <p:cNvCxnSpPr/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37" name="直接连接符 22"/>
          <p:cNvCxnSpPr/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/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cxnSp>
        <p:nvCxnSpPr>
          <p:cNvPr id="3145741" name="直接连接符 7"/>
          <p:cNvCxnSpPr/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78.xml" /><Relationship Id="rId14" Type="http://schemas.openxmlformats.org/officeDocument/2006/relationships/tags" Target="../tags/tag79.xml" /><Relationship Id="rId15" Type="http://schemas.openxmlformats.org/officeDocument/2006/relationships/tags" Target="../tags/tag80.xml" /><Relationship Id="rId16" Type="http://schemas.openxmlformats.org/officeDocument/2006/relationships/tags" Target="../tags/tag81.xml" /><Relationship Id="rId17" Type="http://schemas.openxmlformats.org/officeDocument/2006/relationships/tags" Target="../tags/tag82.xml" /><Relationship Id="rId18" Type="http://schemas.openxmlformats.org/officeDocument/2006/relationships/tags" Target="../tags/tag83.xml" /><Relationship Id="rId19" Type="http://schemas.openxmlformats.org/officeDocument/2006/relationships/tags" Target="../tags/tag8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8914" r:id="rId2"/>
    <p:sldLayoutId id="2147488915" r:id="rId3"/>
    <p:sldLayoutId id="2147488916" r:id="rId4"/>
    <p:sldLayoutId id="2147488917" r:id="rId5"/>
    <p:sldLayoutId id="2147488918" r:id="rId6"/>
    <p:sldLayoutId id="2147488919" r:id="rId7"/>
    <p:sldLayoutId id="2147488920" r:id="rId8"/>
    <p:sldLayoutId id="2147488921" r:id="rId9"/>
    <p:sldLayoutId id="2147488922" r:id="rId10"/>
    <p:sldLayoutId id="2147488923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21" Type="http://schemas.openxmlformats.org/officeDocument/2006/relationships/tags" Target="../tags/tag107.xml" /><Relationship Id="rId22" Type="http://schemas.openxmlformats.org/officeDocument/2006/relationships/tags" Target="../tags/tag108.xml" /><Relationship Id="rId23" Type="http://schemas.openxmlformats.org/officeDocument/2006/relationships/tags" Target="../tags/tag109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4.xml" /><Relationship Id="rId11" Type="http://schemas.openxmlformats.org/officeDocument/2006/relationships/tags" Target="../tags/tag125.xml" /><Relationship Id="rId12" Type="http://schemas.openxmlformats.org/officeDocument/2006/relationships/tags" Target="../tags/tag126.xml" /><Relationship Id="rId13" Type="http://schemas.openxmlformats.org/officeDocument/2006/relationships/tags" Target="../tags/tag127.xml" /><Relationship Id="rId14" Type="http://schemas.openxmlformats.org/officeDocument/2006/relationships/tags" Target="../tags/tag128.xml" /><Relationship Id="rId15" Type="http://schemas.openxmlformats.org/officeDocument/2006/relationships/tags" Target="../tags/tag129.xml" /><Relationship Id="rId16" Type="http://schemas.openxmlformats.org/officeDocument/2006/relationships/tags" Target="../tags/tag130.xml" /><Relationship Id="rId17" Type="http://schemas.openxmlformats.org/officeDocument/2006/relationships/tags" Target="../tags/tag131.xml" /><Relationship Id="rId18" Type="http://schemas.openxmlformats.org/officeDocument/2006/relationships/tags" Target="../tags/tag132.xml" /><Relationship Id="rId19" Type="http://schemas.openxmlformats.org/officeDocument/2006/relationships/tags" Target="../tags/tag133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Relationship Id="rId8" Type="http://schemas.openxmlformats.org/officeDocument/2006/relationships/tags" Target="../tags/tag122.xml" /><Relationship Id="rId9" Type="http://schemas.openxmlformats.org/officeDocument/2006/relationships/tags" Target="../tags/tag12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2.xml" /><Relationship Id="rId11" Type="http://schemas.openxmlformats.org/officeDocument/2006/relationships/tags" Target="../tags/tag143.xml" /><Relationship Id="rId12" Type="http://schemas.openxmlformats.org/officeDocument/2006/relationships/tags" Target="../tags/tag144.xml" /><Relationship Id="rId13" Type="http://schemas.openxmlformats.org/officeDocument/2006/relationships/tags" Target="../tags/tag145.xml" /><Relationship Id="rId14" Type="http://schemas.openxmlformats.org/officeDocument/2006/relationships/tags" Target="../tags/tag146.xml" /><Relationship Id="rId15" Type="http://schemas.openxmlformats.org/officeDocument/2006/relationships/tags" Target="../tags/tag147.xml" /><Relationship Id="rId16" Type="http://schemas.openxmlformats.org/officeDocument/2006/relationships/tags" Target="../tags/tag148.xml" /><Relationship Id="rId17" Type="http://schemas.openxmlformats.org/officeDocument/2006/relationships/tags" Target="../tags/tag149.xml" /><Relationship Id="rId18" Type="http://schemas.openxmlformats.org/officeDocument/2006/relationships/tags" Target="../tags/tag150.xml" /><Relationship Id="rId19" Type="http://schemas.openxmlformats.org/officeDocument/2006/relationships/tags" Target="../tags/tag151.xml" /><Relationship Id="rId2" Type="http://schemas.openxmlformats.org/officeDocument/2006/relationships/tags" Target="../tags/tag134.xml" /><Relationship Id="rId20" Type="http://schemas.openxmlformats.org/officeDocument/2006/relationships/tags" Target="../tags/tag152.xml" /><Relationship Id="rId21" Type="http://schemas.openxmlformats.org/officeDocument/2006/relationships/tags" Target="../tags/tag153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tags" Target="../tags/tag140.xml" /><Relationship Id="rId9" Type="http://schemas.openxmlformats.org/officeDocument/2006/relationships/tags" Target="../tags/tag14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8.xml" /><Relationship Id="rId3" Type="http://schemas.openxmlformats.org/officeDocument/2006/relationships/tags" Target="../tags/tag159.xml" /><Relationship Id="rId4" Type="http://schemas.openxmlformats.org/officeDocument/2006/relationships/tags" Target="../tags/tag16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9.xml" /><Relationship Id="rId11" Type="http://schemas.openxmlformats.org/officeDocument/2006/relationships/tags" Target="../tags/tag170.xml" /><Relationship Id="rId12" Type="http://schemas.openxmlformats.org/officeDocument/2006/relationships/tags" Target="../tags/tag171.xml" /><Relationship Id="rId13" Type="http://schemas.openxmlformats.org/officeDocument/2006/relationships/tags" Target="../tags/tag172.xml" /><Relationship Id="rId14" Type="http://schemas.openxmlformats.org/officeDocument/2006/relationships/tags" Target="../tags/tag173.xml" /><Relationship Id="rId15" Type="http://schemas.openxmlformats.org/officeDocument/2006/relationships/tags" Target="../tags/tag174.xml" /><Relationship Id="rId16" Type="http://schemas.openxmlformats.org/officeDocument/2006/relationships/tags" Target="../tags/tag175.xml" /><Relationship Id="rId17" Type="http://schemas.openxmlformats.org/officeDocument/2006/relationships/tags" Target="../tags/tag176.xml" /><Relationship Id="rId18" Type="http://schemas.openxmlformats.org/officeDocument/2006/relationships/tags" Target="../tags/tag177.xml" /><Relationship Id="rId19" Type="http://schemas.openxmlformats.org/officeDocument/2006/relationships/tags" Target="../tags/tag178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tags" Target="../tags/tag166.xml" /><Relationship Id="rId8" Type="http://schemas.openxmlformats.org/officeDocument/2006/relationships/tags" Target="../tags/tag167.xml" /><Relationship Id="rId9" Type="http://schemas.openxmlformats.org/officeDocument/2006/relationships/tags" Target="../tags/tag16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1.xml" /><Relationship Id="rId11" Type="http://schemas.openxmlformats.org/officeDocument/2006/relationships/tags" Target="../tags/tag192.xml" /><Relationship Id="rId12" Type="http://schemas.openxmlformats.org/officeDocument/2006/relationships/tags" Target="../tags/tag193.xml" /><Relationship Id="rId13" Type="http://schemas.openxmlformats.org/officeDocument/2006/relationships/tags" Target="../tags/tag194.xml" /><Relationship Id="rId14" Type="http://schemas.openxmlformats.org/officeDocument/2006/relationships/tags" Target="../tags/tag195.xml" /><Relationship Id="rId15" Type="http://schemas.openxmlformats.org/officeDocument/2006/relationships/tags" Target="../tags/tag196.xml" /><Relationship Id="rId16" Type="http://schemas.openxmlformats.org/officeDocument/2006/relationships/tags" Target="../tags/tag197.xml" /><Relationship Id="rId17" Type="http://schemas.openxmlformats.org/officeDocument/2006/relationships/tags" Target="../tags/tag198.xml" /><Relationship Id="rId18" Type="http://schemas.openxmlformats.org/officeDocument/2006/relationships/tags" Target="../tags/tag199.xml" /><Relationship Id="rId19" Type="http://schemas.openxmlformats.org/officeDocument/2006/relationships/tags" Target="../tags/tag200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1.xml" /><Relationship Id="rId3" Type="http://schemas.openxmlformats.org/officeDocument/2006/relationships/tags" Target="../tags/tag202.xml" /><Relationship Id="rId4" Type="http://schemas.openxmlformats.org/officeDocument/2006/relationships/tags" Target="../tags/tag20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7151165122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,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2023年管理投资管理年终总结及年后展望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697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0" name="矩形: 圆角 17"/>
          <p:cNvSpPr/>
          <p:nvPr>
            <p:custDataLst>
              <p:tags r:id="rId5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6"/>
            </p:custDataLst>
          </p:nvPr>
        </p:nvSpPr>
        <p:spPr>
          <a:xfrm>
            <a:off x="60198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7"/>
            </p:custDataLst>
          </p:nvPr>
        </p:nvSpPr>
        <p:spPr>
          <a:xfrm>
            <a:off x="60198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目录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8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250634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0"/>
            </p:custDataLst>
          </p:nvPr>
        </p:nvSpPr>
        <p:spPr>
          <a:xfrm>
            <a:off x="250634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年终总结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11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2"/>
            </p:custDataLst>
          </p:nvPr>
        </p:nvSpPr>
        <p:spPr>
          <a:xfrm>
            <a:off x="441071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3"/>
            </p:custDataLst>
          </p:nvPr>
        </p:nvSpPr>
        <p:spPr>
          <a:xfrm>
            <a:off x="441071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年后展望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4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6315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6315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经验教训与改进措施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7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8"/>
            </p:custDataLst>
          </p:nvPr>
        </p:nvSpPr>
        <p:spPr>
          <a:xfrm>
            <a:off x="8220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9"/>
            </p:custDataLst>
          </p:nvPr>
        </p:nvSpPr>
        <p:spPr>
          <a:xfrm>
            <a:off x="8220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团队建设与人才培养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20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21"/>
            </p:custDataLst>
          </p:nvPr>
        </p:nvSpPr>
        <p:spPr>
          <a:xfrm>
            <a:off x="1012444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2"/>
            </p:custDataLst>
          </p:nvPr>
        </p:nvSpPr>
        <p:spPr>
          <a:xfrm>
            <a:off x="1012444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社会责任与可持续发展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3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年终总结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2023年投资管理回顾</a:t>
            </a:r>
            <a:endParaRPr lang="zh-CN" altLang="en-US"/>
          </a:p>
        </p:txBody>
      </p:sp>
      <p:sp>
        <p:nvSpPr>
          <p:cNvPr id="1048970" name="任意多边形: 形状 2"/>
          <p:cNvSpPr/>
          <p:nvPr>
            <p:custDataLst>
              <p:tags r:id="rId2"/>
            </p:custDataLst>
          </p:nvPr>
        </p:nvSpPr>
        <p:spPr>
          <a:xfrm rot="10800000">
            <a:off x="711775" y="4005720"/>
            <a:ext cx="3453940" cy="222877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2" name="矩形 4"/>
          <p:cNvSpPr/>
          <p:nvPr>
            <p:custDataLst>
              <p:tags r:id="rId3"/>
            </p:custDataLst>
          </p:nvPr>
        </p:nvSpPr>
        <p:spPr>
          <a:xfrm>
            <a:off x="622352" y="4365314"/>
            <a:ext cx="178638" cy="1800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4" name="文本框 5"/>
          <p:cNvSpPr txBox="1"/>
          <p:nvPr>
            <p:custDataLst>
              <p:tags r:id="rId4"/>
            </p:custDataLst>
          </p:nvPr>
        </p:nvSpPr>
        <p:spPr>
          <a:xfrm>
            <a:off x="920429" y="4321553"/>
            <a:ext cx="3036275" cy="126041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投资组合：回顾2023年的投资组合，分析其表现和调整情况</a:t>
            </a:r>
            <a:endParaRPr lang="zh-CN" altLang="en-US" sz="16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6" name="任意多边形: 形状 56"/>
          <p:cNvSpPr/>
          <p:nvPr>
            <p:custDataLst>
              <p:tags r:id="rId5"/>
            </p:custDataLst>
          </p:nvPr>
        </p:nvSpPr>
        <p:spPr>
          <a:xfrm rot="10800000">
            <a:off x="4418066" y="4005720"/>
            <a:ext cx="3453940" cy="222877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78" name="矩形 57"/>
          <p:cNvSpPr/>
          <p:nvPr>
            <p:custDataLst>
              <p:tags r:id="rId6"/>
            </p:custDataLst>
          </p:nvPr>
        </p:nvSpPr>
        <p:spPr>
          <a:xfrm>
            <a:off x="4328643" y="4365314"/>
            <a:ext cx="178638" cy="1800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0" name="文本框 58"/>
          <p:cNvSpPr txBox="1"/>
          <p:nvPr>
            <p:custDataLst>
              <p:tags r:id="rId7"/>
            </p:custDataLst>
          </p:nvPr>
        </p:nvSpPr>
        <p:spPr>
          <a:xfrm>
            <a:off x="4626719" y="4321553"/>
            <a:ext cx="3036275" cy="126041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投资者关系：总结2023年的投资者关系管理，包括沟通、服务等方面的情况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2" name="任意多边形: 形状 60"/>
          <p:cNvSpPr/>
          <p:nvPr>
            <p:custDataLst>
              <p:tags r:id="rId8"/>
            </p:custDataLst>
          </p:nvPr>
        </p:nvSpPr>
        <p:spPr>
          <a:xfrm rot="10800000">
            <a:off x="8123723" y="4005720"/>
            <a:ext cx="3453940" cy="222877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4" name="矩形 61"/>
          <p:cNvSpPr/>
          <p:nvPr>
            <p:custDataLst>
              <p:tags r:id="rId9"/>
            </p:custDataLst>
          </p:nvPr>
        </p:nvSpPr>
        <p:spPr>
          <a:xfrm>
            <a:off x="8034934" y="4365314"/>
            <a:ext cx="178638" cy="1800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6" name="文本框 62"/>
          <p:cNvSpPr txBox="1"/>
          <p:nvPr>
            <p:custDataLst>
              <p:tags r:id="rId10"/>
            </p:custDataLst>
          </p:nvPr>
        </p:nvSpPr>
        <p:spPr>
          <a:xfrm>
            <a:off x="8333010" y="4321553"/>
            <a:ext cx="3036275" cy="126041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团队建设：回顾2023年的团队建设情况，包括人员、培训等方面的情况</a:t>
            </a:r>
            <a:endParaRPr lang="zh-CN" altLang="en-US" sz="16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8" name="任意多边形: 形状 64"/>
          <p:cNvSpPr/>
          <p:nvPr>
            <p:custDataLst>
              <p:tags r:id="rId11"/>
            </p:custDataLst>
          </p:nvPr>
        </p:nvSpPr>
        <p:spPr>
          <a:xfrm rot="10800000">
            <a:off x="697189" y="1505686"/>
            <a:ext cx="3453940" cy="222877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90" name="矩形 65"/>
          <p:cNvSpPr/>
          <p:nvPr>
            <p:custDataLst>
              <p:tags r:id="rId12"/>
            </p:custDataLst>
          </p:nvPr>
        </p:nvSpPr>
        <p:spPr>
          <a:xfrm>
            <a:off x="608400" y="1864645"/>
            <a:ext cx="178638" cy="1800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2" name="文本框 66"/>
          <p:cNvSpPr txBox="1"/>
          <p:nvPr>
            <p:custDataLst>
              <p:tags r:id="rId13"/>
            </p:custDataLst>
          </p:nvPr>
        </p:nvSpPr>
        <p:spPr>
          <a:xfrm>
            <a:off x="906476" y="1820885"/>
            <a:ext cx="3036275" cy="126041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6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投资策略：回顾2023年的投资策略，分析其成功与不足</a:t>
            </a:r>
            <a:endParaRPr lang="zh-CN" altLang="en-US" sz="16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94" name="任意多边形: 形状 68"/>
          <p:cNvSpPr/>
          <p:nvPr>
            <p:custDataLst>
              <p:tags r:id="rId14"/>
            </p:custDataLst>
          </p:nvPr>
        </p:nvSpPr>
        <p:spPr>
          <a:xfrm rot="10800000">
            <a:off x="4403479" y="1505686"/>
            <a:ext cx="3453940" cy="222877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6" name="矩形 69"/>
          <p:cNvSpPr/>
          <p:nvPr>
            <p:custDataLst>
              <p:tags r:id="rId15"/>
            </p:custDataLst>
          </p:nvPr>
        </p:nvSpPr>
        <p:spPr>
          <a:xfrm>
            <a:off x="4314057" y="1864645"/>
            <a:ext cx="178638" cy="1800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8" name="文本框 70"/>
          <p:cNvSpPr txBox="1"/>
          <p:nvPr>
            <p:custDataLst>
              <p:tags r:id="rId16"/>
            </p:custDataLst>
          </p:nvPr>
        </p:nvSpPr>
        <p:spPr>
          <a:xfrm>
            <a:off x="4612133" y="1820885"/>
            <a:ext cx="3036275" cy="126041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投资业绩：总结2023年的投资业绩，包括收益、风险控制等方面</a:t>
            </a:r>
            <a:endParaRPr lang="zh-CN" altLang="en-US" sz="16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00" name="任意多边形: 形状 72"/>
          <p:cNvSpPr/>
          <p:nvPr>
            <p:custDataLst>
              <p:tags r:id="rId17"/>
            </p:custDataLst>
          </p:nvPr>
        </p:nvSpPr>
        <p:spPr>
          <a:xfrm rot="10800000">
            <a:off x="8109770" y="1505686"/>
            <a:ext cx="3453940" cy="222877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02" name="矩形 73"/>
          <p:cNvSpPr/>
          <p:nvPr>
            <p:custDataLst>
              <p:tags r:id="rId18"/>
            </p:custDataLst>
          </p:nvPr>
        </p:nvSpPr>
        <p:spPr>
          <a:xfrm>
            <a:off x="8020347" y="1864645"/>
            <a:ext cx="178638" cy="1800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4" name="文本框 74"/>
          <p:cNvSpPr txBox="1"/>
          <p:nvPr>
            <p:custDataLst>
              <p:tags r:id="rId19"/>
            </p:custDataLst>
          </p:nvPr>
        </p:nvSpPr>
        <p:spPr>
          <a:xfrm>
            <a:off x="8318424" y="1820885"/>
            <a:ext cx="3036275" cy="126041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16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市场环境：分析2023年的市场环境，包括政策、经济、行业等方面的影响</a:t>
            </a:r>
            <a:endParaRPr lang="zh-CN" altLang="en-US" sz="16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投资业绩与市场比较</a:t>
            </a:r>
            <a:endParaRPr lang="zh-CN" altLang="en-US"/>
          </a:p>
        </p:txBody>
      </p:sp>
      <p:sp>
        <p:nvSpPr>
          <p:cNvPr id="1049040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投资业绩：2023年投资回报率、投资收益、投资风险等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业绩分析：分析投资业绩的原因，包括投资策略、市场环境、公司管理等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0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市场展望：预测2024年市场趋势，制定相应的投资策略和计划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市场比较：与同行业、同规模、同策略的投资机构进行比较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12" name="标题 1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投资策略与风险管理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投资团队与合作伙伴评价</a:t>
            </a:r>
            <a:endParaRPr lang="zh-CN" altLang="en-US"/>
          </a:p>
        </p:txBody>
      </p:sp>
      <p:sp>
        <p:nvSpPr>
          <p:cNvPr id="1049144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投资团队：专业、高效、执行力强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合作伙伴：诚信、合作、共同发展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评价标准：业绩、团队合作、创新能力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评价结果：优秀、良好、一般、较差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8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18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年后展望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48" name="标题 1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宏观经济与政策影响分析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2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行业趋势与投资机会挖掘</a:t>
            </a:r>
            <a:endParaRPr lang="zh-CN" altLang="en-US"/>
          </a:p>
        </p:txBody>
      </p:sp>
      <p:sp>
        <p:nvSpPr>
          <p:cNvPr id="1049280" name="任意多边形: 形状 2"/>
          <p:cNvSpPr/>
          <p:nvPr>
            <p:custDataLst>
              <p:tags r:id="rId2"/>
            </p:custDataLst>
          </p:nvPr>
        </p:nvSpPr>
        <p:spPr>
          <a:xfrm rot="10800000">
            <a:off x="711775" y="4005720"/>
            <a:ext cx="3453940" cy="222877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2" name="矩形 4"/>
          <p:cNvSpPr/>
          <p:nvPr>
            <p:custDataLst>
              <p:tags r:id="rId3"/>
            </p:custDataLst>
          </p:nvPr>
        </p:nvSpPr>
        <p:spPr>
          <a:xfrm>
            <a:off x="622352" y="4365314"/>
            <a:ext cx="178638" cy="1800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4" name="文本框 5"/>
          <p:cNvSpPr txBox="1"/>
          <p:nvPr>
            <p:custDataLst>
              <p:tags r:id="rId4"/>
            </p:custDataLst>
          </p:nvPr>
        </p:nvSpPr>
        <p:spPr>
          <a:xfrm>
            <a:off x="920429" y="4321553"/>
            <a:ext cx="3036275" cy="126041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新能源行业：全球能源转型加速，投资机会较多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6" name="任意多边形: 形状 56"/>
          <p:cNvSpPr/>
          <p:nvPr>
            <p:custDataLst>
              <p:tags r:id="rId5"/>
            </p:custDataLst>
          </p:nvPr>
        </p:nvSpPr>
        <p:spPr>
          <a:xfrm rot="10800000">
            <a:off x="4418066" y="4005720"/>
            <a:ext cx="3453940" cy="222877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88" name="矩形 57"/>
          <p:cNvSpPr/>
          <p:nvPr>
            <p:custDataLst>
              <p:tags r:id="rId6"/>
            </p:custDataLst>
          </p:nvPr>
        </p:nvSpPr>
        <p:spPr>
          <a:xfrm>
            <a:off x="4328643" y="4365314"/>
            <a:ext cx="178638" cy="1800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0" name="文本框 58"/>
          <p:cNvSpPr txBox="1"/>
          <p:nvPr>
            <p:custDataLst>
              <p:tags r:id="rId7"/>
            </p:custDataLst>
          </p:nvPr>
        </p:nvSpPr>
        <p:spPr>
          <a:xfrm>
            <a:off x="4626719" y="4321553"/>
            <a:ext cx="3036275" cy="126041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教育行业：教育改革持续推进，投资机会较多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92" name="任意多边形: 形状 60"/>
          <p:cNvSpPr/>
          <p:nvPr>
            <p:custDataLst>
              <p:tags r:id="rId8"/>
            </p:custDataLst>
          </p:nvPr>
        </p:nvSpPr>
        <p:spPr>
          <a:xfrm rot="10800000">
            <a:off x="8123723" y="4005720"/>
            <a:ext cx="3453940" cy="222877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4" name="矩形 61"/>
          <p:cNvSpPr/>
          <p:nvPr>
            <p:custDataLst>
              <p:tags r:id="rId9"/>
            </p:custDataLst>
          </p:nvPr>
        </p:nvSpPr>
        <p:spPr>
          <a:xfrm>
            <a:off x="8034934" y="4365314"/>
            <a:ext cx="178638" cy="1800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6" name="文本框 62"/>
          <p:cNvSpPr txBox="1"/>
          <p:nvPr>
            <p:custDataLst>
              <p:tags r:id="rId10"/>
            </p:custDataLst>
          </p:nvPr>
        </p:nvSpPr>
        <p:spPr>
          <a:xfrm>
            <a:off x="8333010" y="4321553"/>
            <a:ext cx="3036275" cy="126041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房地产行业：房地产市场逐渐回暖，投资机会较多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98" name="任意多边形: 形状 64"/>
          <p:cNvSpPr/>
          <p:nvPr>
            <p:custDataLst>
              <p:tags r:id="rId11"/>
            </p:custDataLst>
          </p:nvPr>
        </p:nvSpPr>
        <p:spPr>
          <a:xfrm rot="10800000">
            <a:off x="697189" y="1505686"/>
            <a:ext cx="3453940" cy="222877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00" name="矩形 65"/>
          <p:cNvSpPr/>
          <p:nvPr>
            <p:custDataLst>
              <p:tags r:id="rId12"/>
            </p:custDataLst>
          </p:nvPr>
        </p:nvSpPr>
        <p:spPr>
          <a:xfrm>
            <a:off x="608400" y="1864645"/>
            <a:ext cx="178638" cy="1800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2" name="文本框 66"/>
          <p:cNvSpPr txBox="1"/>
          <p:nvPr>
            <p:custDataLst>
              <p:tags r:id="rId13"/>
            </p:custDataLst>
          </p:nvPr>
        </p:nvSpPr>
        <p:spPr>
          <a:xfrm>
            <a:off x="906476" y="1820885"/>
            <a:ext cx="3036275" cy="126041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科技行业：5G、人工智能、大数据等新兴技术发展迅速，投资机会较多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04" name="任意多边形: 形状 68"/>
          <p:cNvSpPr/>
          <p:nvPr>
            <p:custDataLst>
              <p:tags r:id="rId14"/>
            </p:custDataLst>
          </p:nvPr>
        </p:nvSpPr>
        <p:spPr>
          <a:xfrm rot="10800000">
            <a:off x="4403479" y="1505686"/>
            <a:ext cx="3453940" cy="222877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6" name="矩形 69"/>
          <p:cNvSpPr/>
          <p:nvPr>
            <p:custDataLst>
              <p:tags r:id="rId15"/>
            </p:custDataLst>
          </p:nvPr>
        </p:nvSpPr>
        <p:spPr>
          <a:xfrm>
            <a:off x="4314057" y="1864645"/>
            <a:ext cx="178638" cy="1800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8" name="文本框 70"/>
          <p:cNvSpPr txBox="1"/>
          <p:nvPr>
            <p:custDataLst>
              <p:tags r:id="rId16"/>
            </p:custDataLst>
          </p:nvPr>
        </p:nvSpPr>
        <p:spPr>
          <a:xfrm>
            <a:off x="4612133" y="1820885"/>
            <a:ext cx="3036275" cy="126041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消费行业：消费升级趋势明显，投资机会较多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0" name="任意多边形: 形状 72"/>
          <p:cNvSpPr/>
          <p:nvPr>
            <p:custDataLst>
              <p:tags r:id="rId17"/>
            </p:custDataLst>
          </p:nvPr>
        </p:nvSpPr>
        <p:spPr>
          <a:xfrm rot="10800000">
            <a:off x="8109770" y="1505686"/>
            <a:ext cx="3453940" cy="222877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12" name="矩形 73"/>
          <p:cNvSpPr/>
          <p:nvPr>
            <p:custDataLst>
              <p:tags r:id="rId18"/>
            </p:custDataLst>
          </p:nvPr>
        </p:nvSpPr>
        <p:spPr>
          <a:xfrm>
            <a:off x="8020347" y="1864645"/>
            <a:ext cx="178638" cy="1800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4" name="文本框 74"/>
          <p:cNvSpPr txBox="1"/>
          <p:nvPr>
            <p:custDataLst>
              <p:tags r:id="rId19"/>
            </p:custDataLst>
          </p:nvPr>
        </p:nvSpPr>
        <p:spPr>
          <a:xfrm>
            <a:off x="8318424" y="1820885"/>
            <a:ext cx="3036275" cy="126041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医疗行业：人口老龄化加剧，医疗需求持续增长，投资机会较多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投资策略调整与优化建议</a:t>
            </a:r>
            <a:endParaRPr lang="zh-CN" altLang="en-US"/>
          </a:p>
        </p:txBody>
      </p:sp>
      <p:sp>
        <p:nvSpPr>
          <p:cNvPr id="1049350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调整投资组合：根据市场变化，调整投资组合，降低风险，提高收益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优化投资策略：根据市场趋势，优化投资策略，提高投资回报率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增加投资领域：根据市场需求，增加投资领域，提高投资回报率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加强风险管理：加强风险管理，降低投资风险，提高投资回报率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3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风险防范与应对措施</a:t>
            </a:r>
            <a:endParaRPr lang="zh-CN" altLang="en-US"/>
          </a:p>
        </p:txBody>
      </p:sp>
      <p:sp>
        <p:nvSpPr>
          <p:cNvPr id="1049392" name="矩形 15"/>
          <p:cNvSpPr/>
          <p:nvPr>
            <p:custDataLst>
              <p:tags r:id="rId2"/>
            </p:custDataLst>
          </p:nvPr>
        </p:nvSpPr>
        <p:spPr>
          <a:xfrm>
            <a:off x="3033612" y="155164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建立风险评估体系，定期评估投资风险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任意多边形 17"/>
          <p:cNvSpPr/>
          <p:nvPr>
            <p:custDataLst>
              <p:tags r:id="rId3"/>
            </p:custDataLst>
          </p:nvPr>
        </p:nvSpPr>
        <p:spPr>
          <a:xfrm flipV="1">
            <a:off x="2968287" y="149040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任意多边形 18"/>
          <p:cNvSpPr/>
          <p:nvPr>
            <p:custDataLst>
              <p:tags r:id="rId4"/>
            </p:custDataLst>
          </p:nvPr>
        </p:nvSpPr>
        <p:spPr>
          <a:xfrm flipH="1">
            <a:off x="8123519" y="183539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8" name="矩形 27"/>
          <p:cNvSpPr/>
          <p:nvPr>
            <p:custDataLst>
              <p:tags r:id="rId5"/>
            </p:custDataLst>
          </p:nvPr>
        </p:nvSpPr>
        <p:spPr>
          <a:xfrm>
            <a:off x="3033612" y="239338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制定风险应对预案，提前做好应对准备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任意多边形 29"/>
          <p:cNvSpPr/>
          <p:nvPr>
            <p:custDataLst>
              <p:tags r:id="rId6"/>
            </p:custDataLst>
          </p:nvPr>
        </p:nvSpPr>
        <p:spPr>
          <a:xfrm flipV="1">
            <a:off x="2968287" y="233214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2" name="任意多边形 30"/>
          <p:cNvSpPr/>
          <p:nvPr>
            <p:custDataLst>
              <p:tags r:id="rId7"/>
            </p:custDataLst>
          </p:nvPr>
        </p:nvSpPr>
        <p:spPr>
          <a:xfrm flipH="1">
            <a:off x="8123519" y="267713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4" name="矩形 5"/>
          <p:cNvSpPr/>
          <p:nvPr>
            <p:custDataLst>
              <p:tags r:id="rId8"/>
            </p:custDataLst>
          </p:nvPr>
        </p:nvSpPr>
        <p:spPr>
          <a:xfrm>
            <a:off x="3033612" y="323512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加强内部控制，防范内部风险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任意多边形 7"/>
          <p:cNvSpPr/>
          <p:nvPr>
            <p:custDataLst>
              <p:tags r:id="rId9"/>
            </p:custDataLst>
          </p:nvPr>
        </p:nvSpPr>
        <p:spPr>
          <a:xfrm flipV="1">
            <a:off x="2968287" y="317388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8" name="任意多边形 8"/>
          <p:cNvSpPr/>
          <p:nvPr>
            <p:custDataLst>
              <p:tags r:id="rId10"/>
            </p:custDataLst>
          </p:nvPr>
        </p:nvSpPr>
        <p:spPr>
          <a:xfrm flipH="1">
            <a:off x="8123519" y="351887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0" name="矩形 10"/>
          <p:cNvSpPr/>
          <p:nvPr>
            <p:custDataLst>
              <p:tags r:id="rId11"/>
            </p:custDataLst>
          </p:nvPr>
        </p:nvSpPr>
        <p:spPr>
          <a:xfrm>
            <a:off x="3033612" y="407686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加强信息披露，提高透明度，降低信息不对称风险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任意多边形 12"/>
          <p:cNvSpPr/>
          <p:nvPr>
            <p:custDataLst>
              <p:tags r:id="rId12"/>
            </p:custDataLst>
          </p:nvPr>
        </p:nvSpPr>
        <p:spPr>
          <a:xfrm flipV="1">
            <a:off x="2968287" y="401562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4" name="任意多边形 13"/>
          <p:cNvSpPr/>
          <p:nvPr>
            <p:custDataLst>
              <p:tags r:id="rId13"/>
            </p:custDataLst>
          </p:nvPr>
        </p:nvSpPr>
        <p:spPr>
          <a:xfrm flipH="1">
            <a:off x="8123519" y="436061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6" name="矩形 19"/>
          <p:cNvSpPr/>
          <p:nvPr>
            <p:custDataLst>
              <p:tags r:id="rId14"/>
            </p:custDataLst>
          </p:nvPr>
        </p:nvSpPr>
        <p:spPr>
          <a:xfrm>
            <a:off x="3033612" y="4918603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加强投资者教育，提高投资者风险意识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任意多边形 21"/>
          <p:cNvSpPr/>
          <p:nvPr>
            <p:custDataLst>
              <p:tags r:id="rId15"/>
            </p:custDataLst>
          </p:nvPr>
        </p:nvSpPr>
        <p:spPr>
          <a:xfrm flipV="1">
            <a:off x="2968287" y="485736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0" name="任意多边形 22"/>
          <p:cNvSpPr/>
          <p:nvPr>
            <p:custDataLst>
              <p:tags r:id="rId16"/>
            </p:custDataLst>
          </p:nvPr>
        </p:nvSpPr>
        <p:spPr>
          <a:xfrm flipH="1">
            <a:off x="8123519" y="520235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2" name="矩形 38"/>
          <p:cNvSpPr/>
          <p:nvPr>
            <p:custDataLst>
              <p:tags r:id="rId17"/>
            </p:custDataLst>
          </p:nvPr>
        </p:nvSpPr>
        <p:spPr>
          <a:xfrm>
            <a:off x="3033612" y="5760343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加强监管，防范市场风险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任意多边形 40"/>
          <p:cNvSpPr/>
          <p:nvPr>
            <p:custDataLst>
              <p:tags r:id="rId18"/>
            </p:custDataLst>
          </p:nvPr>
        </p:nvSpPr>
        <p:spPr>
          <a:xfrm flipV="1">
            <a:off x="2968287" y="569910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6" name="任意多边形 41"/>
          <p:cNvSpPr/>
          <p:nvPr>
            <p:custDataLst>
              <p:tags r:id="rId19"/>
            </p:custDataLst>
          </p:nvPr>
        </p:nvSpPr>
        <p:spPr>
          <a:xfrm flipH="1">
            <a:off x="8123519" y="604409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46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  <p:sp>
        <p:nvSpPr>
          <p:cNvPr id="104946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6296"/>
          </a:bodyPr>
          <a:lstStyle/>
          <a:p>
            <a:r>
              <a:rPr lang="zh-CN" altLang="en-US"/>
              <a:t>经验教训与改进措施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https://d.book118.com/527151165122006034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!"/>
  <p:tag name="KSO_WM_UNIT_TYPE" val="a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449.5&quot;,&quot;top&quot;:&quot;73.65&quot;,&quot;width&quot;:&quot;484.9&quot;,&quot;height&quot;:&quot;312.7&quot;}"/>
  <p:tag name="KSO_WM_SLIDE_ID" val="custom2023026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2"/>
  <p:tag name="KSO_WM_UNIT_INDEX" val="1_1_2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1"/>
  <p:tag name="KSO_WM_UNIT_INDEX" val="1_1_1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2"/>
  <p:tag name="KSO_WM_UNIT_INDEX" val="1_2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1"/>
  <p:tag name="KSO_WM_UNIT_INDEX" val="1_2_1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2"/>
  <p:tag name="KSO_WM_UNIT_INDEX" val="1_3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1"/>
  <p:tag name="KSO_WM_UNIT_INDEX" val="1_3_1"/>
  <p:tag name="KSO_WM_UNIT_LAYERLEVEL" val="1_1_1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2"/>
  <p:tag name="KSO_WM_UNIT_INDEX" val="1_4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1"/>
  <p:tag name="KSO_WM_UNIT_INDEX" val="1_4_1"/>
  <p:tag name="KSO_WM_UNIT_LAYERLEVEL" val="1_1_1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2"/>
  <p:tag name="KSO_WM_UNIT_INDEX" val="1_5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1"/>
  <p:tag name="KSO_WM_UNIT_INDEX" val="1_5_1"/>
  <p:tag name="KSO_WM_UNIT_LAYERLEVEL" val="1_1_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2"/>
  <p:tag name="KSO_WM_UNIT_INDEX" val="1_6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1"/>
  <p:tag name="KSO_WM_UNIT_INDEX" val="1_6_1"/>
  <p:tag name="KSO_WM_UNIT_LAYERLEVEL" val="1_1_1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67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4_1"/>
  <p:tag name="KSO_WM_UNIT_INDEX" val="1_4_1"/>
  <p:tag name="KSO_WM_UNIT_LAYERLEVEL" val="1_1_1"/>
  <p:tag name="KSO_WM_UNIT_LINE_FORE_SCHEMECOLOR_INDEX" val="7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4_2"/>
  <p:tag name="KSO_WM_UNIT_INDEX" val="1_4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5_1"/>
  <p:tag name="KSO_WM_UNIT_INDEX" val="1_5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5_2"/>
  <p:tag name="KSO_WM_UNIT_INDEX" val="1_5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6_1"/>
  <p:tag name="KSO_WM_UNIT_INDEX" val="1_6_1"/>
  <p:tag name="KSO_WM_UNIT_LAYERLEVEL" val="1_1_1"/>
  <p:tag name="KSO_WM_UNIT_LINE_FORE_SCHEMECOLOR_INDEX" val="7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6_2"/>
  <p:tag name="KSO_WM_UNIT_INDEX" val="1_6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6_1"/>
  <p:tag name="KSO_WM_UNIT_INDEX" val="1_6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1_1"/>
  <p:tag name="KSO_WM_UNIT_INDEX" val="1_1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1_2"/>
  <p:tag name="KSO_WM_UNIT_INDEX" val="1_1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2_1"/>
  <p:tag name="KSO_WM_UNIT_INDEX" val="1_2_1"/>
  <p:tag name="KSO_WM_UNIT_LAYERLEVEL" val="1_1_1"/>
  <p:tag name="KSO_WM_UNIT_LINE_FORE_SCHEMECOLOR_INDEX" val="7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2_2"/>
  <p:tag name="KSO_WM_UNIT_INDEX" val="1_2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3_1"/>
  <p:tag name="KSO_WM_UNIT_INDEX" val="1_3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3_2"/>
  <p:tag name="KSO_WM_UNIT_INDEX" val="1_3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60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4_1"/>
  <p:tag name="KSO_WM_UNIT_INDEX" val="1_4_1"/>
  <p:tag name="KSO_WM_UNIT_LAYERLEVEL" val="1_1_1"/>
  <p:tag name="KSO_WM_UNIT_LINE_FORE_SCHEMECOLOR_INDEX" val="7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4_2"/>
  <p:tag name="KSO_WM_UNIT_INDEX" val="1_4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5_1"/>
  <p:tag name="KSO_WM_UNIT_INDEX" val="1_5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5_2"/>
  <p:tag name="KSO_WM_UNIT_INDEX" val="1_5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6_1"/>
  <p:tag name="KSO_WM_UNIT_INDEX" val="1_6_1"/>
  <p:tag name="KSO_WM_UNIT_LAYERLEVEL" val="1_1_1"/>
  <p:tag name="KSO_WM_UNIT_LINE_FORE_SCHEMECOLOR_INDEX" val="7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6_2"/>
  <p:tag name="KSO_WM_UNIT_INDEX" val="1_6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6_1"/>
  <p:tag name="KSO_WM_UNIT_INDEX" val="1_6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1_1"/>
  <p:tag name="KSO_WM_UNIT_INDEX" val="1_1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1_2"/>
  <p:tag name="KSO_WM_UNIT_INDEX" val="1_1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2_1"/>
  <p:tag name="KSO_WM_UNIT_INDEX" val="1_2_1"/>
  <p:tag name="KSO_WM_UNIT_LAYERLEVEL" val="1_1_1"/>
  <p:tag name="KSO_WM_UNIT_LINE_FORE_SCHEMECOLOR_INDEX" val="7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2_2"/>
  <p:tag name="KSO_WM_UNIT_INDEX" val="1_2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3_1"/>
  <p:tag name="KSO_WM_UNIT_INDEX" val="1_3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3_2"/>
  <p:tag name="KSO_WM_UNIT_INDEX" val="1_3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1"/>
  <p:tag name="KSO_WM_UNIT_INDEX" val="1_1_1"/>
  <p:tag name="KSO_WM_UNIT_LAYERLEVEL" val="1_1_1"/>
  <p:tag name="KSO_WM_UNIT_LINE_FORE_SCHEMECOLOR_INDEX" val="5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2"/>
  <p:tag name="KSO_WM_UNIT_INDEX" val="1_1_2"/>
  <p:tag name="KSO_WM_UNIT_LAYERLEVEL" val="1_1_1"/>
  <p:tag name="KSO_WM_UNIT_LINE_FORE_SCHEMECOLOR_INDEX" val="5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1"/>
  <p:tag name="KSO_WM_UNIT_INDEX" val="1_2_1"/>
  <p:tag name="KSO_WM_UNIT_LAYERLEVEL" val="1_1_1"/>
  <p:tag name="KSO_WM_UNIT_LINE_FORE_SCHEMECOLOR_INDEX" val="5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2"/>
  <p:tag name="KSO_WM_UNIT_INDEX" val="1_2_2"/>
  <p:tag name="KSO_WM_UNIT_LAYERLEVEL" val="1_1_1"/>
  <p:tag name="KSO_WM_UNIT_LINE_FORE_SCHEMECOLOR_INDEX" val="5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1"/>
  <p:tag name="KSO_WM_UNIT_INDEX" val="1_3_1"/>
  <p:tag name="KSO_WM_UNIT_LAYERLEVEL" val="1_1_1"/>
  <p:tag name="KSO_WM_UNIT_LINE_FORE_SCHEMECOLOR_INDEX" val="5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2"/>
  <p:tag name="KSO_WM_UNIT_INDEX" val="1_3_2"/>
  <p:tag name="KSO_WM_UNIT_LAYERLEVEL" val="1_1_1"/>
  <p:tag name="KSO_WM_UNIT_LINE_FORE_SCHEMECOLOR_INDEX" val="5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1"/>
  <p:tag name="KSO_WM_UNIT_INDEX" val="1_4_1"/>
  <p:tag name="KSO_WM_UNIT_LAYERLEVEL" val="1_1_1"/>
  <p:tag name="KSO_WM_UNIT_LINE_FORE_SCHEMECOLOR_INDEX" val="5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2"/>
  <p:tag name="KSO_WM_UNIT_INDEX" val="1_4_2"/>
  <p:tag name="KSO_WM_UNIT_LAYERLEVEL" val="1_1_1"/>
  <p:tag name="KSO_WM_UNIT_LINE_FORE_SCHEMECOLOR_INDEX" val="5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5_1"/>
  <p:tag name="KSO_WM_UNIT_INDEX" val="1_5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1"/>
  <p:tag name="KSO_WM_UNIT_INDEX" val="1_5_1"/>
  <p:tag name="KSO_WM_UNIT_LAYERLEVEL" val="1_1_1"/>
  <p:tag name="KSO_WM_UNIT_LINE_FORE_SCHEMECOLOR_INDEX" val="5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2"/>
  <p:tag name="KSO_WM_UNIT_INDEX" val="1_5_2"/>
  <p:tag name="KSO_WM_UNIT_LAYERLEVEL" val="1_1_1"/>
  <p:tag name="KSO_WM_UNIT_LINE_FORE_SCHEMECOLOR_INDEX" val="5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6_1"/>
  <p:tag name="KSO_WM_UNIT_INDEX" val="1_6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1"/>
  <p:tag name="KSO_WM_UNIT_INDEX" val="1_6_1"/>
  <p:tag name="KSO_WM_UNIT_LAYERLEVEL" val="1_1_1"/>
  <p:tag name="KSO_WM_UNIT_LINE_FORE_SCHEMECOLOR_INDEX" val="5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2"/>
  <p:tag name="KSO_WM_UNIT_INDEX" val="1_6_2"/>
  <p:tag name="KSO_WM_UNIT_LAYERLEVEL" val="1_1_1"/>
  <p:tag name="KSO_WM_UNIT_LINE_FORE_SCHEMECOLOR_INDEX" val="5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6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03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20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MiSans</vt:lpstr>
      <vt:lpstr>Wingdings</vt:lpstr>
      <vt:lpstr>Calibri Light</vt:lpstr>
      <vt:lpstr>微软雅黑</vt:lpstr>
      <vt:lpstr>宋体</vt:lpstr>
      <vt:lpstr>Office Theme</vt:lpstr>
      <vt:lpstr>2023年管理投资管理年终总结及年后展望</vt:lpstr>
      <vt:lpstr>目录</vt:lpstr>
      <vt:lpstr>目录</vt:lpstr>
      <vt:lpstr>年终总结</vt:lpstr>
      <vt:lpstr>2023年投资管理回顾</vt:lpstr>
      <vt:lpstr>投资业绩与市场比较</vt:lpstr>
      <vt:lpstr>投资策略与风险管理</vt:lpstr>
      <vt:lpstr>投资团队与合作伙伴评价</vt:lpstr>
      <vt:lpstr>年后展望</vt:lpstr>
      <vt:lpstr>宏观经济与政策影响分析</vt:lpstr>
      <vt:lpstr>行业趋势与投资机会挖掘</vt:lpstr>
      <vt:lpstr>投资策略调整与优化建议</vt:lpstr>
      <vt:lpstr>风险防范与应对措施</vt:lpstr>
      <vt:lpstr>经验教训与改进措施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2024-09-08T15:19:33.448</cp:lastPrinted>
  <dcterms:created xsi:type="dcterms:W3CDTF">2024-09-08T07:19:33Z</dcterms:created>
  <dcterms:modified xsi:type="dcterms:W3CDTF">2024-09-08T07:19:36Z</dcterms:modified>
</cp:coreProperties>
</file>