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4C35BE1-E81B-4E0F-A4A7-E72D5695DC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FE5F68-25A4-441D-8971-66C69C45A3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BA036F8-150A-4B08-AEE9-511EDCA966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1BC94B1-3C12-4B3D-8FA1-50A75008B9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2144713-DF92-4354-ABFE-861A25C3DC5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8BC8E40-F2FA-4E1D-8119-5719DA60B4A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7A93E12-8F35-4FCA-A39F-9BF87A3FD19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B35283-7BAD-4CA2-9346-199475EFA5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0A2733-C1B7-4CE9-99EA-D47824134F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BDAD68F-E465-4693-AC84-DE5FAC66A5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41936C-7861-46B6-BE60-C8D5E63A38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7152112036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住院医师规范化培训年度工作的科研与学术成果</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科研与学术成果概述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科研项目执行情况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学术论文发表情况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学术交流与合作情况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知识产权与专利申请情况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科研奖励与荣誉获得情况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未来科研与学术发展规划</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6667" r="16667"/>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提高住院医师临床技能和诊疗水平，培养高素质医学人才</a:t>
            </a:r>
          </a:p>
        </p:txBody>
      </p:sp>
      <p:pic>
        <p:nvPicPr>
          <p:cNvPr id="5" name="Picture 5"/>
          <p:cNvPicPr>
            <a:picLocks noChangeAspect="1"/>
          </p:cNvPicPr>
          <p:nvPr/>
        </p:nvPicPr>
        <p:blipFill>
          <a:blip r:embed="rId4"/>
          <a:srcRect l="16667" r="16667"/>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促进医疗卫生事业发展和医学科学进步</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推动住院医师规范化培训制度的完善和发展</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10800000">
            <a:off x="5310197" y="3360"/>
            <a:ext cx="6881803" cy="1578837"/>
          </a:xfrm>
          <a:prstGeom prst="rtTriangl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865044"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本年度住院医师规范化培训工作的总体情况</a:t>
            </a:r>
          </a:p>
        </p:txBody>
      </p:sp>
      <p:sp>
        <p:nvSpPr>
          <p:cNvPr id="4" name="TextBox 4"/>
          <p:cNvSpPr txBox="1"/>
          <p:nvPr/>
        </p:nvSpPr>
        <p:spPr>
          <a:xfrm>
            <a:off x="829105"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存在的问题和挑战</a:t>
            </a:r>
          </a:p>
        </p:txBody>
      </p:sp>
      <p:sp>
        <p:nvSpPr>
          <p:cNvPr id="5" name="AutoShape 5"/>
          <p:cNvSpPr/>
          <p:nvPr/>
        </p:nvSpPr>
        <p:spPr>
          <a:xfrm>
            <a:off x="726223"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90284"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6654250"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科研与学术成果的汇总和分析</a:t>
            </a:r>
          </a:p>
        </p:txBody>
      </p:sp>
      <p:sp>
        <p:nvSpPr>
          <p:cNvPr id="8" name="AutoShape 8"/>
          <p:cNvSpPr/>
          <p:nvPr/>
        </p:nvSpPr>
        <p:spPr>
          <a:xfrm>
            <a:off x="6515429"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633797"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未来发展的规划和展望</a:t>
            </a:r>
          </a:p>
        </p:txBody>
      </p:sp>
      <p:sp>
        <p:nvSpPr>
          <p:cNvPr id="10" name="AutoShape 10"/>
          <p:cNvSpPr/>
          <p:nvPr/>
        </p:nvSpPr>
        <p:spPr>
          <a:xfrm>
            <a:off x="6494977"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1" name="Picture 11"/>
          <p:cNvPicPr>
            <a:picLocks noChangeAspect="1"/>
          </p:cNvPicPr>
          <p:nvPr/>
        </p:nvPicPr>
        <p:blipFill>
          <a:blip r:embed="rId2"/>
          <a:srcRect t="2062" b="2062"/>
          <a:stretch>
            <a:fillRect/>
          </a:stretch>
        </p:blipFill>
        <p:spPr>
          <a:xfrm>
            <a:off x="454963" y="3801273"/>
            <a:ext cx="3547872" cy="2267712"/>
          </a:xfrm>
          <a:prstGeom prst="rect">
            <a:avLst/>
          </a:prstGeom>
        </p:spPr>
      </p:pic>
      <p:pic>
        <p:nvPicPr>
          <p:cNvPr id="12" name="Picture 12"/>
          <p:cNvPicPr>
            <a:picLocks noChangeAspect="1"/>
          </p:cNvPicPr>
          <p:nvPr/>
        </p:nvPicPr>
        <p:blipFill>
          <a:blip r:embed="rId3"/>
          <a:srcRect t="2062" b="2062"/>
          <a:stretch>
            <a:fillRect/>
          </a:stretch>
        </p:blipFill>
        <p:spPr>
          <a:xfrm>
            <a:off x="4281896" y="3801273"/>
            <a:ext cx="3547872" cy="2267712"/>
          </a:xfrm>
          <a:prstGeom prst="rect">
            <a:avLst/>
          </a:prstGeom>
        </p:spPr>
      </p:pic>
      <p:pic>
        <p:nvPicPr>
          <p:cNvPr id="13" name="Picture 13"/>
          <p:cNvPicPr>
            <a:picLocks noChangeAspect="1"/>
          </p:cNvPicPr>
          <p:nvPr/>
        </p:nvPicPr>
        <p:blipFill>
          <a:blip r:embed="rId4"/>
          <a:srcRect t="2062" b="2062"/>
          <a:stretch>
            <a:fillRect/>
          </a:stretch>
        </p:blipFill>
        <p:spPr>
          <a:xfrm>
            <a:off x="8108829" y="3801273"/>
            <a:ext cx="3547872" cy="2267712"/>
          </a:xfrm>
          <a:prstGeom prst="rect">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科研与学术成果概述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50" r="1675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本年度共发表科研论文30篇，其中SCI论文10篇，影响因子总和达到30分以上，中文核心期刊论文20篇。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发表科研论文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成功申请到国家级科研项目5项，省部级科研项目10项，研究经费总额超过500万元。</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科研项目立项</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获得省部级科技奖励5项，其中一等奖2项，二等奖3项。</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科研成果获奖</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科研成果数量及质量</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参加国际学术会议5次，国内学术会议10次，做大会发言或壁报交流20人次。</a:t>
            </a:r>
          </a:p>
        </p:txBody>
      </p:sp>
      <p:pic>
        <p:nvPicPr>
          <p:cNvPr id="6" name="Picture 6"/>
          <p:cNvPicPr>
            <a:picLocks noChangeAspect="1"/>
          </p:cNvPicPr>
          <p:nvPr/>
        </p:nvPicPr>
        <p:blipFill>
          <a:blip r:embed="rId2"/>
          <a:srcRect l="21958" r="21958"/>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学术会议交流</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新增学术委员会委员5人，杂志编委3人，获得学术荣誉称号2人。</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学术任职与荣誉</a:t>
            </a:r>
          </a:p>
        </p:txBody>
      </p:sp>
      <p:pic>
        <p:nvPicPr>
          <p:cNvPr id="10" name="Picture 10"/>
          <p:cNvPicPr>
            <a:picLocks noChangeAspect="1"/>
          </p:cNvPicPr>
          <p:nvPr/>
        </p:nvPicPr>
        <p:blipFill>
          <a:blip r:embed="rId3"/>
          <a:srcRect l="13208" r="13208"/>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708" r="1670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与国内外知名专家建立合作关系，共同开展研究项目或进行学术交流10余次。</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学术合作与交流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学术成果影响力</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技术转让与合作</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成功转让技术成果2项，与相关企业签订技术合作协议，实现技术转化收入100万元。</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临床应用与推广</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研究成果在临床应用中得到广泛推广，提高了诊疗水平和患者满意度，取得了显著的社会效益。</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专利申请与授权</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申请发明专利10件，其中已授权5件；实用新型专利20件，全部获得授权。</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成果转化及应用情况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科研项目执行情况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5"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项目立项及进展情况</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本年度共立项科研项目20项，涵盖了临床医学、基础医学、转化医学等多个领域。</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截至目前，已有15个项目顺利开题，并按照研究计划稳步推进，其余项目处于前期准备阶段。</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在项目推进过程中，我们加强了团队协作和学科交叉，促进了项目间的交流与合作。</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本年度科研项目总经费为500万元，已按照预算计划合理使用。</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经费主要用于实验材料购买、设备购置与维护、会议差旅等方面。</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我们严格遵守财务管理规定，确保经费使用合规、透明。</a:t>
              </a:r>
            </a:p>
          </p:txBody>
        </p:sp>
      </p:grpSp>
      <p:pic>
        <p:nvPicPr>
          <p:cNvPr id="14" name="Picture 14"/>
          <p:cNvPicPr>
            <a:picLocks noChangeAspect="1"/>
          </p:cNvPicPr>
          <p:nvPr/>
        </p:nvPicPr>
        <p:blipFill>
          <a:blip r:embed="rId2"/>
          <a:srcRect l="17458" r="17458"/>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t="15708" b="15708"/>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项目经费使用情况</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项目成果及产</a:t>
              </a:r>
            </a:p>
          </p:txBody>
        </p:sp>
      </p:grpSp>
      <p:grpSp>
        <p:nvGrpSpPr>
          <p:cNvPr id="32" name="Group 32"/>
          <p:cNvGrpSpPr/>
          <p:nvPr/>
        </p:nvGrpSpPr>
        <p:grpSpPr>
          <a:xfrm>
            <a:off x="4307454" y="4456549"/>
            <a:ext cx="2267763" cy="1552257"/>
            <a:chOff x="4307454" y="4456549"/>
            <a:chExt cx="2267763" cy="1552257"/>
          </a:xfrm>
        </p:grpSpPr>
        <p:sp>
          <p:nvSpPr>
            <p:cNvPr id="33" name="TextBox 33"/>
            <p:cNvSpPr txBox="1"/>
            <p:nvPr/>
          </p:nvSpPr>
          <p:spPr>
            <a:xfrm>
              <a:off x="4307454" y="445654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申请国家发明专利5项，已授权2项。</a:t>
              </a:r>
            </a:p>
          </p:txBody>
        </p:sp>
      </p:grpSp>
      <p:grpSp>
        <p:nvGrpSpPr>
          <p:cNvPr id="34" name="Group 34"/>
          <p:cNvGrpSpPr/>
          <p:nvPr/>
        </p:nvGrpSpPr>
        <p:grpSpPr>
          <a:xfrm>
            <a:off x="2838206" y="1281416"/>
            <a:ext cx="2267763" cy="1552257"/>
            <a:chOff x="2838206" y="1281416"/>
            <a:chExt cx="2267763" cy="1552257"/>
          </a:xfrm>
        </p:grpSpPr>
        <p:sp>
          <p:nvSpPr>
            <p:cNvPr id="35" name="TextBox 35"/>
            <p:cNvSpPr txBox="1"/>
            <p:nvPr/>
          </p:nvSpPr>
          <p:spPr>
            <a:xfrm>
              <a:off x="2838206"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本年度共发表学术论文30篇，其中SCI论文10篇，影响因子总和达30分以上。</a:t>
              </a:r>
            </a:p>
          </p:txBody>
        </p:sp>
      </p:grpSp>
      <p:grpSp>
        <p:nvGrpSpPr>
          <p:cNvPr id="36" name="Group 36"/>
          <p:cNvGrpSpPr/>
          <p:nvPr/>
        </p:nvGrpSpPr>
        <p:grpSpPr>
          <a:xfrm>
            <a:off x="7245950" y="4449809"/>
            <a:ext cx="2267763" cy="1552257"/>
            <a:chOff x="7245950" y="4449809"/>
            <a:chExt cx="2267763" cy="1552257"/>
          </a:xfrm>
        </p:grpSpPr>
        <p:sp>
          <p:nvSpPr>
            <p:cNvPr id="37" name="TextBox 37"/>
            <p:cNvSpPr txBox="1"/>
            <p:nvPr/>
          </p:nvSpPr>
          <p:spPr>
            <a:xfrm>
              <a:off x="7245950" y="444980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通过科研项目实施，培养了一批优秀的科研人才，提高了团队整体科研水平。</a:t>
              </a:r>
            </a:p>
          </p:txBody>
        </p:sp>
      </p:grpSp>
      <p:grpSp>
        <p:nvGrpSpPr>
          <p:cNvPr id="38" name="Group 38"/>
          <p:cNvGrpSpPr/>
          <p:nvPr/>
        </p:nvGrpSpPr>
        <p:grpSpPr>
          <a:xfrm>
            <a:off x="5776701" y="1281416"/>
            <a:ext cx="2267763" cy="1552257"/>
            <a:chOff x="5776701" y="1281416"/>
            <a:chExt cx="2267763" cy="1552257"/>
          </a:xfrm>
        </p:grpSpPr>
        <p:sp>
          <p:nvSpPr>
            <p:cNvPr id="39" name="TextBox 39"/>
            <p:cNvSpPr txBox="1"/>
            <p:nvPr/>
          </p:nvSpPr>
          <p:spPr>
            <a:xfrm>
              <a:off x="5776701"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参与国际、国内学术会议20余次，做口头报告10次，提升了学术影响力。</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学术论文发表情况</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本年度共发表学术论文30篇，其中SCI论文10篇，核心期刊论文20篇。</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论文质量得到显著提升，影响因子总和达到30以上，较往年增长50%。</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多篇论文发表在领域内顶级期刊上，展示了较高的学术水平和研究价值。</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论文发表数量及质量</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高水平论文发表情况</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有5篇论文发表在影响因子大于5的期刊上，其中2篇发表在影响因子大于10的期刊上。</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1篇论文被评为期刊年度优秀论文，彰显了研究团队在该领域的学术影响力。</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高水平论文的发表对于提升医院和科室的学术声誉和影响力具有重要意义。</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539110" y="1500306"/>
            <a:ext cx="4453160" cy="4453160"/>
          </a:xfrm>
          <a:prstGeom prst="rect">
            <a:avLst/>
          </a:prstGeom>
        </p:spPr>
      </p:pic>
      <p:sp>
        <p:nvSpPr>
          <p:cNvPr id="3" name="TextBox 3"/>
          <p:cNvSpPr txBox="1"/>
          <p:nvPr/>
        </p:nvSpPr>
        <p:spPr>
          <a:xfrm>
            <a:off x="6827317" y="1652939"/>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本年度发表的论文被引用次数总计达到100次以上，较往年增长30%。</a:t>
            </a:r>
          </a:p>
        </p:txBody>
      </p:sp>
      <p:sp>
        <p:nvSpPr>
          <p:cNvPr id="4" name="AutoShape 4"/>
          <p:cNvSpPr/>
          <p:nvPr/>
        </p:nvSpPr>
        <p:spPr>
          <a:xfrm>
            <a:off x="5303897" y="1500306"/>
            <a:ext cx="1289643" cy="4453160"/>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827317" y="3205107"/>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有多篇论文被国际同行在重要学术会议上引用和讨论，扩大了医院在国际学术界的影响力。</a:t>
            </a:r>
          </a:p>
        </p:txBody>
      </p:sp>
      <p:sp>
        <p:nvSpPr>
          <p:cNvPr id="6" name="TextBox 6"/>
          <p:cNvSpPr txBox="1"/>
          <p:nvPr/>
        </p:nvSpPr>
        <p:spPr>
          <a:xfrm>
            <a:off x="6827317" y="4795486"/>
            <a:ext cx="417813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论文被引用情况反映了研究团队在该领域的学术贡献和影响力，为医院的科研实力提供了有力支撑。</a:t>
            </a:r>
          </a:p>
        </p:txBody>
      </p:sp>
      <p:sp>
        <p:nvSpPr>
          <p:cNvPr id="7" name="Freeform 7"/>
          <p:cNvSpPr/>
          <p:nvPr/>
        </p:nvSpPr>
        <p:spPr>
          <a:xfrm>
            <a:off x="5682324" y="1976969"/>
            <a:ext cx="532790" cy="435254"/>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751818" y="3549091"/>
            <a:ext cx="381610" cy="381610"/>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738407" y="5059127"/>
            <a:ext cx="396240" cy="384048"/>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论文被引用情况</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https://d.book118.com/527152112036006045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Arial"/>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Arial"/>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2024-09-19T22:47:31.335</cp:lastPrinted>
  <dcterms:created xsi:type="dcterms:W3CDTF">2024-09-19T14:47:31Z</dcterms:created>
  <dcterms:modified xsi:type="dcterms:W3CDTF">2024-09-19T14:47:33Z</dcterms:modified>
</cp:coreProperties>
</file>