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966116-9EBF-4BF0-87D9-480A7B142D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30D69D-7F71-4CAE-A30D-6FD1E65CA6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C1E1A0-12A2-4B6E-8FD0-5808C4CD88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20192E-EC6E-4EE2-A44A-D4EE021E0F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1B4D0D-8DE4-405A-9CD9-A13D8B0036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314AC5-D1C8-41E8-B832-A64A21E845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D92EBF-B19C-420B-B29C-740FD272FD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E59ECB-E94A-4F82-BE4E-AB3DBB2E12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E24494-A2CD-4F7F-B967-A3E2F8E054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8A96AA-684C-4C5D-B34F-819471948B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7F3110-9C4C-4CD1-A7BD-10828A9EF2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7160005141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创业设计实践报告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342900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30783" y="394335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2024-01-24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3227388" y="2346149"/>
            <a:ext cx="2082501" cy="20825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创业设计实践概述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创业设计实践流程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创业设计实践案例分析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创业设计实践中的挑战与解决方案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创业设计实践的反思与展望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/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本报告旨在详细阐述创业设计实践的过程、成果和经验教训，为相关领域的从业者、研究者和政策制定者提供有价值的参考。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随着全球经济的不断发展和技术的快速进步，创业活动日益活跃，创业设计作为创业过程中的重要环节，对于提高创业成功率和推动经济发展具有重要意义。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本报告主要关注近五年来创业设计实践的发展动态和趋势。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空间范围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本报告涵盖全球范围内的创业设计实践，重点关注中国、美国、欧洲等国家和地区的典型案例。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内容范围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本报告将从创业设计的理念、方法、工具和实践案例等多个方面进行深入探讨，涉及产品设计、服务设计、商业模式设计等多个领域。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报告范围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创业设计实践概述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15756" y="1789944"/>
            <a:ext cx="178886" cy="1425253"/>
          </a:xfrm>
          <a:custGeom>
            <a:rect l="l" t="t" r="r" b="b"/>
            <a:pathLst>
              <a:path w="669" h="5308">
                <a:moveTo>
                  <a:pt x="669" y="182"/>
                </a:moveTo>
                <a:cubicBezTo>
                  <a:pt x="415" y="431"/>
                  <a:pt x="256" y="778"/>
                  <a:pt x="256" y="1160"/>
                </a:cubicBezTo>
                <a:lnTo>
                  <a:pt x="256" y="5308"/>
                </a:lnTo>
                <a:lnTo>
                  <a:pt x="0" y="5308"/>
                </a:lnTo>
                <a:lnTo>
                  <a:pt x="0" y="1148"/>
                </a:lnTo>
                <a:cubicBezTo>
                  <a:pt x="0" y="699"/>
                  <a:pt x="187" y="292"/>
                  <a:pt x="486" y="0"/>
                </a:cubicBezTo>
                <a:lnTo>
                  <a:pt x="669" y="18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46029" y="1566343"/>
            <a:ext cx="1913301" cy="272217"/>
          </a:xfrm>
          <a:custGeom>
            <a:rect l="l" t="t" r="r" b="b"/>
            <a:pathLst>
              <a:path w="7145" h="1015">
                <a:moveTo>
                  <a:pt x="6397" y="375"/>
                </a:moveTo>
                <a:lnTo>
                  <a:pt x="6279" y="0"/>
                </a:lnTo>
                <a:lnTo>
                  <a:pt x="7145" y="499"/>
                </a:lnTo>
                <a:lnTo>
                  <a:pt x="6279" y="997"/>
                </a:lnTo>
                <a:lnTo>
                  <a:pt x="6397" y="623"/>
                </a:lnTo>
                <a:lnTo>
                  <a:pt x="1140" y="623"/>
                </a:lnTo>
                <a:cubicBezTo>
                  <a:pt x="769" y="623"/>
                  <a:pt x="430" y="773"/>
                  <a:pt x="183" y="1015"/>
                </a:cubicBezTo>
                <a:lnTo>
                  <a:pt x="0" y="833"/>
                </a:lnTo>
                <a:cubicBezTo>
                  <a:pt x="290" y="550"/>
                  <a:pt x="686" y="375"/>
                  <a:pt x="1120" y="375"/>
                </a:cubicBezTo>
                <a:lnTo>
                  <a:pt x="6397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215756" y="4372893"/>
            <a:ext cx="178886" cy="1425253"/>
          </a:xfrm>
          <a:custGeom>
            <a:rect l="l" t="t" r="r" b="b"/>
            <a:pathLst>
              <a:path w="669" h="5309">
                <a:moveTo>
                  <a:pt x="256" y="0"/>
                </a:moveTo>
                <a:lnTo>
                  <a:pt x="256" y="4149"/>
                </a:lnTo>
                <a:cubicBezTo>
                  <a:pt x="256" y="4531"/>
                  <a:pt x="415" y="4878"/>
                  <a:pt x="669" y="5127"/>
                </a:cubicBezTo>
                <a:lnTo>
                  <a:pt x="486" y="5309"/>
                </a:lnTo>
                <a:cubicBezTo>
                  <a:pt x="187" y="5017"/>
                  <a:pt x="0" y="4610"/>
                  <a:pt x="0" y="4161"/>
                </a:cubicBezTo>
                <a:lnTo>
                  <a:pt x="0" y="0"/>
                </a:lnTo>
                <a:lnTo>
                  <a:pt x="256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346029" y="5747599"/>
            <a:ext cx="1913301" cy="274161"/>
          </a:xfrm>
          <a:custGeom>
            <a:rect l="l" t="t" r="r" b="b"/>
            <a:pathLst>
              <a:path w="7145" h="1015">
                <a:moveTo>
                  <a:pt x="6397" y="392"/>
                </a:moveTo>
                <a:lnTo>
                  <a:pt x="6279" y="18"/>
                </a:lnTo>
                <a:lnTo>
                  <a:pt x="7145" y="516"/>
                </a:lnTo>
                <a:lnTo>
                  <a:pt x="6279" y="1015"/>
                </a:lnTo>
                <a:lnTo>
                  <a:pt x="6397" y="640"/>
                </a:lnTo>
                <a:lnTo>
                  <a:pt x="1120" y="640"/>
                </a:lnTo>
                <a:cubicBezTo>
                  <a:pt x="686" y="640"/>
                  <a:pt x="290" y="465"/>
                  <a:pt x="0" y="182"/>
                </a:cubicBezTo>
                <a:lnTo>
                  <a:pt x="183" y="0"/>
                </a:lnTo>
                <a:cubicBezTo>
                  <a:pt x="430" y="242"/>
                  <a:pt x="769" y="392"/>
                  <a:pt x="1140" y="392"/>
                </a:cubicBezTo>
                <a:lnTo>
                  <a:pt x="6397" y="39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978060" y="3564785"/>
            <a:ext cx="482346" cy="478631"/>
          </a:xfrm>
          <a:custGeom>
            <a:rect l="l" t="t" r="r" b="b"/>
            <a:pathLst>
              <a:path w="55" h="55">
                <a:moveTo>
                  <a:pt x="47" y="27"/>
                </a:moveTo>
                <a:cubicBezTo>
                  <a:pt x="47" y="38"/>
                  <a:pt x="38" y="46"/>
                  <a:pt x="28" y="46"/>
                </a:cubicBezTo>
                <a:cubicBezTo>
                  <a:pt x="18" y="46"/>
                  <a:pt x="9" y="38"/>
                  <a:pt x="9" y="27"/>
                </a:cubicBezTo>
                <a:cubicBezTo>
                  <a:pt x="9" y="17"/>
                  <a:pt x="18" y="9"/>
                  <a:pt x="28" y="9"/>
                </a:cubicBezTo>
                <a:cubicBezTo>
                  <a:pt x="31" y="9"/>
                  <a:pt x="35" y="10"/>
                  <a:pt x="38" y="11"/>
                </a:cubicBezTo>
                <a:cubicBezTo>
                  <a:pt x="44" y="5"/>
                  <a:pt x="44" y="5"/>
                  <a:pt x="44" y="5"/>
                </a:cubicBezTo>
                <a:cubicBezTo>
                  <a:pt x="39" y="2"/>
                  <a:pt x="34" y="0"/>
                  <a:pt x="28" y="0"/>
                </a:cubicBezTo>
                <a:cubicBezTo>
                  <a:pt x="13" y="0"/>
                  <a:pt x="0" y="12"/>
                  <a:pt x="0" y="27"/>
                </a:cubicBezTo>
                <a:cubicBezTo>
                  <a:pt x="0" y="43"/>
                  <a:pt x="13" y="55"/>
                  <a:pt x="28" y="55"/>
                </a:cubicBezTo>
                <a:cubicBezTo>
                  <a:pt x="43" y="55"/>
                  <a:pt x="55" y="43"/>
                  <a:pt x="55" y="27"/>
                </a:cubicBezTo>
                <a:cubicBezTo>
                  <a:pt x="55" y="21"/>
                  <a:pt x="53" y="16"/>
                  <a:pt x="50" y="11"/>
                </a:cubicBezTo>
                <a:cubicBezTo>
                  <a:pt x="44" y="18"/>
                  <a:pt x="44" y="18"/>
                  <a:pt x="44" y="18"/>
                </a:cubicBezTo>
                <a:cubicBezTo>
                  <a:pt x="46" y="21"/>
                  <a:pt x="47" y="24"/>
                  <a:pt x="47" y="2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147414" y="3730520"/>
            <a:ext cx="154591" cy="147257"/>
          </a:xfrm>
          <a:custGeom>
            <a:rect l="l" t="t" r="r" b="b"/>
            <a:pathLst>
              <a:path w="18" h="17">
                <a:moveTo>
                  <a:pt x="12" y="0"/>
                </a:moveTo>
                <a:cubicBezTo>
                  <a:pt x="11" y="0"/>
                  <a:pt x="10" y="0"/>
                  <a:pt x="9" y="0"/>
                </a:cubicBezTo>
                <a:cubicBezTo>
                  <a:pt x="4" y="0"/>
                  <a:pt x="0" y="4"/>
                  <a:pt x="0" y="8"/>
                </a:cubicBezTo>
                <a:cubicBezTo>
                  <a:pt x="0" y="13"/>
                  <a:pt x="4" y="17"/>
                  <a:pt x="9" y="17"/>
                </a:cubicBezTo>
                <a:cubicBezTo>
                  <a:pt x="14" y="17"/>
                  <a:pt x="18" y="13"/>
                  <a:pt x="18" y="8"/>
                </a:cubicBezTo>
                <a:cubicBezTo>
                  <a:pt x="18" y="7"/>
                  <a:pt x="17" y="6"/>
                  <a:pt x="17" y="5"/>
                </a:cubicBezTo>
                <a:cubicBezTo>
                  <a:pt x="9" y="9"/>
                  <a:pt x="9" y="9"/>
                  <a:pt x="9" y="9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797656" y="3380762"/>
            <a:ext cx="854202" cy="846773"/>
          </a:xfrm>
          <a:custGeom>
            <a:rect l="l" t="t" r="r" b="b"/>
            <a:pathLst>
              <a:path w="98" h="97">
                <a:moveTo>
                  <a:pt x="82" y="22"/>
                </a:moveTo>
                <a:cubicBezTo>
                  <a:pt x="80" y="23"/>
                  <a:pt x="80" y="23"/>
                  <a:pt x="80" y="23"/>
                </a:cubicBezTo>
                <a:cubicBezTo>
                  <a:pt x="86" y="30"/>
                  <a:pt x="89" y="39"/>
                  <a:pt x="89" y="48"/>
                </a:cubicBezTo>
                <a:cubicBezTo>
                  <a:pt x="89" y="71"/>
                  <a:pt x="71" y="88"/>
                  <a:pt x="49" y="88"/>
                </a:cubicBezTo>
                <a:cubicBezTo>
                  <a:pt x="27" y="88"/>
                  <a:pt x="9" y="71"/>
                  <a:pt x="9" y="48"/>
                </a:cubicBezTo>
                <a:cubicBezTo>
                  <a:pt x="9" y="26"/>
                  <a:pt x="27" y="8"/>
                  <a:pt x="49" y="8"/>
                </a:cubicBezTo>
                <a:cubicBezTo>
                  <a:pt x="58" y="8"/>
                  <a:pt x="67" y="12"/>
                  <a:pt x="74" y="17"/>
                </a:cubicBezTo>
                <a:cubicBezTo>
                  <a:pt x="76" y="15"/>
                  <a:pt x="76" y="15"/>
                  <a:pt x="76" y="15"/>
                </a:cubicBezTo>
                <a:cubicBezTo>
                  <a:pt x="76" y="8"/>
                  <a:pt x="76" y="8"/>
                  <a:pt x="76" y="8"/>
                </a:cubicBezTo>
                <a:cubicBezTo>
                  <a:pt x="68" y="3"/>
                  <a:pt x="59" y="0"/>
                  <a:pt x="49" y="0"/>
                </a:cubicBezTo>
                <a:cubicBezTo>
                  <a:pt x="22" y="0"/>
                  <a:pt x="0" y="22"/>
                  <a:pt x="0" y="48"/>
                </a:cubicBezTo>
                <a:cubicBezTo>
                  <a:pt x="0" y="75"/>
                  <a:pt x="22" y="97"/>
                  <a:pt x="49" y="97"/>
                </a:cubicBezTo>
                <a:cubicBezTo>
                  <a:pt x="76" y="97"/>
                  <a:pt x="98" y="75"/>
                  <a:pt x="98" y="48"/>
                </a:cubicBezTo>
                <a:cubicBezTo>
                  <a:pt x="98" y="38"/>
                  <a:pt x="95" y="29"/>
                  <a:pt x="89" y="21"/>
                </a:cubicBezTo>
                <a:lnTo>
                  <a:pt x="82" y="2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2224757" y="3303419"/>
            <a:ext cx="504349" cy="497015"/>
          </a:xfrm>
          <a:custGeom>
            <a:rect l="l" t="t" r="r" b="b"/>
            <a:pathLst>
              <a:path w="137" h="135">
                <a:moveTo>
                  <a:pt x="104" y="30"/>
                </a:moveTo>
                <a:lnTo>
                  <a:pt x="106" y="0"/>
                </a:lnTo>
                <a:lnTo>
                  <a:pt x="87" y="16"/>
                </a:lnTo>
                <a:lnTo>
                  <a:pt x="71" y="35"/>
                </a:lnTo>
                <a:lnTo>
                  <a:pt x="69" y="59"/>
                </a:lnTo>
                <a:lnTo>
                  <a:pt x="40" y="90"/>
                </a:lnTo>
                <a:lnTo>
                  <a:pt x="14" y="116"/>
                </a:lnTo>
                <a:lnTo>
                  <a:pt x="0" y="135"/>
                </a:lnTo>
                <a:lnTo>
                  <a:pt x="19" y="123"/>
                </a:lnTo>
                <a:lnTo>
                  <a:pt x="45" y="97"/>
                </a:lnTo>
                <a:lnTo>
                  <a:pt x="76" y="66"/>
                </a:lnTo>
                <a:lnTo>
                  <a:pt x="102" y="66"/>
                </a:lnTo>
                <a:lnTo>
                  <a:pt x="118" y="47"/>
                </a:lnTo>
                <a:lnTo>
                  <a:pt x="137" y="30"/>
                </a:lnTo>
                <a:lnTo>
                  <a:pt x="104" y="3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创业设计定义与特点</a:t>
            </a:r>
          </a:p>
        </p:txBody>
      </p:sp>
      <p:sp>
        <p:nvSpPr>
          <p:cNvPr id="34" name="AutoShape 34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创业设计定义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创业设计是一种系统性的创新方法，旨在通过整合各种资源、构建商业模式和创造价值，将创业想法转化为可行的商业计划。</a:t>
            </a:r>
          </a:p>
        </p:txBody>
      </p:sp>
      <p:sp>
        <p:nvSpPr>
          <p:cNvPr id="38" name="AutoShape 38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创新性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创业设计的核心在于创新，通过打破传统思维模式，寻求新的商业机会和解决方案。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系统性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创业设计涉及多个方面，包括市场分析、产品设计、商业模式构建等，需要综合考虑各种因素。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实践性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创业设计注重实践应用，通过实际操作和验证，不断完善和优化商业计划。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促进经济转型升级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创业设计实践有助于推动新技术、新产业、新业态的发展，促进经济转型升级。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推动创新创业发展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创业设计实践有助于培养创新思维和创业精神，推动创新创业的深入发展。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提高创业成功率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通过创业设计实践，可以更加全面、深入地了解市场和用户需求，降低创业风险，提高创业成功率。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创业设计实践的意义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当前，创业设计实践在全球范围内受到广泛关注，越来越多的高校、企业和政府机构开始重视创业设计教育和实践。同时，各种创业设计大赛、孵化器等平台不断涌现，为创业者提供了更多的支持和资源。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，创业设计实践将更加注重跨学科、跨领域的合作与交流，推动创新创业生态系统的构建。同时，随着人工智能、大数据等技术的发展应用，创业设计实践将更加智能化、精准化。此外，社会责任感和可持续发展将成为创业设计的重要考量因素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创业设计实践的现状与趋势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创业设计实践流程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确定目标市场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明确创业项目所属行业及目标市场范围，包括地域、人群、需求等方面。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了解竞争对手的产品、服务、营销策略等，评估自身项目的竞争优势和差异化特点。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客户需求分析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通过问卷调查、访谈等方式收集目标客户的需求和反馈，为产品定位和策略制定提供依据。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市场调研与分析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根据市场调研结果，明确产品的目标用户、使用场景、功能特点等，确立产品在市场中的定位。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制定产品开发计划、技术路线、版本迭代策略等，确保产品能够满足市场需求并实现持续创新。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产品定位与策略制定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明确项目所能提供的价值，包括解决的问题、满足的需求、带来的改变等。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价值主张设计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根据项目特点和市场需求，设计合理的盈利模式，包括定价策略、销售渠道、收益分配等。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盈利模式设计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寻找与项目相关的合作伙伴，如供应商、渠道商等，建立稳定的合作关系，实现资源共享和互利共赢。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合作伙伴选择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商业模式设计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59243" y="31193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营销推广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59243" y="3577688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制定线上线下营销策略，包括社交媒体推广、内容营销、搜索引擎优化等，提高产品的曝光度和销售量。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59243" y="477200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59243" y="5230343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建立客户关系管理系统，及时了解客户需求和反馈，提供个性化服务和解决方案，提高客户满意度和忠诚度。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5659243" y="14707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品牌建设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659243" y="19290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确立品牌形象和品牌价值，通过广告、公关等手段提高品牌知名度和美誉度。</a:t>
            </a:r>
          </a:p>
        </p:txBody>
      </p:sp>
      <p:sp>
        <p:nvSpPr>
          <p:cNvPr id="9" name="Freeform 9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营销策略制定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https://d.book118.com/527160005141006042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2024-09-16T05:09:02.002</cp:lastPrinted>
  <dcterms:created xsi:type="dcterms:W3CDTF">2024-09-15T21:09:02Z</dcterms:created>
  <dcterms:modified xsi:type="dcterms:W3CDTF">2024-09-15T21:09:04Z</dcterms:modified>
</cp:coreProperties>
</file>