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8C0218-F22A-4306-828B-A85943507C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8D5254-917C-48EB-891A-91D7CA2199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C22403-E2AC-43D0-B5F5-13BA05A37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29076C-22C2-4588-A2AA-256183D8CF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C4AB46-EAB5-472A-8AA3-E8D585F16A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B09796-C24E-4C6E-97F7-42191E1CDC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56D746-D256-436C-820C-200E3CB487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2F8BA0-20DF-4A6D-B361-026AB7AC34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D0F4B2-65FF-4364-9E19-F4EFC71A0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6A9CE0-5E6E-44D1-9497-254A4D2EB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ED706F-9FBE-438D-80F5-1C7536EF4D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1611320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2021版上海市生活垃圾分类投放指南</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2024-01-19</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AA</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垃圾分类背景与意义</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各类垃圾定义及投放要求</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分类投放容器与标识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家庭生活垃圾分类实践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单位生活垃圾分类管理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社区生活垃圾分类推广</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垃圾分类背景与意义</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分类投放设施完善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上海市在居民区、商业区、办公区等公共场所设置了大量分类投放设施，方便市民进行垃圾分类投放。</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监管力度加强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上海市加强了对垃圾分类投放的监管力度，对违反规定的行为进行处罚，提高了市民的垃圾分类意识。</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垃圾分类覆盖率高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上海市已全面推行生活垃圾分类，覆盖率达到较高水平。</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上海市垃圾分类现状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资源回收利用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通过垃圾分类，可将可回收资源进行有效回收利用，减少资源浪费。</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减轻环境压力</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垃圾分类可以减少垃圾处理量，降低垃圾对环境的污染和破坏。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提升城市形象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推行垃圾分类有助于提升城市的整体形象和文明程度。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推行垃圾分类的必要性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分类标准更细化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2021版指南对垃圾分类标准进行了更细化的划分，方便市民更准确地进行分类投放。</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投放要求更严格</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新版指南对垃圾投放的要求更加严格，包括投放时间、投放地点等方面的规定。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宣传教育更深入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新版指南加强了对垃圾分类的宣传教育力度，通过多种渠道向市民普及垃圾分类知识。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2021版指南更新内容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各类垃圾定义及投放要求</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185294" y="1548543"/>
            <a:ext cx="3728630" cy="4162004"/>
          </a:xfrm>
          <a:prstGeom prst="roundRect">
            <a:avLst>
              <a:gd name="adj" fmla="val 6064"/>
            </a:avLst>
          </a:prstGeom>
          <a:solidFill>
            <a:schemeClr val="accent1">
              <a:alpha val="2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254377" y="1410097"/>
            <a:ext cx="4438895" cy="4438895"/>
          </a:xfrm>
          <a:prstGeom prst="ellipse">
            <a:avLst/>
          </a:prstGeom>
          <a:noFill/>
          <a:ln w="76200">
            <a:solidFill>
              <a:schemeClr val="accent1">
                <a:alpha val="2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 name="Freeform 4"/>
          <p:cNvSpPr/>
          <p:nvPr/>
        </p:nvSpPr>
        <p:spPr>
          <a:xfrm>
            <a:off x="2068173" y="2224607"/>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5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26728" y="2547282"/>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011408" y="3167128"/>
            <a:ext cx="924834" cy="92483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可回收物</a:t>
              </a:r>
            </a:p>
          </p:txBody>
        </p:sp>
      </p:grpSp>
      <p:sp>
        <p:nvSpPr>
          <p:cNvPr id="29" name="AutoShape 29"/>
          <p:cNvSpPr/>
          <p:nvPr/>
        </p:nvSpPr>
        <p:spPr>
          <a:xfrm>
            <a:off x="10948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967542" y="209462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021165" y="5414883"/>
            <a:ext cx="905319" cy="9053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365333" y="2365115"/>
            <a:ext cx="364336" cy="36433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38033" y="2344636"/>
            <a:ext cx="364336" cy="34814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291657" y="5684996"/>
            <a:ext cx="364336" cy="36433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a:off x="5858880" y="3629545"/>
            <a:ext cx="750753" cy="0"/>
          </a:xfrm>
          <a:prstGeom prst="line">
            <a:avLst/>
          </a:prstGeom>
          <a:ln w="57150">
            <a:solidFill>
              <a:schemeClr val="accent1"/>
            </a:solidFill>
            <a:prstDash val="sysDash"/>
            <a:headEnd type="none"/>
            <a:tailEnd type="triangle"/>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投放要求</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清洁干燥、避免污染。</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轻投轻放。</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可回收物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可回收物</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01</a:t>
            </a:r>
          </a:p>
        </p:txBody>
      </p:sp>
      <p:sp>
        <p:nvSpPr>
          <p:cNvPr id="38" name="TextBox 38"/>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02</a:t>
            </a:r>
          </a:p>
        </p:txBody>
      </p:sp>
      <p:sp>
        <p:nvSpPr>
          <p:cNvPr id="39" name="TextBox 39"/>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03</a:t>
            </a:r>
          </a:p>
        </p:txBody>
      </p:sp>
      <p:sp>
        <p:nvSpPr>
          <p:cNvPr id="40" name="TextBox 40"/>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立体包装物请清空内容物，清洁后压扁投放。</a:t>
            </a:r>
          </a:p>
        </p:txBody>
      </p:sp>
      <p:sp>
        <p:nvSpPr>
          <p:cNvPr id="41" name="TextBox 41"/>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有尖锐边角的，应包裹后投放。</a:t>
            </a:r>
          </a:p>
        </p:txBody>
      </p:sp>
      <p:sp>
        <p:nvSpPr>
          <p:cNvPr id="42" name="TextBox 42"/>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废纸尽量平整。</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有害垃圾</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定义：指废电池、废灯管、废药品、废油漆及其容器等对人体健康或者自然环境造成直接或者潜在危害的生活废弃物。</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投放要求</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充电电池、纽扣电池、蓄电池投放时请注意轻放。</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废旧灯管等易破损的有害垃圾请连带包装或包裹后投放。</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有害垃圾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废弃药品宜连带包装一并投放。</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杀虫剂等压力罐装容器，应排空内容物后投放。</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在公共场所产生有害垃圾且未发现对应收集容器时，应携带至有害垃圾投放点妥善投放。</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有害垃圾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定义：即易腐垃圾，指食材废料、剩菜剩饭、过期食品、瓜皮果核、花卉绿植、中药药渣等易腐的生物质生活废弃物。</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纯流质的食物垃圾，如牛奶等，应直接倒进下水口。</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有包装物的湿垃圾应将包装物去除后分类投放，包装物请投放到对应的可回收物或干垃圾容器。</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投放要求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湿垃圾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干垃圾</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定义：即其它垃圾，指除可回收物、有害垃圾、湿垃圾以外的其它生活废弃物。</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投放要求</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尽量沥干水分。</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难以辨识类别的生活垃圾投入干垃圾容器内。</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分类投放容器与标识</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583" r="1758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用于收集除可回收物、有害垃圾、湿垃圾以外的其他生活废弃物。</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干垃圾投放容器</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用于收集日常生活产生的容易腐烂的生物质废弃物。</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湿垃圾投放容器</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用于收集纸类、塑料、金属、玻璃及织物等适宜回收和可循环再利用的废弃物。</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可回收物投放容器</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用于收集对人体健康或自然环境造成直接或潜在危害的废弃物。</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有害垃圾投放容器</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分类投放容器种类</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标识为黑色，并有“干垃圾”字样。</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干垃圾投放容器</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湿垃圾投放容器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可回收物投放容器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有害垃圾投放容器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标识为绿色，并有“湿垃圾”或“厨余垃圾”字样。</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标识为蓝色，并有“可回收物”字样。</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标识为红色，并有“有害垃圾”字样。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容器标识及颜色区分</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https://d.book118.com/527161132036006035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2024-09-09T14:18:33.626</cp:lastPrinted>
  <dcterms:created xsi:type="dcterms:W3CDTF">2024-09-09T06:18:33Z</dcterms:created>
  <dcterms:modified xsi:type="dcterms:W3CDTF">2024-09-09T06:18:36Z</dcterms:modified>
</cp:coreProperties>
</file>