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CIMVMF+MS-UIGothic"/>
      <p:regular r:id="rId16"/>
    </p:embeddedFont>
    <p:embeddedFont>
      <p:font typeface="KMJAQE+ANNGMI+MicrosoftYaHei-Bold"/>
      <p:regular r:id="rId17"/>
    </p:embeddedFont>
    <p:embeddedFont>
      <p:font typeface="TEDLLI+CQUKQO+ArialMT"/>
      <p:regular r:id="rId18"/>
    </p:embeddedFont>
    <p:embeddedFont>
      <p:font typeface="BJDQUH+AMOKPK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2152E-0659-4A0A-8734-717841CEA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8C374-EE6C-4213-A4D5-476EA5A5E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6FDE1-D01F-47AD-B8B6-3B5FCEFE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45D65-A69E-434B-B87B-DC22623B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E17C3-D5B9-46C6-BAD3-20957684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6CD4C-5283-4CDB-8C96-02744ECE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9728C-B059-4D23-9E69-85FD043B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934D1-A5EF-4C5C-B245-B08FFCEAC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0BB2A-741C-4269-8B6A-6AACDD900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884D9-7D86-4828-9CA7-9364FEAC5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0E6D-D1E4-4A12-81DD-96D35546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2041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78280" y="2296795"/>
            <a:ext cx="10426600" cy="15626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001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DFD"/>
                </a:solidFill>
                <a:latin typeface="SimSun"/>
                <a:cs typeface="SimSun"/>
              </a:rPr>
              <a:t>项</a:t>
            </a:r>
            <a:r>
              <a:rPr sz="4800">
                <a:solidFill>
                  <a:srgbClr val="FFFDFD"/>
                </a:solidFill>
                <a:latin typeface="CIMVMF+MS-UIGothic"/>
                <a:cs typeface="CIMVMF+MS-UIGothic"/>
              </a:rPr>
              <a:t>目七</a:t>
            </a:r>
            <a:r>
              <a:rPr sz="4800">
                <a:solidFill>
                  <a:srgbClr val="FFFDFD"/>
                </a:solidFill>
                <a:latin typeface="KMJAQE+ANNGMI+MicrosoftYaHei-Bold"/>
                <a:cs typeface="KMJAQE+ANNGMI+MicrosoftYaHei-Bold"/>
              </a:rPr>
              <a:t>--</a:t>
            </a:r>
            <a:r>
              <a:rPr sz="48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4800">
                <a:solidFill>
                  <a:srgbClr val="FFFDFD"/>
                </a:solidFill>
                <a:latin typeface="CIMVMF+MS-UIGothic"/>
                <a:cs typeface="CIMVMF+MS-UIGothic"/>
              </a:rPr>
              <a:t>青及</a:t>
            </a:r>
            <a:r>
              <a:rPr sz="48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4800">
                <a:solidFill>
                  <a:srgbClr val="FFFDFD"/>
                </a:solidFill>
                <a:latin typeface="CIMVMF+MS-UIGothic"/>
                <a:cs typeface="CIMVMF+MS-UIGothic"/>
              </a:rPr>
              <a:t>青混合材料</a:t>
            </a:r>
            <a:r>
              <a:rPr sz="48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800">
                <a:solidFill>
                  <a:srgbClr val="FFFDFD"/>
                </a:solidFill>
                <a:latin typeface="CIMVMF+MS-UIGothic"/>
                <a:cs typeface="CIMVM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CIMVMF+MS-UIGothic"/>
                <a:cs typeface="CIMVMF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6945" y="2814534"/>
            <a:ext cx="6937579" cy="2732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TEDLLI+CQUKQO+ArialMT"/>
                <a:cs typeface="TEDLLI+CQUKQO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青及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青混合材料的生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TEDLLI+CQUKQO+ArialMT"/>
                <a:cs typeface="TEDLLI+CQUKQO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青及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青混合材料的市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分析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TEDLLI+CQUKQO+ArialMT"/>
                <a:cs typeface="TEDLLI+CQUKQO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青及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青混合材料的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保与安全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TEDLLI+CQUKQO+ArialMT"/>
                <a:cs typeface="TEDLLI+CQUKQO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案例分析与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践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2700">
                <a:solidFill>
                  <a:srgbClr val="FFFFFF"/>
                </a:solidFill>
                <a:latin typeface="CIMVMF+MS-UIGothic"/>
                <a:cs typeface="CIMVMF+MS-UIGothic"/>
              </a:rPr>
              <a:t>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3125628"/>
            <a:ext cx="630936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青及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青混合材料的概述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与特性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CIMVMF+MS-UIGothic"/>
                <a:cs typeface="CIMVMF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CIMVMF+MS-UIGothic"/>
                <a:cs typeface="CIMVMF+MS-UIGothic"/>
              </a:rPr>
              <a:t>特性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青及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青混合材料的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MJAQE+ANNGMI+MicrosoftYaHei-Bold"/>
                <a:cs typeface="KMJAQE+ANNGM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MJAQE+ANNGMI+MicrosoftYaHei-Bold"/>
                <a:cs typeface="KMJAQE+ANNGM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MJAQE+ANNGMI+MicrosoftYaHei-Bold"/>
                <a:cs typeface="KMJAQE+ANNGM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IMVMF+MS-UIGothic"/>
                <a:cs typeface="CIMVMF+MS-UIGothic"/>
              </a:rPr>
              <a:t>道路建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桥</a:t>
            </a:r>
            <a:r>
              <a:rPr sz="2000" spc="25">
                <a:solidFill>
                  <a:srgbClr val="609FFF"/>
                </a:solidFill>
                <a:latin typeface="CIMVMF+MS-UIGothic"/>
                <a:cs typeface="CIMVMF+MS-UIGothic"/>
              </a:rPr>
              <a:t>梁建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IMVMF+MS-UIGothic"/>
                <a:cs typeface="CIMVMF+MS-UIGothic"/>
              </a:rPr>
              <a:t>建筑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领</a:t>
            </a:r>
            <a:r>
              <a:rPr sz="2000">
                <a:solidFill>
                  <a:srgbClr val="609FFF"/>
                </a:solidFill>
                <a:latin typeface="CIMVMF+MS-UIGothic"/>
                <a:cs typeface="CIMVMF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青及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青混合材料的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展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3775" y="1709959"/>
            <a:ext cx="120980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KMJAQE+ANNGMI+MicrosoftYaHei-Bold"/>
                <a:cs typeface="KMJAQE+ANNGMI+MicrosoftYaHei-Bold"/>
              </a:rPr>
              <a:t>19</a:t>
            </a:r>
            <a:r>
              <a:rPr sz="2000" spc="20">
                <a:solidFill>
                  <a:srgbClr val="FFFDFD"/>
                </a:solidFill>
                <a:latin typeface="CIMVMF+MS-UIGothic"/>
                <a:cs typeface="CIMVMF+MS-UIGothic"/>
              </a:rPr>
              <a:t>世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53194" y="1709959"/>
            <a:ext cx="120980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KMJAQE+ANNGMI+MicrosoftYaHei-Bold"/>
                <a:cs typeface="KMJAQE+ANNGMI+MicrosoftYaHei-Bold"/>
              </a:rPr>
              <a:t>21</a:t>
            </a:r>
            <a:r>
              <a:rPr sz="2000" spc="20">
                <a:solidFill>
                  <a:srgbClr val="FFFDFD"/>
                </a:solidFill>
                <a:latin typeface="CIMVMF+MS-UIGothic"/>
                <a:cs typeface="CIMVMF+MS-UIGothic"/>
              </a:rPr>
              <a:t>世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纪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保意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的提高和科技的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步，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开始研究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保型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青混合料和新型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合料，如橡胶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青、</a:t>
            </a:r>
            <a:r>
              <a:rPr sz="1500">
                <a:solidFill>
                  <a:srgbClr val="FFFDFD"/>
                </a:solidFill>
                <a:latin typeface="BJDQUH+AMOKPK+MicrosoftYaHei"/>
                <a:cs typeface="BJDQUH+AMOKPK+MicrosoftYaHei"/>
              </a:rPr>
              <a:t>SBS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改性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青混合料开始被用于道路建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，最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初是采用天然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合料。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58484" y="3853719"/>
            <a:ext cx="1209802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FFFDFD"/>
                </a:solidFill>
                <a:latin typeface="KMJAQE+ANNGMI+MicrosoftYaHei-Bold"/>
                <a:cs typeface="KMJAQE+ANNGMI+MicrosoftYaHei-Bold"/>
              </a:rPr>
              <a:t>20</a:t>
            </a:r>
            <a:r>
              <a:rPr sz="2000" spc="20">
                <a:solidFill>
                  <a:srgbClr val="FFFDFD"/>
                </a:solidFill>
                <a:latin typeface="CIMVMF+MS-UIGothic"/>
                <a:cs typeface="CIMVMF+MS-UIGothic"/>
              </a:rPr>
              <a:t>世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纪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随着石油工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展，开始采用石油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94003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为结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合料，提高了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青混合料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28293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IMVMF+MS-UIGothic"/>
                <a:cs typeface="CIMVMF+MS-UIGothic"/>
              </a:rPr>
              <a:t>的路用性能。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2796698"/>
            <a:ext cx="6309360" cy="1801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青及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青混合材料的生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2285999" marR="0">
              <a:lnSpc>
                <a:spcPts val="3600"/>
              </a:lnSpc>
              <a:spcBef>
                <a:spcPts val="1585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工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青的提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炼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与生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IMVMF+MS-UIGothic"/>
                <a:cs typeface="CIMVMF+MS-UIGothic"/>
              </a:rPr>
              <a:t>原油蒸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IMVMF+MS-UIGothic"/>
                <a:cs typeface="CIMVMF+MS-UIGothic"/>
              </a:rPr>
              <a:t>溶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剂</a:t>
            </a:r>
            <a:r>
              <a:rPr sz="2300" spc="25">
                <a:solidFill>
                  <a:srgbClr val="609FFF"/>
                </a:solidFill>
                <a:latin typeface="CIMVMF+MS-UIGothic"/>
                <a:cs typeface="CIMVMF+MS-UIGothic"/>
              </a:rPr>
              <a:t>脱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2300">
                <a:solidFill>
                  <a:srgbClr val="609FFF"/>
                </a:solidFill>
                <a:latin typeface="CIMVMF+MS-UIGothic"/>
                <a:cs typeface="CIMVMF+MS-UIGothic"/>
              </a:rPr>
              <a:t>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609FFF"/>
                </a:solidFill>
                <a:latin typeface="CIMVMF+MS-UIGothic"/>
                <a:cs typeface="CIMVMF+MS-UIGothic"/>
              </a:rPr>
              <a:t>裂化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青混合材料的制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工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IMVMF+MS-UIGothic"/>
                <a:cs typeface="CIMVMF+MS-UIGothic"/>
              </a:rPr>
              <a:t>熔融与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搅</a:t>
            </a:r>
            <a:r>
              <a:rPr sz="2300">
                <a:solidFill>
                  <a:srgbClr val="609FFF"/>
                </a:solidFill>
                <a:latin typeface="CIMVMF+MS-UIGothic"/>
                <a:cs typeface="CIMVMF+MS-UIGothic"/>
              </a:rPr>
              <a:t>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IMVMF+MS-UIGothic"/>
                <a:cs typeface="CIMVMF+MS-UIGothic"/>
              </a:rPr>
              <a:t>配料与混合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压实</a:t>
            </a:r>
            <a:r>
              <a:rPr sz="2300" spc="23">
                <a:solidFill>
                  <a:srgbClr val="609FFF"/>
                </a:solidFill>
                <a:latin typeface="CIMVMF+MS-UIGothic"/>
                <a:cs typeface="CIMVMF+MS-UIGothic"/>
              </a:rPr>
              <a:t>与成型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沥</a:t>
            </a:r>
            <a:r>
              <a:rPr sz="3000">
                <a:solidFill>
                  <a:srgbClr val="609FFF"/>
                </a:solidFill>
                <a:latin typeface="CIMVMF+MS-UIGothic"/>
                <a:cs typeface="CIMVMF+MS-UIGothic"/>
              </a:rPr>
              <a:t>青混合材料的性能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IMVMF+MS-UIGothic"/>
                <a:cs typeface="CIMVMF+MS-UIGothic"/>
              </a:rPr>
              <a:t>密度与孔隙率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软</a:t>
            </a:r>
            <a:r>
              <a:rPr sz="2000" spc="25">
                <a:solidFill>
                  <a:srgbClr val="609FFF"/>
                </a:solidFill>
                <a:latin typeface="CIMVMF+MS-UIGothic"/>
                <a:cs typeface="CIMVMF+MS-UIGothic"/>
              </a:rPr>
              <a:t>化点与延度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CIMVMF+MS-UIGothic"/>
                <a:cs typeface="CIMVMF+MS-UIGothic"/>
              </a:rPr>
              <a:t>疲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劳</a:t>
            </a:r>
            <a:r>
              <a:rPr sz="2000" spc="25">
                <a:solidFill>
                  <a:srgbClr val="609FFF"/>
                </a:solidFill>
                <a:latin typeface="CIMVMF+MS-UIGothic"/>
                <a:cs typeface="CIMVMF+MS-UIGothic"/>
              </a:rPr>
              <a:t>性能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青混合料的密度和孔隙率，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估其密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构性能。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测试沥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青混合料的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软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化点和延度，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估其高温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定性和低温抗裂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性能。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劳试验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测试沥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青混合料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的疲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性能，以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CIMVMF+MS-UIGothic"/>
                <a:cs typeface="CIMVMF+MS-UIGothic"/>
              </a:rPr>
              <a:t>估其耐久性。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2796698"/>
            <a:ext cx="630936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青及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沥</a:t>
            </a: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青混合材料的市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88529" y="3455193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IMVMF+MS-UIGothic"/>
                <a:cs typeface="CIMVMF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https://d.book118.com/527162041035006041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CIMVMF+MS-UIGothic</vt:lpstr>
      <vt:lpstr>KMJAQE+ANNGMI+MicrosoftYaHei-Bold</vt:lpstr>
      <vt:lpstr>TEDLLI+CQUKQO+ArialMT</vt:lpstr>
      <vt:lpstr>Times New Roman</vt:lpstr>
      <vt:lpstr>BJDQUH+AMOKPK+MicrosoftYaHei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2024-09-13T23:02:45.377</cp:lastPrinted>
  <dcterms:created xsi:type="dcterms:W3CDTF">2024-09-13T15:02:45Z</dcterms:created>
  <dcterms:modified xsi:type="dcterms:W3CDTF">2024-09-13T15:02:46Z</dcterms:modified>
</cp:coreProperties>
</file>