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MRIPPC+EFQFUD+ArialMT"/>
      <p:regular r:id="rId22"/>
    </p:embeddedFont>
    <p:embeddedFont>
      <p:font typeface="MMEELF+MS-UIGothic"/>
      <p:regular r:id="rId23"/>
    </p:embeddedFont>
    <p:embeddedFont>
      <p:font typeface="KAJQNW+LBUUTF+MicrosoftYaHei-Bold"/>
      <p:regular r:id="rId24"/>
    </p:embeddedFont>
    <p:embeddedFont>
      <p:font typeface="AKFOEE+ALBHUH+MicrosoftYaHei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E6DD9-4BBF-4722-8C7A-DAAC13694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E8DCE-DA10-4963-A492-C0C39A136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38B53-8BFA-4BDA-9879-B02A75201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6CB85-3360-4770-81E0-A6BCE3388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B2ED6-2361-4F35-8875-6BA2D9D1F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7C6F10-1D62-453B-ABE3-E41D4306B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CDAD67-513D-476C-9649-7BB36A092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678A1-56BB-4C46-A5F3-3DCE788A8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8F289-D144-4FC3-A6CD-1A4A623C2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E6016-0140-478A-A7D4-C2F0CE65F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FD5B3-C8BD-4775-9E50-B2E982D67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63055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1273123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RIPPC+EFQFUD+ArialMT"/>
                <a:cs typeface="MRIPPC+EFQFUD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MMEELF+MS-UIGothic"/>
                <a:cs typeface="MMEELF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4089341" cy="18811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RIPPC+EFQFUD+ArialMT"/>
                <a:cs typeface="MRIPPC+EFQFUD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MMEELF+MS-UIGothic"/>
                <a:cs typeface="MMEELF+MS-UIGothic"/>
              </a:rPr>
              <a:t>代数式的基本概念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RIPPC+EFQFUD+ArialMT"/>
                <a:cs typeface="MRIPPC+EFQFUD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MMEELF+MS-UIGothic"/>
                <a:cs typeface="MMEELF+MS-UIGothic"/>
              </a:rPr>
              <a:t>求代数式的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值</a:t>
            </a:r>
            <a:r>
              <a:rPr sz="2400">
                <a:solidFill>
                  <a:srgbClr val="3045FD"/>
                </a:solidFill>
                <a:latin typeface="MMEELF+MS-UIGothic"/>
                <a:cs typeface="MMEELF+MS-UIGothic"/>
              </a:rPr>
              <a:t>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3045FD"/>
                </a:solidFill>
                <a:latin typeface="MMEELF+MS-UIGothic"/>
                <a:cs typeface="MMEELF+MS-UIGothic"/>
              </a:rPr>
              <a:t>算方法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RIPPC+EFQFUD+ArialMT"/>
                <a:cs typeface="MRIPPC+EFQFUD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MMEELF+MS-UIGothic"/>
                <a:cs typeface="MMEELF+MS-UIGothic"/>
              </a:rPr>
              <a:t>解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3045FD"/>
                </a:solidFill>
                <a:latin typeface="MMEELF+MS-UIGothic"/>
                <a:cs typeface="MMEELF+MS-UIGothic"/>
              </a:rPr>
              <a:t>示例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3045FD"/>
                </a:solidFill>
                <a:latin typeface="MMEELF+MS-UIGothic"/>
                <a:cs typeface="MMEELF+MS-UIGothic"/>
              </a:rPr>
              <a:t>目</a:t>
            </a:r>
            <a:r>
              <a:rPr sz="9200">
                <a:solidFill>
                  <a:srgbClr val="3045FD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9859" y="3590480"/>
            <a:ext cx="3404621" cy="13323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RIPPC+EFQFUD+ArialMT"/>
                <a:cs typeface="MRIPPC+EFQFUD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MMEELF+MS-UIGothic"/>
                <a:cs typeface="MMEELF+MS-UIGothic"/>
              </a:rPr>
              <a:t>解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3045FD"/>
                </a:solidFill>
                <a:latin typeface="MMEELF+MS-UIGothic"/>
                <a:cs typeface="MMEELF+MS-UIGothic"/>
              </a:rPr>
              <a:t>技巧与注意事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MRIPPC+EFQFUD+ArialMT"/>
                <a:cs typeface="MRIPPC+EFQFUD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MMEELF+MS-UIGothic"/>
                <a:cs typeface="MMEELF+MS-UIGothic"/>
              </a:rPr>
              <a:t>教学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3045FD"/>
                </a:solidFill>
                <a:latin typeface="MMEELF+MS-UIGothic"/>
                <a:cs typeface="MMEELF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MMEELF+MS-UIGothic"/>
                <a:cs typeface="MMEELF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AJQNW+LBUUTF+MicrosoftYaHei-Bold"/>
                <a:cs typeface="KAJQNW+LBUUT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代数式是数学中的基本概念，掌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握代数式的求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方法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于后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代数、函数、方程等知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至关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重要。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AJQNW+LBUUTF+MicrosoftYaHei-Bold"/>
                <a:cs typeface="KAJQNW+LBUUTF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生活中，代数式的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用广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泛，如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算利息、折扣、平均数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，掌握代数式的求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方法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有助于解决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实际问题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的教学目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理解代数式及其基本概念，掌</a:t>
            </a:r>
          </a:p>
          <a:p>
            <a:pPr marL="25717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握代数式的表示方法。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掌握代数式的化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方法，了解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如何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行因式分解、合并同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</a:p>
          <a:p>
            <a:pPr marL="5143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等基本操作。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7620" y="5181453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掌握代数式的求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方法，包括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代入数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值计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算、化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等方</a:t>
            </a:r>
          </a:p>
          <a:p>
            <a:pPr marL="942974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法。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提高数学思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能力、运算能力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和解决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MMEELF+MS-UIGothic"/>
                <a:cs typeface="MMEELF+MS-UIGothic"/>
              </a:rPr>
              <a:t>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MMEELF+MS-UIGothic"/>
                <a:cs typeface="MMEELF+MS-UIGothic"/>
              </a:rPr>
              <a:t>代数式的基本概念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代数式的定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MMEELF+MS-UIGothic"/>
                <a:cs typeface="MMEELF+MS-UIGothic"/>
              </a:rPr>
              <a:t>代数式的表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3045FD"/>
                </a:solidFill>
                <a:latin typeface="MMEELF+MS-UIGothic"/>
                <a:cs typeface="MMEELF+MS-UIGothic"/>
              </a:rPr>
              <a:t>形式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一般地，几个数或字母相乘，也可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MMEELF+MS-UIGothic"/>
                <a:cs typeface="MMEELF+MS-UIGothic"/>
              </a:rPr>
              <a:t>代数式的定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14894" y="235431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是一个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单项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615" y="2820408"/>
            <a:ext cx="32855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代数式是由运算符号</a:t>
            </a: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(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加、减、乘、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除、乘方等</a:t>
            </a: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)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把数或表示数的字母</a:t>
            </a:r>
          </a:p>
          <a:p>
            <a:pPr marL="1397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接而成的式子。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MMEELF+MS-UIGothic"/>
                <a:cs typeface="MMEELF+MS-UIGothic"/>
              </a:rPr>
              <a:t>代数式的分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40376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单项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式和多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整式</a:t>
            </a: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.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单项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式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160383"/>
            <a:ext cx="3403768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和多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整式</a:t>
            </a: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.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单项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式和多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整式</a:t>
            </a: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.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代数式的基本形式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AJQNW+LBUUTF+MicrosoftYaHei-Bold"/>
                <a:cs typeface="KAJQNW+LBUUT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AJQNW+LBUUTF+MicrosoftYaHei-Bold"/>
                <a:cs typeface="KAJQNW+LBUUT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AJQNW+LBUUTF+MicrosoftYaHei-Bold"/>
                <a:cs typeface="KAJQNW+LBUUT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MMEELF+MS-UIGothic"/>
                <a:cs typeface="MMEELF+MS-UIGothic"/>
              </a:rPr>
              <a:t>整式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单项</a:t>
            </a:r>
            <a:r>
              <a:rPr sz="2000">
                <a:solidFill>
                  <a:srgbClr val="3045FD"/>
                </a:solidFill>
                <a:latin typeface="MMEELF+MS-UIGothic"/>
                <a:cs typeface="MMEELF+MS-UIGothic"/>
              </a:rPr>
              <a:t>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MMEELF+MS-UIGothic"/>
                <a:cs typeface="MMEELF+MS-UIGothic"/>
              </a:rPr>
              <a:t>多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项</a:t>
            </a:r>
            <a:r>
              <a:rPr sz="2000">
                <a:solidFill>
                  <a:srgbClr val="3045FD"/>
                </a:solidFill>
                <a:latin typeface="MMEELF+MS-UIGothic"/>
                <a:cs typeface="MMEELF+MS-UIGothic"/>
              </a:rPr>
              <a:t>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单项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式和多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数字与字母的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叫做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式。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几个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单项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式的和叫做多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代数式的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值</a:t>
            </a: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MMEELF+MS-UIGothic"/>
                <a:cs typeface="MMEELF+MS-UIGothic"/>
              </a:rPr>
              <a:t>代数式的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AJQNW+LBUUTF+MicrosoftYaHei-Bold"/>
                <a:cs typeface="KAJQNW+LBUUTF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AJQNW+LBUUTF+MicrosoftYaHei-Bold"/>
                <a:cs typeface="KAJQNW+LBUUTF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AJQNW+LBUUTF+MicrosoftYaHei-Bold"/>
                <a:cs typeface="KAJQNW+LBUUTF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用数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代替代数式中的字母后，所得的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果叫做代数式的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MMEELF+MS-UIGothic"/>
                <a:cs typeface="MMEELF+MS-UIGothic"/>
              </a:rPr>
              <a:t>求代数式的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值</a:t>
            </a:r>
            <a:r>
              <a:rPr sz="1600">
                <a:solidFill>
                  <a:srgbClr val="3045FD"/>
                </a:solidFill>
                <a:latin typeface="MMEELF+MS-UIGothic"/>
                <a:cs typeface="MMEELF+MS-UIGothic"/>
              </a:rPr>
              <a:t>的方法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29374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将数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代入代数式；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算求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；化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；注意运算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MMEELF+MS-UIGothic"/>
                <a:cs typeface="MMEELF+MS-UIGothic"/>
              </a:rPr>
              <a:t>代数式的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值</a:t>
            </a:r>
            <a:r>
              <a:rPr sz="1600">
                <a:solidFill>
                  <a:srgbClr val="3045FD"/>
                </a:solidFill>
                <a:latin typeface="MMEELF+MS-UIGothic"/>
                <a:cs typeface="MMEELF+MS-UIGothic"/>
              </a:rPr>
              <a:t>与字母的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值</a:t>
            </a:r>
            <a:r>
              <a:rPr sz="1600">
                <a:solidFill>
                  <a:srgbClr val="3045FD"/>
                </a:solidFill>
                <a:latin typeface="MMEELF+MS-UIGothic"/>
                <a:cs typeface="MMEELF+MS-UIGothic"/>
              </a:rPr>
              <a:t>的关系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一个代数式的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是由字母的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决定的，字母的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一旦确定后，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代数式的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就被唯一确定了。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3045FD"/>
                </a:solidFill>
                <a:latin typeface="MMEELF+MS-UIGothic"/>
                <a:cs typeface="MMEELF+MS-UIGothic"/>
              </a:rPr>
              <a:t>求代数式的</a:t>
            </a:r>
            <a:r>
              <a:rPr sz="3800" spc="23">
                <a:solidFill>
                  <a:srgbClr val="3045FD"/>
                </a:solidFill>
                <a:latin typeface="SimSun"/>
                <a:cs typeface="SimSun"/>
              </a:rPr>
              <a:t>值</a:t>
            </a:r>
            <a:r>
              <a:rPr sz="3800" spc="27">
                <a:solidFill>
                  <a:srgbClr val="3045FD"/>
                </a:solidFill>
                <a:latin typeface="MMEELF+MS-UIGothic"/>
                <a:cs typeface="MMEELF+MS-UIGothic"/>
              </a:rPr>
              <a:t>的</a:t>
            </a: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计</a:t>
            </a:r>
            <a:r>
              <a:rPr sz="3800" spc="23">
                <a:solidFill>
                  <a:srgbClr val="3045FD"/>
                </a:solidFill>
                <a:latin typeface="MMEELF+MS-UIGothic"/>
                <a:cs typeface="MMEELF+MS-UIGothic"/>
              </a:rPr>
              <a:t>算方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73785" y="4024931"/>
            <a:ext cx="1206500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>
                <a:solidFill>
                  <a:srgbClr val="3045FD"/>
                </a:solidFill>
                <a:latin typeface="MMEELF+MS-UIGothic"/>
                <a:cs typeface="MMEELF+MS-UIGothic"/>
              </a:rPr>
              <a:t>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代入法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75096" cy="10275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MRIPPC+EFQFUD+ArialMT"/>
                <a:cs typeface="MRIPPC+EFQFUD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：代入法是将代数式中的字母用一个已知数替代，从而将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代数式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成一个关于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个已知数的方程，通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个方程得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个字母的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而求出代数式的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代入法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389670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1. 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一个已知数替代代数式中的字母。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448911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2.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将代数式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成一个关于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个已知数的方程。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代入法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1967321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3.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个方程得出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个字母的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15240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例子：求代数式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63000" y="1507863"/>
            <a:ext cx="2021458" cy="13113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2x+3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中</a:t>
            </a: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x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。我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可以将</a:t>
            </a: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x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用</a:t>
            </a: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1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替代，得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到</a:t>
            </a: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2x+3=2*1+3=5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，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所以</a:t>
            </a: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x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值为</a:t>
            </a: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1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200388"/>
            <a:ext cx="1967321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FOEE+ALBHUH+MicrosoftYaHei"/>
                <a:cs typeface="AKFOEE+ALBHUH+MicrosoftYaHei"/>
              </a:rPr>
              <a:t>4.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将求出的字母的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代入原代数式中，求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出代数式的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元法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1587971" cy="697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MRIPPC+EFQFUD+ArialMT"/>
                <a:cs typeface="MRIPPC+EFQFUD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元法是将代数式中的字母用一个新字母替代，从而将代数式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成一个关于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个新字母的方程，通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个方程</a:t>
            </a:r>
          </a:p>
          <a:p>
            <a:pPr marL="20320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得出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个新字母的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，然后再将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个新字母的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代回原代数式中，求出原代数式的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元法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666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383188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1.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一个新字母替代代数式中的字母。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448911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2.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将代数式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成一个关于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个新字母的方程。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换</a:t>
            </a: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元法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04875" y="4348853"/>
            <a:ext cx="3029182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3.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个方程得出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个新字母的</a:t>
            </a:r>
          </a:p>
          <a:p>
            <a:pPr marL="112648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30115" y="4348853"/>
            <a:ext cx="3029182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4.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将求出的新字母的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代回原代</a:t>
            </a:r>
          </a:p>
          <a:p>
            <a:pPr marL="7873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数式中，求出原代数式的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6765" y="4348853"/>
            <a:ext cx="3110693" cy="13113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540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例子：求代数式</a:t>
            </a: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2x^2+3x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中</a:t>
            </a: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x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的</a:t>
            </a:r>
          </a:p>
          <a:p>
            <a:pPr marL="79375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。我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可以将</a:t>
            </a: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x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用</a:t>
            </a: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y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替代，得到</a:t>
            </a:r>
          </a:p>
          <a:p>
            <a:pPr marL="11810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2y^2+3y=5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个方程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得出</a:t>
            </a: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y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后再代回</a:t>
            </a: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x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，得到</a:t>
            </a:r>
            <a:r>
              <a:rPr sz="1500">
                <a:solidFill>
                  <a:srgbClr val="FFFFFF"/>
                </a:solidFill>
                <a:latin typeface="AKFOEE+ALBHUH+MicrosoftYaHei"/>
                <a:cs typeface="AKFOEE+ALBHUH+MicrosoftYaHei"/>
              </a:rPr>
              <a:t>x=1</a:t>
            </a:r>
            <a:r>
              <a:rPr sz="1500">
                <a:solidFill>
                  <a:srgbClr val="FFFFFF"/>
                </a:solidFill>
                <a:latin typeface="MMEELF+MS-UIGothic"/>
                <a:cs typeface="MMEEL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714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MMEELF+MS-UIGothic"/>
                <a:cs typeface="MMEELF+MS-UIGothic"/>
              </a:rPr>
              <a:t>反解法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2389" y="2049560"/>
            <a:ext cx="5820165" cy="10275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MRIPPC+EFQFUD+ArialMT"/>
                <a:cs typeface="MRIPPC+EFQFUD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：反解法是通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将代数式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成一个关于某个字母的方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程，然后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对这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个方程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行分析和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形，从而求出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个字母的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而求出代数式的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MMEELF+MS-UIGothic"/>
                <a:cs typeface="MMEEL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https://d.book118.com/527163055125006045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MRIPPC+EFQFUD+ArialMT</vt:lpstr>
      <vt:lpstr>Times New Roman</vt:lpstr>
      <vt:lpstr>MMEELF+MS-UIGothic</vt:lpstr>
      <vt:lpstr>SimSun</vt:lpstr>
      <vt:lpstr>KAJQNW+LBUUTF+MicrosoftYaHei-Bold</vt:lpstr>
      <vt:lpstr>AKFOEE+ALBHUH+MicrosoftYaHei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2024-09-20T12:54:27.146</cp:lastPrinted>
  <dcterms:created xsi:type="dcterms:W3CDTF">2024-09-20T04:54:27Z</dcterms:created>
  <dcterms:modified xsi:type="dcterms:W3CDTF">2024-09-20T04:54:28Z</dcterms:modified>
</cp:coreProperties>
</file>