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7100B1-8BF1-4FA5-9276-46D71D214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68AC2F-7AB4-4A4D-BBCF-367618607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8CE57A-E949-441C-8F92-3CD19D0D9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E21DEB-CFDE-4D76-A389-53642F9C5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56BB00-4B72-4A9E-AEAA-248DBE067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649419-391B-45DF-ACFB-887BEE77B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A55004-69A4-4EC3-9E1E-CE7AB3F76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36C3A5-FE7A-45F8-A1A9-699AE4F95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D97B79-B453-4404-ADF1-3E0816CF2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C33F6E-6DAF-4A9B-8AB4-D7E0FB6E4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5E927E-C0F0-4DD6-8FA8-B7D11F99A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00401713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学校常见传染病的疫情动态与趋势分析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学校常见传染病概述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疫情动态分析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趋势预测与风险评估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防控策略与建议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2005013" y="2780824"/>
            <a:ext cx="2267763" cy="1552257"/>
            <a:chOff x="2005013" y="2780824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2005013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了解学校常见传染病的发病情况，为制定防控策略提供依据。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850265" y="2780824"/>
            <a:ext cx="2267763" cy="1552257"/>
            <a:chOff x="5850265" y="2780824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5850265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分析学校传染病的流行趋势，预测未来可能的发展情况。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9743259" y="2780824"/>
            <a:ext cx="2267763" cy="1552257"/>
            <a:chOff x="9743259" y="2780824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9743259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提高学校师生对传染病的认识和防范意识，保障师生身体健康。</a:t>
              </a:r>
            </a:p>
          </p:txBody>
        </p:sp>
      </p:grp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47813" y="4407218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38450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9670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7284451" y="1940227"/>
            <a:ext cx="550450" cy="526446"/>
            <a:chOff x="7284451" y="1940227"/>
            <a:chExt cx="550450" cy="526446"/>
          </a:xfrm>
        </p:grpSpPr>
        <p:sp>
          <p:nvSpPr>
            <p:cNvPr id="63" name="Freeform 63"/>
            <p:cNvSpPr/>
            <p:nvPr/>
          </p:nvSpPr>
          <p:spPr>
            <a:xfrm>
              <a:off x="7486190" y="2318655"/>
              <a:ext cx="148018" cy="148018"/>
            </a:xfrm>
            <a:custGeom>
              <a:rect l="l" t="t" r="r" b="b"/>
              <a:pathLst>
                <a:path w="412" h="412">
                  <a:moveTo>
                    <a:pt x="206" y="413"/>
                  </a:moveTo>
                  <a:lnTo>
                    <a:pt x="0" y="0"/>
                  </a:lnTo>
                  <a:lnTo>
                    <a:pt x="413" y="0"/>
                  </a:lnTo>
                  <a:lnTo>
                    <a:pt x="206" y="41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7284451" y="1940227"/>
              <a:ext cx="550450" cy="400622"/>
            </a:xfrm>
            <a:custGeom>
              <a:rect l="l" t="t" r="r" b="b"/>
              <a:pathLst>
                <a:path w="2438400" h="1774825">
                  <a:moveTo>
                    <a:pt x="290196" y="0"/>
                  </a:moveTo>
                  <a:cubicBezTo>
                    <a:pt x="2151973" y="0"/>
                    <a:pt x="2151973" y="0"/>
                    <a:pt x="2151973" y="0"/>
                  </a:cubicBezTo>
                  <a:cubicBezTo>
                    <a:pt x="2310262" y="0"/>
                    <a:pt x="2438400" y="128119"/>
                    <a:pt x="2438400" y="286384"/>
                  </a:cubicBezTo>
                  <a:lnTo>
                    <a:pt x="2438400" y="1484673"/>
                  </a:lnTo>
                  <a:cubicBezTo>
                    <a:pt x="2438400" y="1646706"/>
                    <a:pt x="2310262" y="1774825"/>
                    <a:pt x="2151973" y="1774825"/>
                  </a:cubicBezTo>
                  <a:cubicBezTo>
                    <a:pt x="290196" y="1774825"/>
                    <a:pt x="290196" y="1774825"/>
                    <a:pt x="290196" y="1774825"/>
                  </a:cubicBezTo>
                  <a:cubicBezTo>
                    <a:pt x="131907" y="1774825"/>
                    <a:pt x="0" y="1646706"/>
                    <a:pt x="0" y="1484673"/>
                  </a:cubicBezTo>
                  <a:cubicBezTo>
                    <a:pt x="0" y="286384"/>
                    <a:pt x="0" y="286384"/>
                    <a:pt x="0" y="286384"/>
                  </a:cubicBezTo>
                  <a:cubicBezTo>
                    <a:pt x="0" y="128119"/>
                    <a:pt x="131907" y="0"/>
                    <a:pt x="290196" y="0"/>
                  </a:cubicBezTo>
                  <a:close/>
                  <a:moveTo>
                    <a:pt x="471488" y="425450"/>
                  </a:moveTo>
                  <a:lnTo>
                    <a:pt x="471488" y="598488"/>
                  </a:lnTo>
                  <a:lnTo>
                    <a:pt x="1971676" y="598488"/>
                  </a:lnTo>
                  <a:lnTo>
                    <a:pt x="1971676" y="425450"/>
                  </a:lnTo>
                  <a:lnTo>
                    <a:pt x="471488" y="425450"/>
                  </a:lnTo>
                  <a:close/>
                  <a:moveTo>
                    <a:pt x="471488" y="801688"/>
                  </a:moveTo>
                  <a:lnTo>
                    <a:pt x="471488" y="971551"/>
                  </a:lnTo>
                  <a:lnTo>
                    <a:pt x="1971676" y="971551"/>
                  </a:lnTo>
                  <a:lnTo>
                    <a:pt x="1971676" y="801688"/>
                  </a:lnTo>
                  <a:lnTo>
                    <a:pt x="471488" y="801688"/>
                  </a:lnTo>
                  <a:close/>
                  <a:moveTo>
                    <a:pt x="471488" y="1174750"/>
                  </a:moveTo>
                  <a:lnTo>
                    <a:pt x="471488" y="1347788"/>
                  </a:lnTo>
                  <a:lnTo>
                    <a:pt x="1971676" y="1347788"/>
                  </a:lnTo>
                  <a:lnTo>
                    <a:pt x="1971676" y="1174750"/>
                  </a:lnTo>
                  <a:lnTo>
                    <a:pt x="471488" y="117475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5" name="Group 65"/>
          <p:cNvGrpSpPr/>
          <p:nvPr/>
        </p:nvGrpSpPr>
        <p:grpSpPr>
          <a:xfrm>
            <a:off x="4612704" y="3605816"/>
            <a:ext cx="534543" cy="529019"/>
            <a:chOff x="4612704" y="3605816"/>
            <a:chExt cx="534543" cy="529019"/>
          </a:xfrm>
        </p:grpSpPr>
        <p:sp>
          <p:nvSpPr>
            <p:cNvPr id="66" name="Freeform 66"/>
            <p:cNvSpPr/>
            <p:nvPr/>
          </p:nvSpPr>
          <p:spPr>
            <a:xfrm>
              <a:off x="4612704" y="3902234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12704" y="3605816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1862868" y="5125181"/>
            <a:ext cx="477964" cy="611315"/>
            <a:chOff x="1862868" y="5125181"/>
            <a:chExt cx="477964" cy="611315"/>
          </a:xfrm>
        </p:grpSpPr>
        <p:sp>
          <p:nvSpPr>
            <p:cNvPr id="69" name="Freeform 69"/>
            <p:cNvSpPr/>
            <p:nvPr/>
          </p:nvSpPr>
          <p:spPr>
            <a:xfrm>
              <a:off x="2040604" y="5125181"/>
              <a:ext cx="121158" cy="611219"/>
            </a:xfrm>
            <a:custGeom>
              <a:rect l="l" t="t" r="r" b="b"/>
              <a:pathLst>
                <a:path w="64" h="321">
                  <a:moveTo>
                    <a:pt x="64" y="289"/>
                  </a:moveTo>
                  <a:cubicBezTo>
                    <a:pt x="64" y="307"/>
                    <a:pt x="49" y="321"/>
                    <a:pt x="32" y="321"/>
                  </a:cubicBezTo>
                  <a:cubicBezTo>
                    <a:pt x="14" y="321"/>
                    <a:pt x="0" y="307"/>
                    <a:pt x="0" y="289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4" y="14"/>
                    <a:pt x="64" y="32"/>
                  </a:cubicBezTo>
                  <a:lnTo>
                    <a:pt x="64" y="2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1862868" y="5498180"/>
              <a:ext cx="119824" cy="238316"/>
            </a:xfrm>
            <a:custGeom>
              <a:rect l="l" t="t" r="r" b="b"/>
              <a:pathLst>
                <a:path w="62" h="125">
                  <a:moveTo>
                    <a:pt x="63" y="93"/>
                  </a:moveTo>
                  <a:cubicBezTo>
                    <a:pt x="63" y="111"/>
                    <a:pt x="49" y="125"/>
                    <a:pt x="32" y="125"/>
                  </a:cubicBezTo>
                  <a:cubicBezTo>
                    <a:pt x="14" y="125"/>
                    <a:pt x="0" y="111"/>
                    <a:pt x="0" y="93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3" y="14"/>
                    <a:pt x="63" y="32"/>
                  </a:cubicBezTo>
                  <a:lnTo>
                    <a:pt x="63" y="9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219674" y="5321777"/>
              <a:ext cx="121158" cy="414719"/>
            </a:xfrm>
            <a:custGeom>
              <a:rect l="l" t="t" r="r" b="b"/>
              <a:pathLst>
                <a:path w="64" h="218">
                  <a:moveTo>
                    <a:pt x="64" y="186"/>
                  </a:moveTo>
                  <a:cubicBezTo>
                    <a:pt x="64" y="204"/>
                    <a:pt x="49" y="218"/>
                    <a:pt x="32" y="218"/>
                  </a:cubicBezTo>
                  <a:cubicBezTo>
                    <a:pt x="14" y="218"/>
                    <a:pt x="0" y="204"/>
                    <a:pt x="0" y="186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4" y="14"/>
                    <a:pt x="64" y="32"/>
                  </a:cubicBezTo>
                  <a:lnTo>
                    <a:pt x="64" y="186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3" name="AutoShape 7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TextBox 9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汇报将重点关注传染病的发病率、死亡率、传播途径、预防措施等方面。</a:t>
              </a:r>
            </a:p>
          </p:txBody>
        </p:sp>
      </p:grpSp>
      <p:grpSp>
        <p:nvGrpSpPr>
          <p:cNvPr id="96" name="Group 96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7" name="TextBox 97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同时，将对学校传染病的防控措施、应急处理等方面进行分析和讨论。</a:t>
              </a:r>
            </a:p>
          </p:txBody>
        </p:sp>
      </p:grpSp>
      <p:grpSp>
        <p:nvGrpSpPr>
          <p:cNvPr id="98" name="Group 98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9" name="TextBox 99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本次汇报将涵盖学校内发生的常见传染病，如流感、水痘、手足口病等。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学校常见传染病概述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常见传染病类型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呼吸道传染病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如流感、水痘、麻疹等，通过飞沫传播，易引起爆发。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肠道传染病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如手足口病、痢疾等，通过食物、水源或接触传播。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接触性传染病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如皮肤癣菌病、沙眼等，通过直接接触或间接接触传播。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传播途径和易感人群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传播途径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飞沫传播、食物或水源传播、接触传播等。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易感人群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儿童、青少年等免疫系统相对较弱的人群。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预防措施和治疗方法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保持室内空气流通，避免去人群密集场所。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注意个人卫生，勤洗手、不随地吐痰。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预防措施和治疗方法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083097" y="948722"/>
            <a:ext cx="10024740" cy="1272191"/>
            <a:chOff x="1083097" y="948722"/>
            <a:chExt cx="10024740" cy="1272191"/>
          </a:xfrm>
        </p:grpSpPr>
        <p:sp>
          <p:nvSpPr>
            <p:cNvPr id="26" name="TextBox 26"/>
            <p:cNvSpPr txBox="1"/>
            <p:nvPr/>
          </p:nvSpPr>
          <p:spPr>
            <a:xfrm>
              <a:off x="1083097" y="948722"/>
              <a:ext cx="10024740" cy="127219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>
                <a:lnSpc>
                  <a:spcPct val="80000"/>
                </a:lnSpc>
                <a:buFont typeface="Arial"/>
                <a:buChar char="•"/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避免与患病者密切接触，及时隔离和治疗。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预防措施和治疗方法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治疗方法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根据病情对症治疗，如使用抗病毒药物、抗生素等。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保持充足休息，多喝水，饮食清淡易消化。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加强营养支持，提高身体免疫力。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疫情动态分析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近期发病情况统计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发病总数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病例主要集中在XX年级和XX班级，占比分别为XX%和XX%。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病例分布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症状表现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大部分患者表现为发热、咳嗽、乏力等症状，少数患者出现呼吸困难等严重症状。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近一个月内，学校共报告传染病病例XX例，较上周上升/下降XX%。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春季高峰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春季是呼吸道传染病的高发季节，如流感、水痘等，需要加强防控措施。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夏季低谷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夏季由于气温升高，病毒活性降低，传染病发病率相对较低。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秋冬反弹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秋冬季节气温逐渐降低，病毒活性增强，传染病发病率有所上升。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季节性波动规律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https://d.book118.com/528004017135006036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2024-09-16T10:50:43.593</cp:lastPrinted>
  <dcterms:created xsi:type="dcterms:W3CDTF">2024-09-16T02:50:43Z</dcterms:created>
  <dcterms:modified xsi:type="dcterms:W3CDTF">2024-09-16T02:50:45Z</dcterms:modified>
</cp:coreProperties>
</file>