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7859B3B-3C97-4E68-A4C8-176544BCFC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64301C-AC57-4EB9-BFEA-D2F5DB515F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9067A26-1EDA-4A50-BFCC-E11793F66B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E6360D7-BDB9-4EB3-A9DE-CBED8C2841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C8AFD8B-04F6-4325-BD1C-B9C1CAC41B7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6DFB1DD-AB01-4F63-8561-2E61D415EED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17E256B-A95A-4925-9F95-67FDCDCD6C0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F5A5F63-9427-4D0A-AB85-DD52C27C21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6F26E37-69F6-42DD-A676-06AACBD1BD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8EBF38-C40C-4078-996F-2579416129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9C139A-A51C-4C37-B9DD-5AA6918FA2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8017042044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51821" y="4535260"/>
            <a:ext cx="2070183" cy="410070"/>
          </a:xfrm>
          <a:prstGeom prst="roundRect">
            <a:avLst>
              <a:gd name="adj" fmla="val 16667"/>
            </a:avLst>
          </a:prstGeom>
          <a:solidFill>
            <a:srgbClr val="D27536">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3898" y="4535260"/>
            <a:ext cx="2070183" cy="410070"/>
          </a:xfrm>
          <a:prstGeom prst="roundRect">
            <a:avLst>
              <a:gd name="adj" fmla="val 16667"/>
            </a:avLst>
          </a:prstGeom>
          <a:solidFill>
            <a:srgbClr val="D27536">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64037" y="4535260"/>
            <a:ext cx="1743359" cy="434059"/>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endParaRPr lang="en-US" sz="1100"/>
          </a:p>
        </p:txBody>
      </p:sp>
      <p:sp>
        <p:nvSpPr>
          <p:cNvPr id="6" name="AutoShape 6"/>
          <p:cNvSpPr/>
          <p:nvPr/>
        </p:nvSpPr>
        <p:spPr>
          <a:xfrm>
            <a:off x="637706" y="4043701"/>
            <a:ext cx="4392529" cy="320369"/>
          </a:xfrm>
          <a:prstGeom prst="rect">
            <a:avLst/>
          </a:prstGeom>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75">
                <a:solidFill>
                  <a:srgbClr val="4E1B04">
                    <a:alpha val="100000"/>
                  </a:srgbClr>
                </a:solidFill>
                <a:latin typeface="Microsoft Yahei"/>
                <a:ea typeface="Microsoft Yahei"/>
                <a:cs typeface="Microsoft Yahei"/>
              </a:rPr>
              <a:t>THE FIRST LESSON OF THE SCHOOL YEAR</a:t>
            </a:r>
            <a:endParaRPr lang="en-US" sz="1100"/>
          </a:p>
        </p:txBody>
      </p:sp>
      <p:sp>
        <p:nvSpPr>
          <p:cNvPr id="7" name="TextBox 7"/>
          <p:cNvSpPr txBox="1"/>
          <p:nvPr/>
        </p:nvSpPr>
        <p:spPr>
          <a:xfrm>
            <a:off x="560336" y="1254830"/>
            <a:ext cx="5970206" cy="2627671"/>
          </a:xfrm>
          <a:prstGeom prst="rect">
            <a:avLst/>
          </a:prstGeom>
        </p:spPr>
        <p:txBody>
          <a:bodyPr vert="horz" wrap="square" lIns="91440" tIns="45720" rIns="91440" bIns="4572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950" b="1">
                <a:solidFill>
                  <a:srgbClr val="4E1B04">
                    <a:alpha val="100000"/>
                  </a:srgbClr>
                </a:solidFill>
                <a:latin typeface="Microsoft Yahei"/>
                <a:ea typeface="Microsoft Yahei"/>
                <a:cs typeface="Microsoft Yahei"/>
              </a:rPr>
              <a:t>中医护理的体会</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51136"/>
            <a:ext cx="12192000" cy="6858000"/>
          </a:xfrm>
          <a:prstGeom prst="rect">
            <a:avLst/>
          </a:prstGeom>
        </p:spPr>
      </p:pic>
      <p:sp>
        <p:nvSpPr>
          <p:cNvPr id="3" name="TextBox 3"/>
          <p:cNvSpPr txBox="1"/>
          <p:nvPr/>
        </p:nvSpPr>
        <p:spPr>
          <a:xfrm>
            <a:off x="8925520" y="0"/>
            <a:ext cx="1897380" cy="15487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rgbClr val="4E1B04">
                    <a:alpha val="100000"/>
                  </a:srgbClr>
                </a:solidFill>
                <a:latin typeface="Microsoft Yahei"/>
                <a:ea typeface="Microsoft Yahei"/>
                <a:cs typeface="Microsoft Yahei"/>
              </a:rPr>
              <a:t>目</a:t>
            </a:r>
          </a:p>
        </p:txBody>
      </p:sp>
      <p:sp>
        <p:nvSpPr>
          <p:cNvPr id="4" name="TextBox 4"/>
          <p:cNvSpPr txBox="1"/>
          <p:nvPr/>
        </p:nvSpPr>
        <p:spPr>
          <a:xfrm>
            <a:off x="10344112" y="332203"/>
            <a:ext cx="1288278" cy="35645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ct val="0"/>
              </a:spcBef>
            </a:pPr>
            <a:r>
              <a:rPr lang="en-US" sz="1350" b="1">
                <a:solidFill>
                  <a:srgbClr val="FFFFFF">
                    <a:alpha val="100000"/>
                  </a:srgbClr>
                </a:solidFill>
                <a:latin typeface="SimSun"/>
                <a:ea typeface="SimSun"/>
                <a:cs typeface="SimSun"/>
              </a:rPr>
              <a:t>CONTENTS</a:t>
            </a:r>
          </a:p>
        </p:txBody>
      </p:sp>
      <p:sp>
        <p:nvSpPr>
          <p:cNvPr id="5" name="TextBox 5"/>
          <p:cNvSpPr txBox="1"/>
          <p:nvPr/>
        </p:nvSpPr>
        <p:spPr>
          <a:xfrm>
            <a:off x="6459464" y="1748889"/>
            <a:ext cx="5004022" cy="46920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中医护理的基本理念</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中医护理的方法与技术</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中医护理在临床中的应用</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中医护理的优缺点</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中医护理的未来发展</a:t>
            </a:r>
          </a:p>
        </p:txBody>
      </p:sp>
      <p:sp>
        <p:nvSpPr>
          <p:cNvPr id="6" name="TextBox 6"/>
          <p:cNvSpPr txBox="1"/>
          <p:nvPr/>
        </p:nvSpPr>
        <p:spPr>
          <a:xfrm>
            <a:off x="10245685" y="379813"/>
            <a:ext cx="1154430" cy="15487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rgbClr val="4E1B04">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alpha val="100000"/>
                  </a:srgbClr>
                </a:solidFill>
                <a:latin typeface="Microsoft Yahei"/>
                <a:ea typeface="Microsoft Yahei"/>
                <a:cs typeface="Microsoft Yahei"/>
              </a:rPr>
              <a:t>01</a:t>
            </a:r>
          </a:p>
        </p:txBody>
      </p:sp>
      <p:sp>
        <p:nvSpPr>
          <p:cNvPr id="3" name="TextBox 3"/>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alpha val="100000"/>
                  </a:srgbClr>
                </a:solidFill>
                <a:latin typeface="Microsoft Yahei"/>
                <a:ea typeface="Microsoft Yahei"/>
                <a:cs typeface="Microsoft Yahei"/>
              </a:rPr>
              <a:t>中医护理的基本理念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5000" r="15000"/>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整体观念是中医护理的基本理念之一，它强调人体是一个有机的整体，各个部分之间相互联系、相互影响。在护理过程中，需要全面考虑患者的生理、心理、社会等方面的状况，采取综合性的护理措施，以实现整体的护理效果。</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整体观念还体现在对病因、病理的认识上，中医认为人体内部各个脏腑、经络等组织器官之间相互影响、相互制约，任何一个部位的病变都可能影响到其他部位，因此在护理过程中需要全面了解患者的病情，针对病因进行护理。</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整体观念</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辨证施护是中医护理的又一基本理念，它强调根据患者的具体病情和体质状况，制定个性化的护理方案。中医认为不同的人体体质、不同的疾病阶段、不同的证候类型，需要采取不同的护理方法，以达到最佳的护理效果。</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辨证施护要求护士具备丰富的中医知识和临床经验，能够准确判断患者的病情和体质状况，制定针对性的护理计划，并根据病情变化及时调整护理方案。</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辨证施护</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三因制宜是中医护理的又一重要理念，它强调因人、因时、因地制宜，即根据患者的年龄、性别、体质、生活习惯等个体差异，以及四季气候、地理环境等外部因素的影响，制定适宜的护理方案。</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三因制宜要求护士在护理过程中充分考虑患者的个体差异和外部环境因素，采取灵活多变的护理措施，以满足患者的个性化需求。同时，护士还需要关注四季气候的变化，根据季节特点调整护理方案，以增强护理效果。</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三因制宜</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alpha val="100000"/>
                  </a:srgbClr>
                </a:solidFill>
                <a:latin typeface="Microsoft Yahei"/>
                <a:ea typeface="Microsoft Yahei"/>
                <a:cs typeface="Microsoft Yahei"/>
              </a:rPr>
              <a:t>01</a:t>
            </a:r>
          </a:p>
        </p:txBody>
      </p:sp>
      <p:sp>
        <p:nvSpPr>
          <p:cNvPr id="3" name="TextBox 3"/>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alpha val="100000"/>
                  </a:srgbClr>
                </a:solidFill>
                <a:latin typeface="Microsoft Yahei"/>
                <a:ea typeface="Microsoft Yahei"/>
                <a:cs typeface="Microsoft Yahei"/>
              </a:rPr>
              <a:t>中医护理的方法与技术</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通过刺激穴位，调和气血，平衡阴阳，达到治疗疾病的目的。</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针灸疗法是中医护理中常用的一种方法，通过刺激人体穴位，调节经络和气血的运行，从而达到治疗疾病的目的。针灸可以用于治疗各种疼痛、神经衰弱、失眠、消化系统疾病等。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针灸疗法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推拿按摩</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通过手法按摩，舒缓肌肉紧张，促进血液循环，缓解疼痛。</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推拿按摩是中医护理中的一种重要手段，通过手法按摩，可以舒缓肌肉紧张，促进血液循环，缓解疼痛。推拿按摩可以用于治疗各种肌肉疲劳、关节疼痛、颈椎病等。</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根据个体差异，采用中药内服或外敷，调理身体，预防和治疗疾病。</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中药护理是中医护理中的重要组成部分，根据个体差异，采用中药内服或外敷，调理身体，预防和治疗疾病。中药护理可以用于治疗各种慢性病、调理身体机能等。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中药护理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通过拔罐产生的负压，吸附于体表，促进气血流通，缓解疼痛。</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拔罐疗法是中医护理中的一种常用方法，通过拔罐产生的负压，吸附于体表，促进气血流通，缓解疼痛。拔罐疗法可以用于治疗各种肌肉疲劳、关节疼痛等。</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拔罐疗法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https://d.book118.com/528017042044006027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1DF"/>
      </a:lt1>
      <a:dk2>
        <a:srgbClr val="000000"/>
      </a:dk2>
      <a:lt2>
        <a:srgbClr val="FFFFFF"/>
      </a:lt2>
      <a:accent1>
        <a:srgbClr val="4E1B04"/>
      </a:accent1>
      <a:accent2>
        <a:srgbClr val="DB6414"/>
      </a:accent2>
      <a:accent3>
        <a:srgbClr val="FF9719"/>
      </a:accent3>
      <a:accent4>
        <a:srgbClr val="EB9D43"/>
      </a:accent4>
      <a:accent5>
        <a:srgbClr val="FFB828"/>
      </a:accent5>
      <a:accent6>
        <a:srgbClr val="E69041"/>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45</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SimSun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2024-09-05T03:01:41.278</cp:lastPrinted>
  <dcterms:created xsi:type="dcterms:W3CDTF">2024-09-04T19:01:41Z</dcterms:created>
  <dcterms:modified xsi:type="dcterms:W3CDTF">2024-09-04T19:01:43Z</dcterms:modified>
</cp:coreProperties>
</file>