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RIEBJT+MS-UIGothic"/>
      <p:regular r:id="rId19"/>
    </p:embeddedFont>
    <p:embeddedFont>
      <p:font typeface="AAJJVF+TGWANM+ArialMT"/>
      <p:regular r:id="rId20"/>
    </p:embeddedFont>
    <p:embeddedFont>
      <p:font typeface="HOAVQS+MBNDEM+Arial-BoldMT"/>
      <p:regular r:id="rId21"/>
    </p:embeddedFont>
    <p:embeddedFont>
      <p:font typeface="JBQOGG+QFMBPK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7B21B-DA8A-4AB9-A34F-E1E903333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D6CBE-2CCB-4608-9820-3FA542B2E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09764-9284-4E51-AB7B-E97D17A02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63994-CAAF-4149-9AA0-9069F25D8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B242A-DCCA-400E-9551-97AA3DEC2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6CD62-B71C-4DE0-B9BB-4EDD1A767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AC7F9-A2E3-4EEC-BF35-E9DB216D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504C5-6098-438F-A5DF-FB57D30BA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B356C-86CB-41C3-9EE7-137B9960F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65780-9C0B-4A94-AD57-7B74100E8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19248-4ACF-4217-B388-299BDCF1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21430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363245"/>
            <a:ext cx="556923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2">
                <a:solidFill>
                  <a:srgbClr val="FFF0DC"/>
                </a:solidFill>
                <a:latin typeface="RIEBJT+MS-UIGothic"/>
                <a:cs typeface="RIEBJT+MS-UIGothic"/>
              </a:rPr>
              <a:t>安全生基知及故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3">
                <a:solidFill>
                  <a:srgbClr val="FFF0DC"/>
                </a:solidFill>
                <a:latin typeface="RIEBJT+MS-UIGothic"/>
                <a:cs typeface="RIEBJT+MS-UIGothic"/>
              </a:rPr>
              <a:t>理知概述件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3099915" cy="24297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AJJVF+TGWANM+ArialMT"/>
                <a:cs typeface="AAJJVF+TGWANM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RIEBJT+MS-UIGothic"/>
                <a:cs typeface="RIEBJT+MS-UIGothic"/>
              </a:rPr>
              <a:t>安全生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EACF"/>
                </a:solidFill>
                <a:latin typeface="RIEBJT+MS-UIGothic"/>
                <a:cs typeface="RIEBJT+MS-UIGothic"/>
              </a:rPr>
              <a:t>基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EACF"/>
                </a:solidFill>
                <a:latin typeface="RIEBJT+MS-UIGothic"/>
                <a:cs typeface="RIEBJT+MS-UIGothic"/>
              </a:rPr>
              <a:t>知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AJJVF+TGWANM+ArialMT"/>
                <a:cs typeface="AAJJVF+TGWANM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RIEBJT+MS-UIGothic"/>
                <a:cs typeface="RIEBJT+MS-UIGothic"/>
              </a:rPr>
              <a:t>事故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EACF"/>
                </a:solidFill>
                <a:latin typeface="RIEBJT+MS-UIGothic"/>
                <a:cs typeface="RIEBJT+MS-UIGothic"/>
              </a:rPr>
              <a:t>防与控制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AJJVF+TGWANM+ArialMT"/>
                <a:cs typeface="AAJJVF+TGWANM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RIEBJT+MS-UIGothic"/>
                <a:cs typeface="RIEBJT+MS-UIGothic"/>
              </a:rPr>
              <a:t>事故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调查处</a:t>
            </a:r>
            <a:r>
              <a:rPr sz="2400">
                <a:solidFill>
                  <a:srgbClr val="FFEACF"/>
                </a:solidFill>
                <a:latin typeface="RIEBJT+MS-UIGothic"/>
                <a:cs typeface="RIEBJT+MS-UIGothic"/>
              </a:rPr>
              <a:t>理知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AJJVF+TGWANM+ArialMT"/>
                <a:cs typeface="AAJJVF+TGWANM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RIEBJT+MS-UIGothic"/>
                <a:cs typeface="RIEBJT+MS-UIGothic"/>
              </a:rPr>
              <a:t>典型案例分析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HOAVQS+MBNDEM+Arial-BoldMT"/>
                <a:cs typeface="HOAVQS+MBNDEM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RIEBJT+MS-UIGothic"/>
                <a:cs typeface="RIEBJT+MS-UIGothic"/>
              </a:rPr>
              <a:t>安全生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产</a:t>
            </a:r>
            <a:r>
              <a:rPr sz="4550" spc="23">
                <a:solidFill>
                  <a:srgbClr val="FFEACF"/>
                </a:solidFill>
                <a:latin typeface="RIEBJT+MS-UIGothic"/>
                <a:cs typeface="RIEBJT+MS-UIGothic"/>
              </a:rPr>
              <a:t>基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础</a:t>
            </a:r>
            <a:r>
              <a:rPr sz="4550" spc="23">
                <a:solidFill>
                  <a:srgbClr val="FFEACF"/>
                </a:solidFill>
                <a:latin typeface="RIEBJT+MS-UIGothic"/>
                <a:cs typeface="RIEBJT+MS-UIGothic"/>
              </a:rPr>
              <a:t>知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RIEBJT+MS-UIGothic"/>
                <a:cs typeface="RIEBJT+MS-UIGothic"/>
              </a:rPr>
              <a:t>安全生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FF960E"/>
                </a:solidFill>
                <a:latin typeface="RIEBJT+MS-UIGothic"/>
                <a:cs typeface="RIEBJT+MS-UIGothic"/>
              </a:rPr>
              <a:t>定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RIEBJT+MS-UIGothic"/>
                <a:cs typeface="RIEBJT+MS-UIGothic"/>
              </a:rPr>
              <a:t>安全生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FF960E"/>
                </a:solidFill>
                <a:latin typeface="RIEBJT+MS-UIGothic"/>
                <a:cs typeface="RIEBJT+MS-UIGothic"/>
              </a:rPr>
              <a:t>的目的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RIEBJT+MS-UIGothic"/>
                <a:cs typeface="RIEBJT+MS-UIGothic"/>
              </a:rPr>
              <a:t>安全生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FF960E"/>
                </a:solidFill>
                <a:latin typeface="RIEBJT+MS-UIGothic"/>
                <a:cs typeface="RIEBJT+MS-UIGothic"/>
              </a:rPr>
              <a:t>的基本原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法律法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RIEBJT+MS-UIGothic"/>
                <a:cs typeface="RIEBJT+MS-UIGothic"/>
              </a:rPr>
              <a:t>主要安全生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FF960E"/>
                </a:solidFill>
                <a:latin typeface="RIEBJT+MS-UIGothic"/>
                <a:cs typeface="RIEBJT+MS-UIGothic"/>
              </a:rPr>
              <a:t>法律法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IEBJT+MS-UIGothic"/>
                <a:cs typeface="RIEBJT+MS-UIGothic"/>
              </a:rPr>
              <a:t>安全生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FFFFFF"/>
                </a:solidFill>
                <a:latin typeface="RIEBJT+MS-UIGothic"/>
                <a:cs typeface="RIEBJT+MS-UIGothic"/>
              </a:rPr>
              <a:t>法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FFFFFF"/>
                </a:solidFill>
                <a:latin typeface="RIEBJT+MS-UIGothic"/>
                <a:cs typeface="RIEBJT+MS-UIGothic"/>
              </a:rPr>
              <a:t>的作用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保障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者的安全和健康，促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进经济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展；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范安全生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防事故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生；追究事故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任，依法制裁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违规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IEBJT+MS-UIGothic"/>
                <a:cs typeface="RIEBJ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管理体制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BQOGG+QFMBPK+MicrosoftYaHei-Bold"/>
                <a:cs typeface="JBQOGG+QFMBP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BQOGG+QFMBPK+MicrosoftYaHei-Bold"/>
                <a:cs typeface="JBQOGG+QFMBP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BQOGG+QFMBPK+MicrosoftYaHei-Bold"/>
                <a:cs typeface="JBQOGG+QFMBP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RIEBJT+MS-UIGothic"/>
                <a:cs typeface="RIEBJT+MS-UIGothic"/>
              </a:rPr>
              <a:t>政府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2000" spc="23">
                <a:solidFill>
                  <a:srgbClr val="FF960E"/>
                </a:solidFill>
                <a:latin typeface="RIEBJT+MS-UIGothic"/>
                <a:cs typeface="RIEBJT+MS-UIGothic"/>
              </a:rPr>
              <a:t>一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领导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RIEBJT+MS-UIGothic"/>
                <a:cs typeface="RIEBJT+MS-UIGothic"/>
              </a:rPr>
              <a:t>企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960E"/>
                </a:solidFill>
                <a:latin typeface="RIEBJT+MS-UIGothic"/>
                <a:cs typeface="RIEBJT+MS-UIGothic"/>
              </a:rPr>
              <a:t>全面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负责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RIEBJT+MS-UIGothic"/>
                <a:cs typeface="RIEBJT+MS-UIGothic"/>
              </a:rPr>
              <a:t>社会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FF960E"/>
                </a:solidFill>
                <a:latin typeface="RIEBJT+MS-UIGothic"/>
                <a:cs typeface="RIEBJT+MS-UIGothic"/>
              </a:rPr>
              <a:t>督参与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HOAVQS+MBNDEM+Arial-BoldMT"/>
                <a:cs typeface="HOAVQS+MBNDEM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0190" y="4137893"/>
            <a:ext cx="493079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RIEBJT+MS-UIGothic"/>
                <a:cs typeface="RIEBJT+MS-UIGothic"/>
              </a:rPr>
              <a:t>事故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4550" spc="25">
                <a:solidFill>
                  <a:srgbClr val="FFEACF"/>
                </a:solidFill>
                <a:latin typeface="RIEBJT+MS-UIGothic"/>
                <a:cs typeface="RIEBJT+MS-UIGothic"/>
              </a:rPr>
              <a:t>防与控制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事故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防理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RIEBJT+MS-UIGothic"/>
                <a:cs typeface="RIEBJT+MS-UIGothic"/>
              </a:rPr>
              <a:t>海因里希事故法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47599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RIEBJT+MS-UIGothic"/>
                <a:cs typeface="RIEBJT+MS-UIGothic"/>
              </a:rPr>
              <a:t>事故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000" spc="15">
                <a:solidFill>
                  <a:srgbClr val="FF960E"/>
                </a:solidFill>
                <a:latin typeface="RIEBJT+MS-UIGothic"/>
                <a:cs typeface="RIEBJT+MS-UIGothic"/>
              </a:rPr>
              <a:t>防的</a:t>
            </a:r>
            <a:r>
              <a:rPr sz="2000" spc="15">
                <a:solidFill>
                  <a:srgbClr val="FF960E"/>
                </a:solidFill>
                <a:latin typeface="JBQOGG+QFMBPK+MicrosoftYaHei-Bold"/>
                <a:cs typeface="JBQOGG+QFMBPK+MicrosoftYaHei-Bold"/>
              </a:rPr>
              <a:t>3E</a:t>
            </a:r>
            <a:r>
              <a:rPr sz="2000" spc="14">
                <a:solidFill>
                  <a:srgbClr val="FF960E"/>
                </a:solidFill>
                <a:latin typeface="RIEBJT+MS-UIGothic"/>
                <a:cs typeface="RIEBJT+MS-UIGothic"/>
              </a:rPr>
              <a:t>原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事故危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源管理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RIEBJT+MS-UIGothic"/>
                <a:cs typeface="RIEBJT+MS-UIGothic"/>
              </a:rPr>
              <a:t>危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险</a:t>
            </a:r>
            <a:r>
              <a:rPr sz="2300" spc="23">
                <a:solidFill>
                  <a:srgbClr val="FF960E"/>
                </a:solidFill>
                <a:latin typeface="RIEBJT+MS-UIGothic"/>
                <a:cs typeface="RIEBJT+MS-UIGothic"/>
              </a:rPr>
              <a:t>源辨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RIEBJT+MS-UIGothic"/>
                <a:cs typeface="RIEBJT+MS-UIGothic"/>
              </a:rPr>
              <a:t>危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FF960E"/>
                </a:solidFill>
                <a:latin typeface="RIEBJT+MS-UIGothic"/>
                <a:cs typeface="RIEBJT+MS-UIGothic"/>
              </a:rPr>
              <a:t>源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FF960E"/>
                </a:solidFill>
                <a:latin typeface="RIEBJT+MS-UIGothic"/>
                <a:cs typeface="RIEBJT+MS-UIGothic"/>
              </a:rPr>
              <a:t>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RIEBJT+MS-UIGothic"/>
                <a:cs typeface="RIEBJT+MS-UIGothic"/>
              </a:rPr>
              <a:t>危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险</a:t>
            </a:r>
            <a:r>
              <a:rPr sz="2300" spc="23">
                <a:solidFill>
                  <a:srgbClr val="FF960E"/>
                </a:solidFill>
                <a:latin typeface="RIEBJT+MS-UIGothic"/>
                <a:cs typeface="RIEBJT+MS-UIGothic"/>
              </a:rPr>
              <a:t>源控制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产检查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2000" spc="25">
                <a:solidFill>
                  <a:srgbClr val="FFFDFD"/>
                </a:solidFill>
                <a:latin typeface="RIEBJT+MS-UIGothic"/>
                <a:cs typeface="RIEBJT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检查评</a:t>
            </a:r>
            <a:r>
              <a:rPr sz="2000" spc="23">
                <a:solidFill>
                  <a:srgbClr val="FFFDFD"/>
                </a:solidFill>
                <a:latin typeface="RIEBJT+MS-UIGothic"/>
                <a:cs typeface="RIEBJT+MS-UIGothic"/>
              </a:rPr>
              <a:t>估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2000" spc="23">
                <a:solidFill>
                  <a:srgbClr val="FFFDFD"/>
                </a:solidFill>
                <a:latin typeface="RIEBJT+MS-UIGothic"/>
                <a:cs typeface="RIEBJT+MS-UIGothic"/>
              </a:rPr>
              <a:t>果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FFFDFD"/>
                </a:solidFill>
                <a:latin typeface="RIEBJT+MS-UIGothic"/>
                <a:cs typeface="RIEBJT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设备设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施的安全状况、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工的安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全操作情况、安全管理制度的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行情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况等。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34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对检查评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行分析，找出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所在，制定整改措施，消除安全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2000" spc="25">
                <a:solidFill>
                  <a:srgbClr val="FFFDFD"/>
                </a:solidFill>
                <a:latin typeface="RIEBJT+MS-UIGothic"/>
                <a:cs typeface="RIEBJT+MS-UIGothic"/>
              </a:rPr>
              <a:t>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采用定期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、不定期抽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专项检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等多种方式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，确保安全生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工作落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RIEBJT+MS-UIGothic"/>
                <a:cs typeface="RIEBJT+MS-UIGothic"/>
              </a:rPr>
              <a:t>到位。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HOAVQS+MBNDEM+Arial-BoldMT"/>
                <a:cs typeface="HOAVQS+MBNDEM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RIEBJT+MS-UIGothic"/>
                <a:cs typeface="RIEBJT+MS-UIGothic"/>
              </a:rPr>
              <a:t>事故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调查处</a:t>
            </a:r>
            <a:r>
              <a:rPr sz="4550" spc="25">
                <a:solidFill>
                  <a:srgbClr val="FFEACF"/>
                </a:solidFill>
                <a:latin typeface="RIEBJT+MS-UIGothic"/>
                <a:cs typeface="RIEBJT+MS-UIGothic"/>
              </a:rPr>
              <a:t>理知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事故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程序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护现场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防止他人破坏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完整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事故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程序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收集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照片、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、目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证词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据真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可靠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事故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FF960E"/>
                </a:solidFill>
                <a:latin typeface="RIEBJT+MS-UIGothic"/>
                <a:cs typeface="RIEBJT+MS-UIGothic"/>
              </a:rPr>
              <a:t>程序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事故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69379" y="3358252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涉及人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、地点等信息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描述事故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IEBJT+MS-UIGothic"/>
                <a:cs typeface="RIEBJT+MS-UIGothic"/>
              </a:rPr>
              <a:t>生的前因后果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https://d.book118.com/528022143022006031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RIEBJT+MS-UIGothic</vt:lpstr>
      <vt:lpstr>AAJJVF+TGWANM+ArialMT</vt:lpstr>
      <vt:lpstr>Times New Roman</vt:lpstr>
      <vt:lpstr>SimSun</vt:lpstr>
      <vt:lpstr>HOAVQS+MBNDEM+Arial-BoldMT</vt:lpstr>
      <vt:lpstr>JBQOGG+QFMBPK+MicrosoftYaHei-Bold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2024-09-07T22:26:15.096</cp:lastPrinted>
  <dcterms:created xsi:type="dcterms:W3CDTF">2024-09-07T14:26:15Z</dcterms:created>
  <dcterms:modified xsi:type="dcterms:W3CDTF">2024-09-07T14:26:16Z</dcterms:modified>
</cp:coreProperties>
</file>