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EE211-D151-4262-9B53-A4EEDDA6C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86E44-A2C3-436B-A9B0-289634E22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27DA0-2302-4337-ABDA-9053E97AC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FBFAC-77A4-4D76-9048-78148F51A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F0BF5-8081-4FA3-AF87-F65DF5A16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B0B2E-46EB-46B2-8A6F-60BB91A4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91D0FE-4A70-4FA7-BD4F-D5F70271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4A736-0EB7-40AC-ACC3-F20FB7775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7CBCE-E350-4880-B42D-63B2B4D21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1B124-CF98-4690-9609-EC39FBAD1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1E28B-0F63-4082-8533-1D14382A2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1776000" y="0"/>
            <a:ext cx="8640000" cy="6857999"/>
          </a:xfrm>
          <a:prstGeom prst="rect">
            <a:avLst/>
          </a:prstGeom>
          <a:gradFill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493367"/>
            <a:ext cx="6340197" cy="1421928"/>
          </a:xfrm>
        </p:spPr>
        <p:txBody>
          <a:bodyPr wrap="none" anchor="t">
            <a:spAutoFit/>
          </a:bodyPr>
          <a:lstStyle>
            <a:lvl1pPr lvl="0" algn="ctr" defTabSz="914400">
              <a:lnSpc>
                <a:spcPct val="90000"/>
              </a:lnSpc>
              <a:buNone/>
              <a:defRPr lang="zh-CN" sz="9600" b="0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</a:lstStyle>
          <a:p>
            <a:r>
              <a:rPr lang="zh-CN"/>
              <a:t>主标题样式</a:t>
            </a:r>
            <a:endParaRPr lang="zh-CN" sz="9600" b="0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5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734089" y="4162538"/>
            <a:ext cx="2723823" cy="397032"/>
          </a:xfrm>
        </p:spPr>
        <p:txBody>
          <a:bodyPr wrap="none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2200" b="1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/>
              <a:t>点击编辑副标题样式</a:t>
            </a:r>
            <a:endParaRPr lang="zh-CN" sz="2200" b="1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471190"/>
            <a:ext cx="4031873" cy="923330"/>
          </a:xfrm>
        </p:spPr>
        <p:txBody>
          <a:bodyPr wrap="none" anchor="b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6000" b="0" i="0" spc="0">
                <a:solidFill>
                  <a:schemeClr val="tx1">
                    <a:alpha val="100000"/>
                  </a:schemeClr>
                </a:solidFill>
                <a:latin typeface="TencentSans W3"/>
                <a:ea typeface="TencentSans W3"/>
              </a:defRPr>
            </a:lvl1pPr>
          </a:lstStyle>
          <a:p>
            <a:r>
              <a:rPr lang="zh-CN"/>
              <a:t>主标题样式</a:t>
            </a:r>
            <a:endParaRPr lang="zh-CN" sz="6000" b="0" i="0" spc="0">
              <a:solidFill>
                <a:schemeClr val="bg1">
                  <a:alpha val="100000"/>
                </a:schemeClr>
              </a:solidFill>
              <a:latin typeface="TencentSans W3"/>
              <a:ea typeface="TencentSans W3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-3810000" y="0"/>
            <a:ext cx="12192000" cy="6858000"/>
          </a:xfrm>
          <a:prstGeom prst="rect">
            <a:avLst/>
          </a:prstGeom>
        </p:spPr>
      </p:pic>
      <p:sp>
        <p:nvSpPr>
          <p:cNvPr id="9" name="日期占位符 3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  <a:solidFill>
            <a:schemeClr val="bg2">
              <a:alpha val="100000"/>
            </a:schemeClr>
          </a:solidFill>
        </p:spPr>
      </p:pic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80000">
              <a:schemeClr val="bg2">
                <a:alpha val="100000"/>
              </a:schemeClr>
            </a:gs>
            <a:gs pos="100000">
              <a:schemeClr val="accent1">
                <a:lumMod val="50000"/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4" name="日期占位符 2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7" name=""/>
          <p:cNvSpPr txBox="1"/>
          <p:nvPr/>
        </p:nvSpPr>
        <p:spPr>
          <a:xfrm>
            <a:off x="2743200" y="1351429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"/>
          <p:cNvSpPr txBox="1"/>
          <p:nvPr/>
        </p:nvSpPr>
        <p:spPr>
          <a:xfrm>
            <a:off x="1764926" y="2097741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"/>
          <p:cNvSpPr txBox="1"/>
          <p:nvPr/>
        </p:nvSpPr>
        <p:spPr>
          <a:xfrm>
            <a:off x="1916206" y="1613647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"/>
          <p:cNvSpPr txBox="1"/>
          <p:nvPr/>
        </p:nvSpPr>
        <p:spPr>
          <a:xfrm>
            <a:off x="4487956" y="2087656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"/>
          <p:cNvSpPr txBox="1"/>
          <p:nvPr/>
        </p:nvSpPr>
        <p:spPr>
          <a:xfrm>
            <a:off x="1230406" y="116989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"/>
          <p:cNvSpPr txBox="1"/>
          <p:nvPr/>
        </p:nvSpPr>
        <p:spPr>
          <a:xfrm>
            <a:off x="2057400" y="134134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"/>
          <p:cNvSpPr txBox="1"/>
          <p:nvPr/>
        </p:nvSpPr>
        <p:spPr>
          <a:xfrm>
            <a:off x="3882838" y="2037229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2">
            <a:alpha val="100000"/>
          </a:schemeClr>
        </a:solidFill>
        <a:effectLst/>
      </p:bgPr>
    </p:bg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8" name=""/>
          <p:cNvSpPr txBox="1"/>
          <p:nvPr/>
        </p:nvSpPr>
        <p:spPr>
          <a:xfrm>
            <a:off x="2460812" y="2027144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pic>
        <p:nvPicPr>
          <p:cNvPr id="30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pic>
        <p:nvPicPr>
          <p:cNvPr id="31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1775267" y="-1"/>
            <a:ext cx="8641466" cy="771525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>
            <a:alpha val="10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/>
              <a:t>单击此处编辑母版标题样式</a:t>
            </a:r>
            <a:endParaRPr lang="zh-CN" sz="4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zh-CN"/>
              <a:t>单击此处编辑母版文本样式</a:t>
            </a:r>
            <a:endParaRPr lang="zh-CN" sz="2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4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二级</a:t>
            </a:r>
            <a:endParaRPr lang="zh-CN" sz="2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0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三级</a:t>
            </a:r>
            <a:endParaRPr lang="zh-CN" sz="20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四级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五级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 hasCustomPrompt="1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l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>
              <a:solidFill>
                <a:schemeClr val="bg1">
                  <a:alpha val="100000"/>
                </a:schemeClr>
              </a:solidFill>
              <a:latin typeface="腾讯体 W7" panose="020b0a04020102020204"/>
              <a:ea typeface="腾讯体 W7" panose="020b0a04020102020204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 hasCustomPrompt="1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r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lvl="0" algn="l" defTabSz="914400">
        <a:lnSpc>
          <a:spcPct val="90000"/>
        </a:lnSpc>
        <a:spcBef>
          <a:spcPct val="0"/>
        </a:spcBef>
        <a:buNone/>
        <a:defRPr lang="zh-CN" sz="4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</p:titleStyle>
    <p:bodyStyle>
      <a:lvl1pPr marL="228600" lvl="0" indent="-228600" algn="l" defTabSz="914400">
        <a:lnSpc>
          <a:spcPct val="90000"/>
        </a:lnSpc>
        <a:spcBef>
          <a:spcPts val="1000"/>
        </a:spcBef>
        <a:buFont typeface="Arial" pitchFamily="34" charset="0"/>
        <a:buChar char="•"/>
        <a:defRPr lang="zh-CN" sz="2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  <a:lvl2pPr marL="685800" lvl="1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2pPr>
      <a:lvl3pPr marL="1143000" lvl="2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0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3pPr>
      <a:lvl4pPr marL="1600200" lvl="3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4pPr>
      <a:lvl5pPr marL="2057400" lvl="4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30032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7年高考语文第四部分写作详解\n## 1.2017年高考语文第四部分写作要求及评分标准\n### 1.1 2017年高考语文第四部分写作题目及类型\n### 1.2 2017年高考语文第四部分写作要求详解\n### 1.3 2017年高考语文第四部分写作评分标准及细则\n## 2.2017年高考语文第四部分写作技巧及策略\n### 2.1 2017年高考语文第四部分写作技巧梳理\n### 2.2 2017年高考语文第四部分写作策略指导\n### 2.3 2017年高考语文第四部分写作实例分析\n## 3.2017年高考语文第四部分写作素材积累与运用\n### 3.1 2017年高考语文第四部分写作素材积累方法\n### 3.2 2017年高考语文第四部分写作素材运用技巧\n### 3.3 2017年高考语文第四部分写作素材实例展示\n## 4.2017年高考语文第四部分写作常见问题与应对策略\n### 4.1 2017年高考语文第四部分写作常见问题分析\n### 4.2 2017年高考语文第四部分写作应对策略指导\n### 4.3 2017年高考语文第四部分写作常见问题实例纠正\n## 5.2017年高考语文第四部分写作复习规划与建议\n### 5.1 2017年高考语文第四部分写作复习规划指导\n### 5.2 2017年高考语文第四部分写作复习建议及方法\n### 5.3 2017年高考语文第四部分写作复习心态调整与保持\n&quot;,&quot;templateId&quot;:&quot;rip96cw6o7yyfqkqihdqp7wzi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347317"/>
            <a:ext cx="11055350" cy="155575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 vert="horz" wrap="square" lIns="91440" tIns="45720" rIns="91440" bIns="45720" anchor="b">
            <a:spAutoFit/>
          </a:bodyPr>
          <a:lstStyle/>
          <a:p>
            <a:pPr>
              <a:lnSpc>
                <a:spcPct val="100000"/>
              </a:lnSpc>
              <a:buNone/>
            </a:pPr>
            <a:r>
              <a:rPr lang="zh-CN" sz="5100">
                <a:latin typeface="腾讯体 W7" panose="020b0a04020102020204"/>
                <a:ea typeface="腾讯体 W7" panose="020b0a04020102020204"/>
              </a:rPr>
              <a:t>2017年高考语文第四部分写作详解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010026" y="4162538"/>
            <a:ext cx="4171950" cy="39370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/>
          <a:lstStyle/>
          <a:p>
            <a:r>
              <a:rPr lang="en-US">
                <a:latin typeface="腾讯体 W7" panose="020b0a04020102020204"/>
                <a:ea typeface="腾讯体 W7" panose="020b0a04020102020204"/>
              </a:rPr>
              <a:t> </a:t>
            </a:r>
            <a:endParaRPr lang="zh-CN" sz="2400" spc="300"/>
          </a:p>
        </p:txBody>
      </p:sp>
      <p:cxnSp>
        <p:nvCxnSpPr>
          <p:cNvPr id="4" name="Tencent"/>
          <p:cNvCxnSpPr/>
          <p:nvPr/>
        </p:nvCxnSpPr>
        <p:spPr>
          <a:xfrm>
            <a:off x="2925902" y="4011560"/>
            <a:ext cx="6340197" cy="0"/>
          </a:xfrm>
          <a:prstGeom prst="line">
            <a:avLst/>
          </a:prstGeom>
          <a:ln w="1270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10083801" y="6094182"/>
            <a:ext cx="153670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spc="80">
                <a:solidFill>
                  <a:schemeClr val="accent2">
                    <a:alpha val="100000"/>
                  </a:schemeClr>
                </a:solidFill>
                <a:effectLst/>
                <a:latin typeface="腾讯体 W7" panose="020b0a04020102020204"/>
                <a:ea typeface="腾讯体 W7" panose="020b0a04020102020204"/>
              </a:rPr>
              <a:t> </a:t>
            </a:r>
            <a:endParaRPr lang="en-US" sz="1400" b="1" spc="80">
              <a:solidFill>
                <a:schemeClr val="accent2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571499" y="6094182"/>
            <a:ext cx="188595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017年高考语文第四部分写作要求及评分标准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24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题目：请以“我的家乡”为主题，写一篇不少于800字的作文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类型：记叙文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要求：抒发真情实感，不得套作和抄袭</a:t>
                </a:r>
                <a:endParaRPr/>
              </a:p>
            </p:txBody>
          </p:sp>
          <p:sp>
            <p:nvSpPr>
              <p:cNvPr id="16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题目：请以“追梦”为主题，写一篇不少于800字的作文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类型：议论文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要求：观点明确，论据充分，逻辑严密</a:t>
                </a:r>
                <a:endParaRPr/>
              </a:p>
            </p:txBody>
          </p:sp>
          <p:sp>
            <p:nvSpPr>
              <p:cNvPr id="16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题目：请以“环保”为主题，写一篇不少于800字的作文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类型：说明文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要求：条理清晰，语言准确，举例恰当</a:t>
                </a:r>
                <a:endParaRPr/>
              </a:p>
            </p:txBody>
          </p:sp>
          <p:sp>
            <p:nvSpPr>
              <p:cNvPr id="17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 2017年高考语文第四部分写作题目及类型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176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突出主题：文章要围绕题目所给的主题进行展开，不得偏离主题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思想健康：文章要表达积极向上的情感，不得出现消极、负能量的内容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文体明确：根据题目要求，选择合适的文体进行写作，如记叙文、议论文、说明文等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语言流畅：文章要使用规范的汉语表达，不得出现语法错误、错别字等现象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逻辑严密：文章要有清晰的逻辑结构，论据要充分，不得出现逻辑混乱的现象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2017年高考语文第四部分写作要求详解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2017年高考语文第四部分写作评分标准及细则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主题明确：文章要围绕题目所给的主题进行展开，得3分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思想健康：文章要表达积极向上的情感，得3分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文体明确：根据题目要求，选择合适的文体进行写作，得3分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语言流畅：文章要使用规范的汉语表达，得3分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逻辑严密：文章要有清晰的逻辑结构，论据要充分，得3分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创意分：文章要有一定的创意，得2分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总分：20分</a:t>
            </a:r>
            <a:endParaRPr/>
          </a:p>
        </p:txBody>
      </p:sp>
      <p:cxnSp>
        <p:nvCxnSpPr>
          <p:cNvPr id="19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017年高考语文第四部分写作技巧及策略</a:t>
            </a:r>
            <a:endParaRPr/>
          </a:p>
        </p:txBody>
      </p:sp>
      <p:sp>
        <p:nvSpPr>
          <p:cNvPr id="194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02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95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2017年高考语文第四部分写作技巧梳理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199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明确主题：在写作前，先明确文章的主题，确保文章围绕主题进行展开</a:t>
                </a:r>
                <a:endParaRPr/>
              </a:p>
            </p:txBody>
          </p:sp>
          <p:cxnSp>
            <p:nvCxnSpPr>
              <p:cNvPr id="20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4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设定结构：根据文章的主题和类型，设定清晰的结构，使文章条理分明</a:t>
                </a:r>
                <a:endParaRPr/>
              </a:p>
            </p:txBody>
          </p:sp>
        </p:grpSp>
        <p:grpSp>
          <p:nvGrpSpPr>
            <p:cNvPr id="209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积累素材：在写作前，积累相关的写作素材，为文章提供论据和支持</a:t>
                </a:r>
                <a:endParaRPr/>
              </a:p>
            </p:txBody>
          </p:sp>
        </p:grpSp>
        <p:grpSp>
          <p:nvGrpSpPr>
            <p:cNvPr id="214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7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修辞运用：在写作过程中，恰当运用修辞手法，提高文章的表现力</a:t>
                </a:r>
                <a:endParaRPr/>
              </a:p>
            </p:txBody>
          </p:sp>
        </p:grpSp>
        <p:grpSp>
          <p:nvGrpSpPr>
            <p:cNvPr id="219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2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紧扣现实：结合现实生活，使文章具有现实意义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26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紧扣主题：在写作过程中，时刻关注文章的主题，确保文章不偏离主题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层次分明：文章要有清晰的层次，使文章结构分明，便于读者理解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辩证分析：在写作过程中，对问题进行辩证分析，使文章观点更加全面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修辞运用：在写作过程中，恰当运用修辞手法，提高文章的表现力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紧扣现实：结合现实生活，使文章具有现实意义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2017年高考语文第四部分写作策略指导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以“我的家乡”为主题，写一篇不少于800字的记叙文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示例：通过描述家乡的美景、人情、风俗等，表达对家乡的热爱之情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以“追梦”为主题，写一篇不少于800字的议论文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示例：通过分析追梦的重要性、追梦过程中的困难及如何追梦，阐述自己的观点</a:t>
                </a:r>
                <a:endParaRPr/>
              </a:p>
            </p:txBody>
          </p:sp>
          <p:pic>
            <p:nvPicPr>
              <p:cNvPr id="2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以“环保”为主题，写一篇不少于800字的说明文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示例：通过阐述环保的重要性、环保的方法及环保的实例，使文章条理清晰</a:t>
                </a:r>
                <a:endParaRPr/>
              </a:p>
            </p:txBody>
          </p:sp>
          <p:pic>
            <p:nvPicPr>
              <p:cNvPr id="2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2017年高考语文第四部分写作实例分析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017年高考语文第四部分写作素材积累与运用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03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0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2017年高考语文第四部分写作素材积累方法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4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阅读积累：通过阅读文学作品、新闻、杂志等，积累写作素材</a:t>
                </a:r>
                <a:endParaRPr/>
              </a:p>
            </p:txBody>
          </p:sp>
          <p:cxnSp>
            <p:nvCxnSpPr>
              <p:cNvPr id="1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生活积累：关注现实生活，观察生活中的点滴，积累写作素材</a:t>
                </a:r>
                <a:endParaRPr/>
              </a:p>
            </p:txBody>
          </p:sp>
        </p:grpSp>
        <p:grpSp>
          <p:nvGrpSpPr>
            <p:cNvPr id="24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课堂积累：认真听讲，积极参与课堂讨论，积累写作素材</a:t>
                </a:r>
                <a:endParaRPr/>
              </a:p>
            </p:txBody>
          </p:sp>
        </p:grpSp>
        <p:grpSp>
          <p:nvGrpSpPr>
            <p:cNvPr id="29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2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写作积累：经常进行写作练习，总结写作经验，积累写作素材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https://d.book118.com/528030032121006037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cube_green">
      <a:dk1>
        <a:srgbClr val="FFFFFF"/>
      </a:dk1>
      <a:lt1>
        <a:srgbClr val="000000"/>
      </a:lt1>
      <a:dk2>
        <a:srgbClr val="DDFFFD"/>
      </a:dk2>
      <a:lt2>
        <a:srgbClr val="0B1D2D"/>
      </a:lt2>
      <a:accent1>
        <a:srgbClr val="13D3CA"/>
      </a:accent1>
      <a:accent2>
        <a:srgbClr val="30F08F"/>
      </a:accent2>
      <a:accent3>
        <a:srgbClr val="137584"/>
      </a:accent3>
      <a:accent4>
        <a:srgbClr val="15BFE5"/>
      </a:accent4>
      <a:accent5>
        <a:srgbClr val="25548D"/>
      </a:accent5>
      <a:accent6>
        <a:srgbClr val="813B25"/>
      </a:accent6>
      <a:hlink>
        <a:srgbClr val="175CEB"/>
      </a:hlink>
      <a:folHlink>
        <a:srgbClr val="81868F"/>
      </a:folHlink>
    </a:clrScheme>
    <a:fontScheme name="Arial Black-Arial">
      <a:majorFont>
        <a:latin typeface="腾讯体 W7" panose="020b0a04020102020204"/>
        <a:ea typeface="腾讯体 W7" panose="020b0a04020102020204"/>
        <a:cs typeface="Arial"/>
        <a:font script="Jpan" typeface="ＭＳ ゴシック"/>
        <a:font script="Hang" typeface="굴림"/>
        <a:font script="Hans" typeface="腾讯体 W7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腾讯体 W7" panose="020b0a04020102020204"/>
        <a:ea typeface="腾讯体 W7" panose="020b0a04020102020204"/>
        <a:cs typeface="Arial"/>
        <a:font script="Jpan" typeface="ＭＳ Ｐゴシック"/>
        <a:font script="Hang" typeface="굴림"/>
        <a:font script="Hans" typeface="腾讯体 W7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腾讯体 W7</vt:lpstr>
      <vt:lpstr>Microsoft YaHei</vt:lpstr>
      <vt:lpstr>TencentSans W7</vt:lpstr>
      <vt:lpstr>TencentSans W3</vt:lpstr>
      <vt:lpstr>微软雅黑</vt:lpstr>
      <vt:lpstr>黑体</vt:lpstr>
      <vt:lpstr>Office Theme</vt:lpstr>
      <vt:lpstr>2017年高考语文第四部分写作详解</vt:lpstr>
      <vt:lpstr>017年高考语文第四部分写作要求及评分标准</vt:lpstr>
      <vt:lpstr>PowerPoint Presentation</vt:lpstr>
      <vt:lpstr>PowerPoint Presentation</vt:lpstr>
      <vt:lpstr>PowerPoint Presentation</vt:lpstr>
      <vt:lpstr>017年高考语文第四部分写作技巧及策略</vt:lpstr>
      <vt:lpstr>PowerPoint Presentation</vt:lpstr>
      <vt:lpstr>PowerPoint Presentation</vt:lpstr>
      <vt:lpstr>PowerPoint Presentation</vt:lpstr>
      <vt:lpstr>017年高考语文第四部分写作素材积累与运用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2024-09-17T18:13:44.416</cp:lastPrinted>
  <dcterms:created xsi:type="dcterms:W3CDTF">2024-09-17T10:13:44Z</dcterms:created>
  <dcterms:modified xsi:type="dcterms:W3CDTF">2024-09-17T10:13:46Z</dcterms:modified>
</cp:coreProperties>
</file>