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4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EFD75-8B9C-436C-809C-F9B996569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615CC-8183-4323-B061-443899423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530EE-BB56-4478-B5D7-FC6D75047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82DCAE-EE82-4B3C-A54E-E6022637A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C255C4-3244-4C6A-AEE1-8BE0FC9BF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04C255-3FB5-4959-ADE9-D19D9D121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756588-E45D-42B1-94F5-665A32089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3FB278-E079-4A1D-A812-E77AB91EE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36B109-5E61-4D3E-9092-A14C01CF9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BD4CA-5FB1-40FC-BE67-B79516A59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34A2F-024F-40D2-ADD5-EEF4F1843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&#10;&#10;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31024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《酶法分析》PPT课件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酶法分析概述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酶的分类和特性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酶法分析的实验技术和方法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酶法分析的应用实例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酶法分析的优缺点和未来发展前景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酶法分析概述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酶法分析的定义和原理</a:t>
            </a:r>
            <a:endParaRPr lang="zh-CN" altLang="en-US"/>
          </a:p>
        </p:txBody>
      </p:sp>
      <p:sp>
        <p:nvSpPr>
          <p:cNvPr id="1049216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酶法分析：利用酶的生物催化作用，对样品进行定性、定量分析的方法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酶的生物催化作用：酶催化反应具有高效性、特异性和稳定性等特点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酶法分析的原理：利用酶对特定底物的催化作用，通过检测反应产物的量或性质，实现对样品的分析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酶法分析的应用：广泛应用于食品、医药、环境等领域，具有快速、准确、灵敏等优点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酶法分析的应用领域</a:t>
            </a:r>
            <a:endParaRPr lang="zh-CN" altLang="en-US"/>
          </a:p>
        </p:txBody>
      </p:sp>
      <p:sp>
        <p:nvSpPr>
          <p:cNvPr id="1049298" name="圆角矩形 3"/>
          <p:cNvSpPr/>
          <p:nvPr>
            <p:custDataLst>
              <p:tags r:id="rId2"/>
            </p:custDataLst>
          </p:nvPr>
        </p:nvSpPr>
        <p:spPr>
          <a:xfrm rot="16200000">
            <a:off x="5688361" y="-2648550"/>
            <a:ext cx="808929" cy="108060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4"/>
          <p:cNvSpPr/>
          <p:nvPr>
            <p:custDataLst>
              <p:tags r:id="rId3"/>
            </p:custDataLst>
          </p:nvPr>
        </p:nvSpPr>
        <p:spPr>
          <a:xfrm rot="16200000">
            <a:off x="357418" y="2683058"/>
            <a:ext cx="807598" cy="1426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2" name="圆角矩形 5"/>
          <p:cNvSpPr/>
          <p:nvPr>
            <p:custDataLst>
              <p:tags r:id="rId4"/>
            </p:custDataLst>
          </p:nvPr>
        </p:nvSpPr>
        <p:spPr>
          <a:xfrm rot="16200000">
            <a:off x="5688361" y="-3678520"/>
            <a:ext cx="808929" cy="1080526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圆角矩形 6"/>
          <p:cNvSpPr/>
          <p:nvPr>
            <p:custDataLst>
              <p:tags r:id="rId5"/>
            </p:custDataLst>
          </p:nvPr>
        </p:nvSpPr>
        <p:spPr>
          <a:xfrm rot="16200000">
            <a:off x="357418" y="1652423"/>
            <a:ext cx="807598" cy="1426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6" name="圆角矩形 11"/>
          <p:cNvSpPr/>
          <p:nvPr>
            <p:custDataLst>
              <p:tags r:id="rId6"/>
            </p:custDataLst>
          </p:nvPr>
        </p:nvSpPr>
        <p:spPr>
          <a:xfrm rot="16200000">
            <a:off x="5688361" y="-587945"/>
            <a:ext cx="808929" cy="108060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圆角矩形 12"/>
          <p:cNvSpPr/>
          <p:nvPr>
            <p:custDataLst>
              <p:tags r:id="rId7"/>
            </p:custDataLst>
          </p:nvPr>
        </p:nvSpPr>
        <p:spPr>
          <a:xfrm rot="16200000">
            <a:off x="357418" y="4743664"/>
            <a:ext cx="807598" cy="1426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0" name="圆角矩形 9"/>
          <p:cNvSpPr/>
          <p:nvPr>
            <p:custDataLst>
              <p:tags r:id="rId8"/>
            </p:custDataLst>
          </p:nvPr>
        </p:nvSpPr>
        <p:spPr>
          <a:xfrm rot="16200000">
            <a:off x="5688361" y="-1617915"/>
            <a:ext cx="808929" cy="1080526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圆角矩形 10"/>
          <p:cNvSpPr/>
          <p:nvPr>
            <p:custDataLst>
              <p:tags r:id="rId9"/>
            </p:custDataLst>
          </p:nvPr>
        </p:nvSpPr>
        <p:spPr>
          <a:xfrm rot="16200000">
            <a:off x="357418" y="3713028"/>
            <a:ext cx="807598" cy="1426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4" name="圆角矩形 7"/>
          <p:cNvSpPr/>
          <p:nvPr>
            <p:custDataLst>
              <p:tags r:id="rId10"/>
            </p:custDataLst>
          </p:nvPr>
        </p:nvSpPr>
        <p:spPr>
          <a:xfrm rot="16200000">
            <a:off x="5688361" y="441359"/>
            <a:ext cx="808929" cy="108060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圆角矩形 8"/>
          <p:cNvSpPr/>
          <p:nvPr>
            <p:custDataLst>
              <p:tags r:id="rId11"/>
            </p:custDataLst>
          </p:nvPr>
        </p:nvSpPr>
        <p:spPr>
          <a:xfrm rot="16200000">
            <a:off x="357418" y="5772968"/>
            <a:ext cx="807598" cy="1426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8" name="文本框 14"/>
          <p:cNvSpPr txBox="1"/>
          <p:nvPr>
            <p:custDataLst>
              <p:tags r:id="rId12"/>
            </p:custDataLst>
          </p:nvPr>
        </p:nvSpPr>
        <p:spPr>
          <a:xfrm>
            <a:off x="1143710" y="5441407"/>
            <a:ext cx="10351551" cy="80826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生物技术领域：用于基因工程、生物制药等研究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20" name="文本框 15"/>
          <p:cNvSpPr txBox="1"/>
          <p:nvPr>
            <p:custDataLst>
              <p:tags r:id="rId13"/>
            </p:custDataLst>
          </p:nvPr>
        </p:nvSpPr>
        <p:spPr>
          <a:xfrm>
            <a:off x="1144376" y="3380136"/>
            <a:ext cx="10351551" cy="808929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环境监测领域：用于水质、土壤、大气等环境污染物检测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22" name="文本框 16"/>
          <p:cNvSpPr txBox="1"/>
          <p:nvPr>
            <p:custDataLst>
              <p:tags r:id="rId14"/>
            </p:custDataLst>
          </p:nvPr>
        </p:nvSpPr>
        <p:spPr>
          <a:xfrm>
            <a:off x="1143710" y="4411437"/>
            <a:ext cx="10351551" cy="80826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农业领域：用于农作物品质检测、病虫害防治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24" name="文本框 17"/>
          <p:cNvSpPr txBox="1"/>
          <p:nvPr>
            <p:custDataLst>
              <p:tags r:id="rId15"/>
            </p:custDataLst>
          </p:nvPr>
        </p:nvSpPr>
        <p:spPr>
          <a:xfrm>
            <a:off x="1144376" y="1319530"/>
            <a:ext cx="10351551" cy="808929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生物医药领域：用于药物研发、疾病诊断和治疗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26" name="文本框 18"/>
          <p:cNvSpPr txBox="1"/>
          <p:nvPr>
            <p:custDataLst>
              <p:tags r:id="rId16"/>
            </p:custDataLst>
          </p:nvPr>
        </p:nvSpPr>
        <p:spPr>
          <a:xfrm>
            <a:off x="1143710" y="2350831"/>
            <a:ext cx="10351551" cy="80826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食品工业领域：用于食品成分分析、食品安全检测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38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酶的分类和特性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酶的分类</a:t>
            </a:r>
            <a:endParaRPr lang="zh-CN" altLang="en-US"/>
          </a:p>
        </p:txBody>
      </p:sp>
      <p:sp>
        <p:nvSpPr>
          <p:cNvPr id="104951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16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酶的种类：包括氧化还原酶、转移酶、水解酶、裂合酶、异构酶等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2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酶的来源：包括动物、植物、微生物等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2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28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酶的活性：受温度、pH值、离子强度等因素影响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30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酶的稳定性：受温度、pH值、离子强度等因素影响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9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酶的特性</a:t>
            </a:r>
            <a:endParaRPr lang="zh-CN" altLang="en-US"/>
          </a:p>
        </p:txBody>
      </p:sp>
      <p:sp>
        <p:nvSpPr>
          <p:cNvPr id="1049596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8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0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2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酶具有高度的特异性，只能催化特定的化学反应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6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酶是一种生物催化剂，可以加速化学反应的速度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酶的活性受温度、pH值、离子强度等因素的影响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0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酶的活性可以通过添加抑制剂或激活剂来调节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68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670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酶法分析的实验技术和方法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9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实验技术</a:t>
            </a:r>
            <a:endParaRPr lang="zh-CN" altLang="en-US"/>
          </a:p>
        </p:txBody>
      </p:sp>
      <p:sp>
        <p:nvSpPr>
          <p:cNvPr id="1049798" name="矩形 15"/>
          <p:cNvSpPr/>
          <p:nvPr>
            <p:custDataLst>
              <p:tags r:id="rId2"/>
            </p:custDataLst>
          </p:nvPr>
        </p:nvSpPr>
        <p:spPr>
          <a:xfrm>
            <a:off x="2291434" y="140323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酶法分析的原理：利用酶的催化作用，对样品进行定性和定量分析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0" name="任意多边形 17"/>
          <p:cNvSpPr/>
          <p:nvPr>
            <p:custDataLst>
              <p:tags r:id="rId3"/>
            </p:custDataLst>
          </p:nvPr>
        </p:nvSpPr>
        <p:spPr>
          <a:xfrm flipV="1">
            <a:off x="2210266" y="131953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2" name="任意多边形 18"/>
          <p:cNvSpPr/>
          <p:nvPr>
            <p:custDataLst>
              <p:tags r:id="rId4"/>
            </p:custDataLst>
          </p:nvPr>
        </p:nvSpPr>
        <p:spPr>
          <a:xfrm flipH="1">
            <a:off x="8615812" y="190039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4" name="矩形 27"/>
          <p:cNvSpPr/>
          <p:nvPr>
            <p:custDataLst>
              <p:tags r:id="rId5"/>
            </p:custDataLst>
          </p:nvPr>
        </p:nvSpPr>
        <p:spPr>
          <a:xfrm>
            <a:off x="2291434" y="2767880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酶法分析的步骤：样品处理、酶催化反应、产物检测、数据处理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6" name="任意多边形 29"/>
          <p:cNvSpPr/>
          <p:nvPr>
            <p:custDataLst>
              <p:tags r:id="rId6"/>
            </p:custDataLst>
          </p:nvPr>
        </p:nvSpPr>
        <p:spPr>
          <a:xfrm flipV="1">
            <a:off x="2210266" y="2684175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8" name="任意多边形 30"/>
          <p:cNvSpPr/>
          <p:nvPr>
            <p:custDataLst>
              <p:tags r:id="rId7"/>
            </p:custDataLst>
          </p:nvPr>
        </p:nvSpPr>
        <p:spPr>
          <a:xfrm flipH="1">
            <a:off x="8615812" y="3265037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0" name="矩形 5"/>
          <p:cNvSpPr/>
          <p:nvPr>
            <p:custDataLst>
              <p:tags r:id="rId8"/>
            </p:custDataLst>
          </p:nvPr>
        </p:nvSpPr>
        <p:spPr>
          <a:xfrm>
            <a:off x="2291434" y="413252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酶法分析的仪器设备：酶标仪、分光光度计、离心机等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2" name="任意多边形 7"/>
          <p:cNvSpPr/>
          <p:nvPr>
            <p:custDataLst>
              <p:tags r:id="rId9"/>
            </p:custDataLst>
          </p:nvPr>
        </p:nvSpPr>
        <p:spPr>
          <a:xfrm flipV="1">
            <a:off x="2210266" y="404882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4" name="任意多边形 8"/>
          <p:cNvSpPr/>
          <p:nvPr>
            <p:custDataLst>
              <p:tags r:id="rId10"/>
            </p:custDataLst>
          </p:nvPr>
        </p:nvSpPr>
        <p:spPr>
          <a:xfrm flipH="1">
            <a:off x="8615812" y="462968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6" name="矩形 10"/>
          <p:cNvSpPr/>
          <p:nvPr>
            <p:custDataLst>
              <p:tags r:id="rId11"/>
            </p:custDataLst>
          </p:nvPr>
        </p:nvSpPr>
        <p:spPr>
          <a:xfrm>
            <a:off x="2291434" y="5497171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酶法分析的应用领域：食品、医药、环境、生物技术等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8" name="任意多边形 12"/>
          <p:cNvSpPr/>
          <p:nvPr>
            <p:custDataLst>
              <p:tags r:id="rId12"/>
            </p:custDataLst>
          </p:nvPr>
        </p:nvSpPr>
        <p:spPr>
          <a:xfrm flipV="1">
            <a:off x="2210266" y="5413466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0" name="任意多边形 13"/>
          <p:cNvSpPr/>
          <p:nvPr>
            <p:custDataLst>
              <p:tags r:id="rId13"/>
            </p:custDataLst>
          </p:nvPr>
        </p:nvSpPr>
        <p:spPr>
          <a:xfrm flipH="1">
            <a:off x="8615812" y="5994328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87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实验方法</a:t>
            </a:r>
            <a:endParaRPr lang="zh-CN" altLang="en-US"/>
          </a:p>
        </p:txBody>
      </p:sp>
      <p:sp>
        <p:nvSpPr>
          <p:cNvPr id="1049880" name="矩形 5"/>
          <p:cNvSpPr/>
          <p:nvPr>
            <p:custDataLst>
              <p:tags r:id="rId2"/>
            </p:custDataLst>
          </p:nvPr>
        </p:nvSpPr>
        <p:spPr>
          <a:xfrm>
            <a:off x="608330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82" name="矩形 10"/>
          <p:cNvSpPr/>
          <p:nvPr>
            <p:custDataLst>
              <p:tags r:id="rId3"/>
            </p:custDataLst>
          </p:nvPr>
        </p:nvSpPr>
        <p:spPr>
          <a:xfrm>
            <a:off x="962930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84" name="TextBox 2"/>
          <p:cNvSpPr txBox="1"/>
          <p:nvPr>
            <p:custDataLst>
              <p:tags r:id="rId4"/>
            </p:custDataLst>
          </p:nvPr>
        </p:nvSpPr>
        <p:spPr>
          <a:xfrm>
            <a:off x="763308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酶法分析的基本原理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86" name="矩形 6"/>
          <p:cNvSpPr/>
          <p:nvPr>
            <p:custDataLst>
              <p:tags r:id="rId5"/>
            </p:custDataLst>
          </p:nvPr>
        </p:nvSpPr>
        <p:spPr>
          <a:xfrm>
            <a:off x="3406861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88" name="矩形 11"/>
          <p:cNvSpPr/>
          <p:nvPr>
            <p:custDataLst>
              <p:tags r:id="rId6"/>
            </p:custDataLst>
          </p:nvPr>
        </p:nvSpPr>
        <p:spPr>
          <a:xfrm>
            <a:off x="3780593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90" name="TextBox 2"/>
          <p:cNvSpPr txBox="1"/>
          <p:nvPr>
            <p:custDataLst>
              <p:tags r:id="rId7"/>
            </p:custDataLst>
          </p:nvPr>
        </p:nvSpPr>
        <p:spPr>
          <a:xfrm>
            <a:off x="356120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酶法分析的实验步骤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92" name="矩形 33"/>
          <p:cNvSpPr/>
          <p:nvPr>
            <p:custDataLst>
              <p:tags r:id="rId8"/>
            </p:custDataLst>
          </p:nvPr>
        </p:nvSpPr>
        <p:spPr>
          <a:xfrm>
            <a:off x="6200927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94" name="矩形 37"/>
          <p:cNvSpPr/>
          <p:nvPr>
            <p:custDataLst>
              <p:tags r:id="rId9"/>
            </p:custDataLst>
          </p:nvPr>
        </p:nvSpPr>
        <p:spPr>
          <a:xfrm>
            <a:off x="6555527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96" name="TextBox 2"/>
          <p:cNvSpPr txBox="1"/>
          <p:nvPr>
            <p:custDataLst>
              <p:tags r:id="rId10"/>
            </p:custDataLst>
          </p:nvPr>
        </p:nvSpPr>
        <p:spPr>
          <a:xfrm>
            <a:off x="6355905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酶法分析的实验材料和设备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98" name="矩形 34"/>
          <p:cNvSpPr/>
          <p:nvPr>
            <p:custDataLst>
              <p:tags r:id="rId11"/>
            </p:custDataLst>
          </p:nvPr>
        </p:nvSpPr>
        <p:spPr>
          <a:xfrm>
            <a:off x="8989253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00" name="矩形 38"/>
          <p:cNvSpPr/>
          <p:nvPr>
            <p:custDataLst>
              <p:tags r:id="rId12"/>
            </p:custDataLst>
          </p:nvPr>
        </p:nvSpPr>
        <p:spPr>
          <a:xfrm>
            <a:off x="9362986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02" name="TextBox 2"/>
          <p:cNvSpPr txBox="1"/>
          <p:nvPr>
            <p:custDataLst>
              <p:tags r:id="rId13"/>
            </p:custDataLst>
          </p:nvPr>
        </p:nvSpPr>
        <p:spPr>
          <a:xfrm>
            <a:off x="914423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酶法分析的实验结果分析和处理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https://d.book118.com/528031024021006023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 panose="00000500000000000000" charset="-122"/>
        <a:ea typeface="MiSans Normal" panose="00000500000000000000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《酶法分析》PPT课件</vt:lpstr>
      <vt:lpstr>目录</vt:lpstr>
      <vt:lpstr>添加章节标题</vt:lpstr>
      <vt:lpstr>酶法分析概述</vt:lpstr>
      <vt:lpstr>酶法分析的定义和原理</vt:lpstr>
      <vt:lpstr>酶法分析的应用领域</vt:lpstr>
      <vt:lpstr>酶的分类和特性</vt:lpstr>
      <vt:lpstr>酶的分类</vt:lpstr>
      <vt:lpstr>酶的特性</vt:lpstr>
      <vt:lpstr>酶法分析的实验技术和方法</vt:lpstr>
      <vt:lpstr>实验技术</vt:lpstr>
      <vt:lpstr>实验方法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2024-08-29T13:29:05.422</cp:lastPrinted>
  <dcterms:created xsi:type="dcterms:W3CDTF">2024-08-29T05:29:05Z</dcterms:created>
  <dcterms:modified xsi:type="dcterms:W3CDTF">2024-08-29T05:29:11Z</dcterms:modified>
</cp:coreProperties>
</file>