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0" r:id="rId29"/>
  </p:sldIdLst>
  <p:sldSz cx="12192000" cy="6858000"/>
  <p:notesSz cx="6858000" cy="9144000"/>
  <p:custDataLst>
    <p:tags r:id="rId3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tags" Target="tags/tag1.xml" /><Relationship Id="rId31" Type="http://schemas.openxmlformats.org/officeDocument/2006/relationships/presProps" Target="presProps.xml" /><Relationship Id="rId32" Type="http://schemas.openxmlformats.org/officeDocument/2006/relationships/viewProps" Target="viewProps.xml" /><Relationship Id="rId33" Type="http://schemas.openxmlformats.org/officeDocument/2006/relationships/theme" Target="theme/theme1.xml" /><Relationship Id="rId34"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B24A8628-E54A-49A8-A9CC-EEDAAD70CA41}"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1" name="PlaceHolder 1"/>
          <p:cNvSpPr>
            <a:spLocks noGrp="1"/>
          </p:cNvSpPr>
          <p:nvPr>
            <p:ph type="sldImg"/>
          </p:nvPr>
        </p:nvSpPr>
        <p:spPr>
          <a:xfrm>
            <a:off x="685800" y="1143000"/>
            <a:ext cx="5486040" cy="3085920"/>
          </a:xfrm>
          <a:prstGeom prst="rect">
            <a:avLst/>
          </a:prstGeom>
          <a:ln w="0">
            <a:noFill/>
          </a:ln>
        </p:spPr>
      </p:sp>
      <p:sp>
        <p:nvSpPr>
          <p:cNvPr id="39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4" name="PlaceHolder 1"/>
          <p:cNvSpPr>
            <a:spLocks noGrp="1"/>
          </p:cNvSpPr>
          <p:nvPr>
            <p:ph type="sldImg"/>
          </p:nvPr>
        </p:nvSpPr>
        <p:spPr>
          <a:xfrm>
            <a:off x="685800" y="1143000"/>
            <a:ext cx="5486040" cy="3085920"/>
          </a:xfrm>
          <a:prstGeom prst="rect">
            <a:avLst/>
          </a:prstGeom>
          <a:ln w="0">
            <a:noFill/>
          </a:ln>
        </p:spPr>
      </p:sp>
      <p:sp>
        <p:nvSpPr>
          <p:cNvPr id="39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7" name="PlaceHolder 1"/>
          <p:cNvSpPr>
            <a:spLocks noGrp="1"/>
          </p:cNvSpPr>
          <p:nvPr>
            <p:ph type="sldImg"/>
          </p:nvPr>
        </p:nvSpPr>
        <p:spPr>
          <a:xfrm>
            <a:off x="685800" y="1143000"/>
            <a:ext cx="5486040" cy="3085920"/>
          </a:xfrm>
          <a:prstGeom prst="rect">
            <a:avLst/>
          </a:prstGeom>
          <a:ln w="0">
            <a:noFill/>
          </a:ln>
        </p:spPr>
      </p:sp>
      <p:sp>
        <p:nvSpPr>
          <p:cNvPr id="39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0" name="PlaceHolder 1"/>
          <p:cNvSpPr>
            <a:spLocks noGrp="1"/>
          </p:cNvSpPr>
          <p:nvPr>
            <p:ph type="sldImg"/>
          </p:nvPr>
        </p:nvSpPr>
        <p:spPr>
          <a:xfrm>
            <a:off x="685800" y="1143000"/>
            <a:ext cx="5486040" cy="3085920"/>
          </a:xfrm>
          <a:prstGeom prst="rect">
            <a:avLst/>
          </a:prstGeom>
          <a:ln w="0">
            <a:noFill/>
          </a:ln>
        </p:spPr>
      </p:sp>
      <p:sp>
        <p:nvSpPr>
          <p:cNvPr id="40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3" name="PlaceHolder 1"/>
          <p:cNvSpPr>
            <a:spLocks noGrp="1"/>
          </p:cNvSpPr>
          <p:nvPr>
            <p:ph type="sldImg"/>
          </p:nvPr>
        </p:nvSpPr>
        <p:spPr>
          <a:xfrm>
            <a:off x="685800" y="1143000"/>
            <a:ext cx="5486040" cy="3085920"/>
          </a:xfrm>
          <a:prstGeom prst="rect">
            <a:avLst/>
          </a:prstGeom>
          <a:ln w="0">
            <a:noFill/>
          </a:ln>
        </p:spPr>
      </p:sp>
      <p:sp>
        <p:nvSpPr>
          <p:cNvPr id="40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6" name="PlaceHolder 1"/>
          <p:cNvSpPr>
            <a:spLocks noGrp="1"/>
          </p:cNvSpPr>
          <p:nvPr>
            <p:ph type="sldImg"/>
          </p:nvPr>
        </p:nvSpPr>
        <p:spPr>
          <a:xfrm>
            <a:off x="685800" y="1143000"/>
            <a:ext cx="5486040" cy="3085920"/>
          </a:xfrm>
          <a:prstGeom prst="rect">
            <a:avLst/>
          </a:prstGeom>
          <a:ln w="0">
            <a:noFill/>
          </a:ln>
        </p:spPr>
      </p:sp>
      <p:sp>
        <p:nvSpPr>
          <p:cNvPr id="407"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8"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9" name="PlaceHolder 1"/>
          <p:cNvSpPr>
            <a:spLocks noGrp="1"/>
          </p:cNvSpPr>
          <p:nvPr>
            <p:ph type="sldImg"/>
          </p:nvPr>
        </p:nvSpPr>
        <p:spPr>
          <a:xfrm>
            <a:off x="685800" y="1143000"/>
            <a:ext cx="5486040" cy="3085920"/>
          </a:xfrm>
          <a:prstGeom prst="rect">
            <a:avLst/>
          </a:prstGeom>
          <a:ln w="0">
            <a:noFill/>
          </a:ln>
        </p:spPr>
      </p:sp>
      <p:sp>
        <p:nvSpPr>
          <p:cNvPr id="410"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11"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4D1CA32-4547-4C06-89D5-E7CCBF5D32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7B591D-E532-4DA9-ACF0-2F362B0AA2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62747E-7FB9-4305-8A61-230B1A6F3C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2000A08-9EDD-414D-BF35-B3B78123A9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F9D69E-F3B3-4698-AE13-D0F0D873712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5276A00-E690-4CC3-9F3C-60E0EB030C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959DEF-D51C-4F6D-92D2-1DCD80FBD16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03B171-9BBF-4F9B-BDAA-F63E97F3B7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94EB14-7EFF-43FB-A416-FD80F1107B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75B8A1-39BB-4262-844A-4CB31F4416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75FBB9-D93C-4959-90AF-B2EEEF1B5B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1D36F0AB-1C12-497A-BADC-BEAEED2729ED}"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83418BDF-C855-4033-9CB5-95CC82894FDF}"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28036141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企业风险管理的战略思考</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企业风险管理的重要性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企业风险管理的框架</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企业风险管理的方法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企业风险管理的工具</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企业风险管理的实践</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企业风险管理的未来趋势</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企业风险管理的战略思考</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企业风险管理的重要性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企业风险管理概述</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企业风险管理是指企业在经营活动中面临的各种不确定性和风险进行识别、评估、应对和监控的过程。有效的风险管理可以帮助企业规避潜在的风险，保护企业的利益，提高企业的长期绩效。</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企业风险管理的目的</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确保企业资产和利益不受损害</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保护企业价值</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优化资源配置和业务运营，提高效率和盈利能力</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提高企业绩效</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帮助企业未来长期发展规划，降低经营风险</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促进企业可持续发展</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企业风险管理的好处</a:t>
            </a:r>
            <a:endParaRPr lang="en-US" sz="3600" b="0" strike="noStrike" spc="-1">
              <a:solidFill>
                <a:schemeClr val="dk1"/>
              </a:solidFill>
              <a:latin typeface="Arial"/>
            </a:endParaRPr>
          </a:p>
        </p:txBody>
      </p:sp>
      <p:sp>
        <p:nvSpPr>
          <p:cNvPr id="9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通过风险评估和管控措施，减少意外事件的发生</a:t>
            </a:r>
            <a:endParaRPr lang="en-US" sz="2000" b="0" strike="noStrike" spc="-1">
              <a:solidFill>
                <a:srgbClr val="000000"/>
              </a:solidFill>
              <a:latin typeface="Arial"/>
            </a:endParaRPr>
          </a:p>
        </p:txBody>
      </p:sp>
      <p:sp>
        <p:nvSpPr>
          <p:cNvPr id="9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预防风险事件的发生</a:t>
            </a:r>
            <a:endParaRPr lang="en-US" sz="3000" b="0" strike="noStrike" spc="-1">
              <a:solidFill>
                <a:srgbClr val="000000"/>
              </a:solidFill>
              <a:latin typeface="Arial"/>
            </a:endParaRPr>
          </a:p>
        </p:txBody>
      </p:sp>
      <p:sp>
        <p:nvSpPr>
          <p:cNvPr id="9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基于全面的风险分析，支持决策的准确性和高效性</a:t>
            </a:r>
            <a:endParaRPr lang="en-US" sz="2000" b="0" strike="noStrike" spc="-1">
              <a:solidFill>
                <a:srgbClr val="000000"/>
              </a:solidFill>
              <a:latin typeface="Arial"/>
            </a:endParaRPr>
          </a:p>
        </p:txBody>
      </p:sp>
      <p:sp>
        <p:nvSpPr>
          <p:cNvPr id="9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提高决策的质量和效率</a:t>
            </a:r>
            <a:endParaRPr lang="en-US" sz="3000" b="0" strike="noStrike" spc="-1">
              <a:solidFill>
                <a:srgbClr val="000000"/>
              </a:solidFill>
              <a:latin typeface="Arial"/>
            </a:endParaRPr>
          </a:p>
        </p:txBody>
      </p:sp>
      <p:sp>
        <p:nvSpPr>
          <p:cNvPr id="9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有效管理风险，减少损失并保障企业持续经营</a:t>
            </a:r>
            <a:endParaRPr lang="en-US" sz="2000" b="0" strike="noStrike" spc="-1">
              <a:solidFill>
                <a:srgbClr val="000000"/>
              </a:solidFill>
              <a:latin typeface="Arial"/>
            </a:endParaRPr>
          </a:p>
        </p:txBody>
      </p:sp>
      <p:sp>
        <p:nvSpPr>
          <p:cNvPr id="10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降低损失</a:t>
            </a:r>
            <a:endParaRPr lang="en-US" sz="3000" b="0" strike="noStrike" spc="-1">
              <a:solidFill>
                <a:srgbClr val="000000"/>
              </a:solidFill>
              <a:latin typeface="Arial"/>
            </a:endParaRPr>
          </a:p>
        </p:txBody>
      </p:sp>
      <p:sp>
        <p:nvSpPr>
          <p:cNvPr id="10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风险评估</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定量</a:t>
            </a:r>
            <a:r>
              <a:rPr lang="en-US" sz="1500" b="0" strike="noStrike" spc="-1">
                <a:solidFill>
                  <a:schemeClr val="dk1">
                    <a:lumMod val="85000"/>
                    <a:lumOff val="15000"/>
                  </a:schemeClr>
                </a:solidFill>
                <a:latin typeface="微软雅黑"/>
                <a:ea typeface="微软雅黑"/>
              </a:rPr>
              <a:t>/</a:t>
            </a:r>
            <a:r>
              <a:rPr lang="zh-CN" sz="1500" b="0" strike="noStrike" spc="-1">
                <a:solidFill>
                  <a:schemeClr val="dk1">
                    <a:lumMod val="85000"/>
                    <a:lumOff val="15000"/>
                  </a:schemeClr>
                </a:solidFill>
                <a:latin typeface="微软雅黑"/>
                <a:ea typeface="微软雅黑"/>
              </a:rPr>
              <a:t>定性评估风险的可能性和影响</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确定风险等级和优先级</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风险应对</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制定风险处理策略和措施</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建立风险管理计划</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风险监控</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实时跟踪和监测风险的变化</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及时调整风险管理措施</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企业风险管理的关键要素</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风险识别</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分析与确定潜在风险事件</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识别企业面临的各类风险</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企业风险管理不仅是企业发展的需要，也是企业持续经营的基础。通过科学的风险管理体系，企业可以更好地抵御外部环境的不确定性，保障企业的可持续发展。</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第二章 企业风险管理的框架</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企业风险管理框架概述</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企业风险管理的基本框架确保风险管理工作有序、全面、持续。建立起适合企业实际情况的风险管理框架是关键，可有效应对内外部风险因素，确保企业持续发展。</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企业风险管理框架的要素</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明确企业风险管理的政策原则</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风险管理政策</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设定企业风险管理的具体目标</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风险管理目标</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建立企业风险管理的工作流程</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风险管理流程</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运用适当的工具支持风险管理工作</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风险管理工具</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企业风险管理框架的实施</a:t>
            </a:r>
            <a:endParaRPr lang="en-US" sz="3600" b="0" strike="noStrike" spc="-1">
              <a:solidFill>
                <a:schemeClr val="dk1"/>
              </a:solidFill>
              <a:latin typeface="Arial"/>
            </a:endParaRPr>
          </a:p>
        </p:txBody>
      </p:sp>
      <p:sp>
        <p:nvSpPr>
          <p:cNvPr id="13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明确风险管理的具体工作计划</a:t>
            </a:r>
            <a:endParaRPr lang="en-US" sz="2000" b="0" strike="noStrike" spc="-1">
              <a:solidFill>
                <a:srgbClr val="000000"/>
              </a:solidFill>
              <a:latin typeface="Arial"/>
            </a:endParaRPr>
          </a:p>
        </p:txBody>
      </p:sp>
      <p:sp>
        <p:nvSpPr>
          <p:cNvPr id="13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制定风险管理计划</a:t>
            </a:r>
            <a:endParaRPr lang="en-US" sz="3000" b="0" strike="noStrike" spc="-1">
              <a:solidFill>
                <a:srgbClr val="000000"/>
              </a:solidFill>
              <a:latin typeface="Arial"/>
            </a:endParaRPr>
          </a:p>
        </p:txBody>
      </p:sp>
      <p:sp>
        <p:nvSpPr>
          <p:cNvPr id="13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明确各部门在风险管理中的职责和任务</a:t>
            </a:r>
            <a:endParaRPr lang="en-US" sz="2000" b="0" strike="noStrike" spc="-1">
              <a:solidFill>
                <a:srgbClr val="000000"/>
              </a:solidFill>
              <a:latin typeface="Arial"/>
            </a:endParaRPr>
          </a:p>
        </p:txBody>
      </p:sp>
      <p:sp>
        <p:nvSpPr>
          <p:cNvPr id="13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分配风险管理责任</a:t>
            </a:r>
            <a:endParaRPr lang="en-US" sz="3000" b="0" strike="noStrike" spc="-1">
              <a:solidFill>
                <a:srgbClr val="000000"/>
              </a:solidFill>
              <a:latin typeface="Arial"/>
            </a:endParaRPr>
          </a:p>
        </p:txBody>
      </p:sp>
      <p:sp>
        <p:nvSpPr>
          <p:cNvPr id="14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确定评估风险管理工作的标准</a:t>
            </a:r>
            <a:endParaRPr lang="en-US" sz="2000" b="0" strike="noStrike" spc="-1">
              <a:solidFill>
                <a:srgbClr val="000000"/>
              </a:solidFill>
              <a:latin typeface="Arial"/>
            </a:endParaRPr>
          </a:p>
        </p:txBody>
      </p:sp>
      <p:sp>
        <p:nvSpPr>
          <p:cNvPr id="14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设定风险管理指标</a:t>
            </a:r>
            <a:endParaRPr lang="en-US" sz="3000" b="0" strike="noStrike" spc="-1">
              <a:solidFill>
                <a:srgbClr val="000000"/>
              </a:solidFill>
              <a:latin typeface="Arial"/>
            </a:endParaRPr>
          </a:p>
        </p:txBody>
      </p:sp>
      <p:sp>
        <p:nvSpPr>
          <p:cNvPr id="143"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风险评估</a:t>
            </a:r>
            <a:endParaRPr lang="en-US" sz="2200" b="0" strike="noStrike" spc="-1">
              <a:solidFill>
                <a:srgbClr val="000000"/>
              </a:solidFill>
              <a:latin typeface="Arial"/>
            </a:endParaRPr>
          </a:p>
        </p:txBody>
      </p:sp>
      <p:sp>
        <p:nvSpPr>
          <p:cNvPr id="14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评估风险发生可能性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评估风险影响程度</a:t>
            </a:r>
            <a:endParaRPr lang="en-US" sz="1500" b="0" strike="noStrike" spc="-1">
              <a:solidFill>
                <a:srgbClr val="000000"/>
              </a:solidFill>
              <a:latin typeface="Arial"/>
            </a:endParaRPr>
          </a:p>
        </p:txBody>
      </p:sp>
      <p:sp>
        <p:nvSpPr>
          <p:cNvPr id="14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风险应对</a:t>
            </a:r>
            <a:endParaRPr lang="en-US" sz="2200" b="0" strike="noStrike" spc="-1">
              <a:solidFill>
                <a:srgbClr val="000000"/>
              </a:solidFill>
              <a:latin typeface="Arial"/>
            </a:endParaRPr>
          </a:p>
        </p:txBody>
      </p:sp>
      <p:sp>
        <p:nvSpPr>
          <p:cNvPr id="14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制定风险规避策略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制定风险转移方案</a:t>
            </a:r>
            <a:endParaRPr lang="en-US" sz="1500" b="0" strike="noStrike" spc="-1">
              <a:solidFill>
                <a:srgbClr val="000000"/>
              </a:solidFill>
              <a:latin typeface="Arial"/>
            </a:endParaRPr>
          </a:p>
        </p:txBody>
      </p:sp>
      <p:sp>
        <p:nvSpPr>
          <p:cNvPr id="15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风险监控</a:t>
            </a:r>
            <a:endParaRPr lang="en-US" sz="2200" b="0" strike="noStrike" spc="-1">
              <a:solidFill>
                <a:srgbClr val="000000"/>
              </a:solidFill>
              <a:latin typeface="Arial"/>
            </a:endParaRPr>
          </a:p>
        </p:txBody>
      </p:sp>
      <p:sp>
        <p:nvSpPr>
          <p:cNvPr id="15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建立风险监控机制</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定期跟踪风险变化</a:t>
            </a:r>
            <a:endParaRPr lang="en-US" sz="1500" b="0" strike="noStrike" spc="-1">
              <a:solidFill>
                <a:srgbClr val="000000"/>
              </a:solidFill>
              <a:latin typeface="Arial"/>
            </a:endParaRPr>
          </a:p>
        </p:txBody>
      </p:sp>
      <p:sp>
        <p:nvSpPr>
          <p:cNvPr id="15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企业风险管理的关键步骤</a:t>
            </a:r>
            <a:endParaRPr lang="en-US" sz="3600" b="0" strike="noStrike" spc="-1">
              <a:solidFill>
                <a:schemeClr val="dk1"/>
              </a:solidFill>
              <a:latin typeface="Arial"/>
            </a:endParaRPr>
          </a:p>
        </p:txBody>
      </p:sp>
      <p:sp>
        <p:nvSpPr>
          <p:cNvPr id="15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风险识别</a:t>
            </a:r>
            <a:endParaRPr lang="en-US" sz="2200" b="0" strike="noStrike" spc="-1">
              <a:solidFill>
                <a:srgbClr val="000000"/>
              </a:solidFill>
              <a:latin typeface="Arial"/>
            </a:endParaRPr>
          </a:p>
        </p:txBody>
      </p:sp>
      <p:sp>
        <p:nvSpPr>
          <p:cNvPr id="15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明确风险来源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识别关键风险点</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8"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企业风险管理的价值</a:t>
            </a:r>
            <a:endParaRPr lang="en-US" sz="3500" b="0" strike="noStrike" spc="-1">
              <a:solidFill>
                <a:srgbClr val="000000"/>
              </a:solidFill>
              <a:latin typeface="Arial"/>
            </a:endParaRPr>
          </a:p>
        </p:txBody>
      </p:sp>
      <p:sp>
        <p:nvSpPr>
          <p:cNvPr id="159"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有效的企业风险管理能有效预防潜在风险事件，保护企业资产及利益，提高企业抵御市场波动的能力，增强企业长期竞争力。</a:t>
            </a:r>
            <a:endParaRPr lang="en-US" sz="2500" b="0" strike="noStrike" spc="-1">
              <a:solidFill>
                <a:srgbClr val="000000"/>
              </a:solidFill>
              <a:latin typeface="Arial"/>
            </a:endParaRPr>
          </a:p>
        </p:txBody>
      </p:sp>
      <p:sp>
        <p:nvSpPr>
          <p:cNvPr id="16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2"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企业风险管理的方法</a:t>
            </a:r>
            <a:endParaRPr lang="en-US" sz="3600" b="0" strike="noStrike" spc="-1">
              <a:solidFill>
                <a:schemeClr val="dk1"/>
              </a:solidFill>
              <a:latin typeface="Arial"/>
            </a:endParaRPr>
          </a:p>
        </p:txBody>
      </p:sp>
      <p:sp>
        <p:nvSpPr>
          <p:cNvPr id="16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定性分析方法</a:t>
            </a:r>
            <a:endParaRPr lang="en-US" sz="3500" b="0" strike="noStrike" spc="-1">
              <a:solidFill>
                <a:srgbClr val="000000"/>
              </a:solidFill>
              <a:latin typeface="Arial"/>
            </a:endParaRPr>
          </a:p>
        </p:txBody>
      </p:sp>
      <p:sp>
        <p:nvSpPr>
          <p:cNvPr id="16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定性分析方法是一种利用专家经验和直觉进行风险分析的方式。通过讨论、会商等方式识别风险，适用于那些难以量化的风险情况。这种方法可以帮助企业更全面地了解潜在风险，并采取相应措施降低风险发生的概率。</a:t>
            </a:r>
            <a:endParaRPr lang="en-US" sz="2500" b="0" strike="noStrike" spc="-1">
              <a:solidFill>
                <a:srgbClr val="000000"/>
              </a:solidFill>
              <a:latin typeface="Arial"/>
            </a:endParaRPr>
          </a:p>
        </p:txBody>
      </p:sp>
      <p:sp>
        <p:nvSpPr>
          <p:cNvPr id="16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定性分析方法</a:t>
            </a:r>
            <a:endParaRPr lang="en-US" sz="3600" b="0" strike="noStrike" spc="-1">
              <a:solidFill>
                <a:schemeClr val="dk1"/>
              </a:solidFill>
              <a:latin typeface="Arial"/>
            </a:endParaRPr>
          </a:p>
        </p:txBody>
      </p:sp>
      <p:sp>
        <p:nvSpPr>
          <p:cNvPr id="16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利用专家的行业知识和经验进行分析</a:t>
            </a:r>
            <a:endParaRPr lang="en-US" sz="1500" b="0" strike="noStrike" spc="-1">
              <a:solidFill>
                <a:srgbClr val="000000"/>
              </a:solidFill>
              <a:latin typeface="Arial"/>
            </a:endParaRPr>
          </a:p>
        </p:txBody>
      </p:sp>
      <p:sp>
        <p:nvSpPr>
          <p:cNvPr id="17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专家经验</a:t>
            </a:r>
            <a:endParaRPr lang="en-US" sz="2200" b="0" strike="noStrike" spc="-1">
              <a:solidFill>
                <a:srgbClr val="000000"/>
              </a:solidFill>
              <a:latin typeface="Arial"/>
            </a:endParaRPr>
          </a:p>
        </p:txBody>
      </p:sp>
      <p:sp>
        <p:nvSpPr>
          <p:cNvPr id="17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根据直觉和感觉判断潜在风险</a:t>
            </a:r>
            <a:endParaRPr lang="en-US" sz="1500" b="0" strike="noStrike" spc="-1">
              <a:solidFill>
                <a:srgbClr val="000000"/>
              </a:solidFill>
              <a:latin typeface="Arial"/>
            </a:endParaRPr>
          </a:p>
        </p:txBody>
      </p:sp>
      <p:sp>
        <p:nvSpPr>
          <p:cNvPr id="17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直觉</a:t>
            </a:r>
            <a:endParaRPr lang="en-US" sz="2200" b="0" strike="noStrike" spc="-1">
              <a:solidFill>
                <a:srgbClr val="000000"/>
              </a:solidFill>
              <a:latin typeface="Arial"/>
            </a:endParaRPr>
          </a:p>
        </p:txBody>
      </p:sp>
      <p:sp>
        <p:nvSpPr>
          <p:cNvPr id="17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通过团队讨论来发现潜在风险点</a:t>
            </a:r>
            <a:endParaRPr lang="en-US" sz="1500" b="0" strike="noStrike" spc="-1">
              <a:solidFill>
                <a:srgbClr val="000000"/>
              </a:solidFill>
              <a:latin typeface="Arial"/>
            </a:endParaRPr>
          </a:p>
        </p:txBody>
      </p:sp>
      <p:sp>
        <p:nvSpPr>
          <p:cNvPr id="17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讨论</a:t>
            </a:r>
            <a:endParaRPr lang="en-US" sz="2200" b="0" strike="noStrike" spc="-1">
              <a:solidFill>
                <a:srgbClr val="000000"/>
              </a:solidFill>
              <a:latin typeface="Arial"/>
            </a:endParaRPr>
          </a:p>
        </p:txBody>
      </p:sp>
      <p:sp>
        <p:nvSpPr>
          <p:cNvPr id="17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定性分析方法细节</a:t>
            </a:r>
            <a:endParaRPr lang="en-US" sz="3600" b="0" strike="noStrike" spc="-1">
              <a:solidFill>
                <a:schemeClr val="dk1"/>
              </a:solidFill>
              <a:latin typeface="Arial"/>
            </a:endParaRPr>
          </a:p>
        </p:txBody>
      </p:sp>
      <p:sp>
        <p:nvSpPr>
          <p:cNvPr id="17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定性分析方法是企业风险管理中的一种重要手段，通过专家经验和直觉的结合，可以帮助企业更准确地识别风险。这种方法能够在风险无法量化的情况下提供宝贵的帮助，帮助企业更好地应对潜在危机。</a:t>
            </a:r>
            <a:endParaRPr lang="en-US" sz="2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定量分析方法</a:t>
            </a:r>
            <a:endParaRPr lang="en-US" sz="3600" b="0" strike="noStrike" spc="-1">
              <a:solidFill>
                <a:schemeClr val="dk1"/>
              </a:solidFill>
              <a:latin typeface="Arial"/>
            </a:endParaRPr>
          </a:p>
        </p:txBody>
      </p:sp>
      <p:sp>
        <p:nvSpPr>
          <p:cNvPr id="18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通过数据收集和分析，量化风险的可能性</a:t>
            </a:r>
            <a:endParaRPr lang="en-US" sz="2000" b="0" strike="noStrike" spc="-1">
              <a:solidFill>
                <a:srgbClr val="000000"/>
              </a:solidFill>
              <a:latin typeface="Arial"/>
            </a:endParaRPr>
          </a:p>
        </p:txBody>
      </p:sp>
      <p:sp>
        <p:nvSpPr>
          <p:cNvPr id="18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数据分析</a:t>
            </a:r>
            <a:endParaRPr lang="en-US" sz="3000" b="0" strike="noStrike" spc="-1">
              <a:solidFill>
                <a:srgbClr val="000000"/>
              </a:solidFill>
              <a:latin typeface="Arial"/>
            </a:endParaRPr>
          </a:p>
        </p:txBody>
      </p:sp>
      <p:sp>
        <p:nvSpPr>
          <p:cNvPr id="18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8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采用概率统计方法评估风险的发生概率</a:t>
            </a:r>
            <a:endParaRPr lang="en-US" sz="2000" b="0" strike="noStrike" spc="-1">
              <a:solidFill>
                <a:srgbClr val="000000"/>
              </a:solidFill>
              <a:latin typeface="Arial"/>
            </a:endParaRPr>
          </a:p>
        </p:txBody>
      </p:sp>
      <p:sp>
        <p:nvSpPr>
          <p:cNvPr id="18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概率方法</a:t>
            </a:r>
            <a:endParaRPr lang="en-US" sz="3000" b="0" strike="noStrike" spc="-1">
              <a:solidFill>
                <a:srgbClr val="000000"/>
              </a:solidFill>
              <a:latin typeface="Arial"/>
            </a:endParaRPr>
          </a:p>
        </p:txBody>
      </p:sp>
      <p:sp>
        <p:nvSpPr>
          <p:cNvPr id="18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使用数学模型进行风险评估</a:t>
            </a:r>
            <a:endParaRPr lang="en-US" sz="2000" b="0" strike="noStrike" spc="-1">
              <a:solidFill>
                <a:srgbClr val="000000"/>
              </a:solidFill>
              <a:latin typeface="Arial"/>
            </a:endParaRPr>
          </a:p>
        </p:txBody>
      </p:sp>
      <p:sp>
        <p:nvSpPr>
          <p:cNvPr id="18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模型评估</a:t>
            </a:r>
            <a:endParaRPr lang="en-US" sz="3000" b="0" strike="noStrike" spc="-1">
              <a:solidFill>
                <a:srgbClr val="000000"/>
              </a:solidFill>
              <a:latin typeface="Arial"/>
            </a:endParaRPr>
          </a:p>
        </p:txBody>
      </p:sp>
      <p:sp>
        <p:nvSpPr>
          <p:cNvPr id="188"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模型评估</a:t>
            </a:r>
            <a:endParaRPr lang="en-US" sz="2200" b="0" strike="noStrike" spc="-1">
              <a:solidFill>
                <a:srgbClr val="000000"/>
              </a:solidFill>
              <a:latin typeface="Arial"/>
            </a:endParaRPr>
          </a:p>
        </p:txBody>
      </p:sp>
      <p:sp>
        <p:nvSpPr>
          <p:cNvPr id="19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建立风险模型</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评估不同风险情景</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确定最佳应对策略</a:t>
            </a:r>
            <a:endParaRPr lang="en-US" sz="1500" b="0" strike="noStrike" spc="-1">
              <a:solidFill>
                <a:srgbClr val="000000"/>
              </a:solidFill>
              <a:latin typeface="Arial"/>
            </a:endParaRPr>
          </a:p>
        </p:txBody>
      </p:sp>
      <p:sp>
        <p:nvSpPr>
          <p:cNvPr id="19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概率方法</a:t>
            </a:r>
            <a:endParaRPr lang="en-US" sz="2200" b="0" strike="noStrike" spc="-1">
              <a:solidFill>
                <a:srgbClr val="000000"/>
              </a:solidFill>
              <a:latin typeface="Arial"/>
            </a:endParaRPr>
          </a:p>
        </p:txBody>
      </p:sp>
      <p:sp>
        <p:nvSpPr>
          <p:cNvPr id="19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利用统计概率计算风险发生概率</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分析风险影响程度</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制定应对方案</a:t>
            </a:r>
            <a:endParaRPr lang="en-US" sz="1500" b="0" strike="noStrike" spc="-1">
              <a:solidFill>
                <a:srgbClr val="000000"/>
              </a:solidFill>
              <a:latin typeface="Arial"/>
            </a:endParaRPr>
          </a:p>
        </p:txBody>
      </p:sp>
      <p:sp>
        <p:nvSpPr>
          <p:cNvPr id="19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定量分析方法</a:t>
            </a:r>
            <a:endParaRPr lang="en-US" sz="3600" b="0" strike="noStrike" spc="-1">
              <a:solidFill>
                <a:schemeClr val="dk1"/>
              </a:solidFill>
              <a:latin typeface="Arial"/>
            </a:endParaRPr>
          </a:p>
        </p:txBody>
      </p:sp>
      <p:sp>
        <p:nvSpPr>
          <p:cNvPr id="19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数据分析</a:t>
            </a:r>
            <a:endParaRPr lang="en-US" sz="2200" b="0" strike="noStrike" spc="-1">
              <a:solidFill>
                <a:srgbClr val="000000"/>
              </a:solidFill>
              <a:latin typeface="Arial"/>
            </a:endParaRPr>
          </a:p>
        </p:txBody>
      </p:sp>
      <p:sp>
        <p:nvSpPr>
          <p:cNvPr id="20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收集大量数据</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使用统计方法分析数据</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识别风险趋势</a:t>
            </a:r>
            <a:endParaRPr lang="en-US" sz="15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定量分析方法</a:t>
            </a:r>
            <a:endParaRPr lang="en-US" sz="3500" b="0" strike="noStrike" spc="-1">
              <a:solidFill>
                <a:srgbClr val="000000"/>
              </a:solidFill>
              <a:latin typeface="Arial"/>
            </a:endParaRPr>
          </a:p>
        </p:txBody>
      </p:sp>
      <p:sp>
        <p:nvSpPr>
          <p:cNvPr id="20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定量分析方法是企业风险管理中一种重要的策略。通过运用数据和模型，可以对风险进行精准的量化分析。利用概率和统计方法评估风险，有助于企业更科学、有效地制定风险防范措施，提升企业风险管理的效率。</a:t>
            </a:r>
            <a:endParaRPr lang="en-US" sz="2500" b="0" strike="noStrike" spc="-1">
              <a:solidFill>
                <a:srgbClr val="000000"/>
              </a:solidFill>
              <a:latin typeface="Arial"/>
            </a:endParaRPr>
          </a:p>
        </p:txBody>
      </p:sp>
      <p:sp>
        <p:nvSpPr>
          <p:cNvPr id="20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0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4</a:t>
            </a:r>
            <a:r>
              <a:rPr lang="zh-CN" sz="3600" b="1" strike="noStrike" spc="299">
                <a:solidFill>
                  <a:schemeClr val="dk1">
                    <a:lumMod val="85000"/>
                    <a:lumOff val="15000"/>
                  </a:schemeClr>
                </a:solidFill>
                <a:latin typeface="Arial"/>
                <a:ea typeface="微软雅黑"/>
              </a:rPr>
              <a:t>章 企业风险管理的工具</a:t>
            </a:r>
            <a:endParaRPr lang="en-US" sz="3600" b="0" strike="noStrike" spc="-1">
              <a:solidFill>
                <a:schemeClr val="dk1"/>
              </a:solidFill>
              <a:latin typeface="Arial"/>
            </a:endParaRPr>
          </a:p>
        </p:txBody>
      </p:sp>
      <p:sp>
        <p:nvSpPr>
          <p:cNvPr id="20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1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风险评估矩阵</a:t>
            </a:r>
            <a:endParaRPr lang="en-US" sz="3500" b="0" strike="noStrike" spc="-1">
              <a:solidFill>
                <a:srgbClr val="000000"/>
              </a:solidFill>
              <a:latin typeface="Arial"/>
            </a:endParaRPr>
          </a:p>
        </p:txBody>
      </p:sp>
      <p:sp>
        <p:nvSpPr>
          <p:cNvPr id="21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风险评估矩阵是一种帮助企业直观了解不同风险的可能性和影响程度的工具。通过矩阵，企业可以更清晰地识别并确定应对不同风险的优先级次序，从而有效制定风险管理策略。</a:t>
            </a:r>
            <a:endParaRPr lang="en-US" sz="2500" b="0" strike="noStrike" spc="-1">
              <a:solidFill>
                <a:srgbClr val="000000"/>
              </a:solidFill>
              <a:latin typeface="Arial"/>
            </a:endParaRPr>
          </a:p>
        </p:txBody>
      </p:sp>
      <p:sp>
        <p:nvSpPr>
          <p:cNvPr id="21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1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风险登记表</a:t>
            </a:r>
            <a:endParaRPr lang="en-US" sz="3600" b="0" strike="noStrike" spc="-1">
              <a:solidFill>
                <a:schemeClr val="dk1"/>
              </a:solidFill>
              <a:latin typeface="Arial"/>
            </a:endParaRPr>
          </a:p>
        </p:txBody>
      </p:sp>
      <p:sp>
        <p:nvSpPr>
          <p:cNvPr id="21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各种风险事件</a:t>
            </a:r>
            <a:endParaRPr lang="en-US" sz="1500" b="0" strike="noStrike" spc="-1">
              <a:solidFill>
                <a:srgbClr val="000000"/>
              </a:solidFill>
              <a:latin typeface="Arial"/>
            </a:endParaRPr>
          </a:p>
        </p:txBody>
      </p:sp>
      <p:sp>
        <p:nvSpPr>
          <p:cNvPr id="21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记录风险事件</a:t>
            </a:r>
            <a:endParaRPr lang="en-US" sz="2200" b="0" strike="noStrike" spc="-1">
              <a:solidFill>
                <a:srgbClr val="000000"/>
              </a:solidFill>
              <a:latin typeface="Arial"/>
            </a:endParaRPr>
          </a:p>
        </p:txBody>
      </p:sp>
      <p:sp>
        <p:nvSpPr>
          <p:cNvPr id="21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跟踪风险</a:t>
            </a:r>
            <a:endParaRPr lang="en-US" sz="1500" b="0" strike="noStrike" spc="-1">
              <a:solidFill>
                <a:srgbClr val="000000"/>
              </a:solidFill>
              <a:latin typeface="Arial"/>
            </a:endParaRPr>
          </a:p>
        </p:txBody>
      </p:sp>
      <p:sp>
        <p:nvSpPr>
          <p:cNvPr id="21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监控风险</a:t>
            </a:r>
            <a:endParaRPr lang="en-US" sz="2200" b="0" strike="noStrike" spc="-1">
              <a:solidFill>
                <a:srgbClr val="000000"/>
              </a:solidFill>
              <a:latin typeface="Arial"/>
            </a:endParaRPr>
          </a:p>
        </p:txBody>
      </p:sp>
      <p:sp>
        <p:nvSpPr>
          <p:cNvPr id="21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有效的管理风险</a:t>
            </a:r>
            <a:endParaRPr lang="en-US" sz="1500" b="0" strike="noStrike" spc="-1">
              <a:solidFill>
                <a:srgbClr val="000000"/>
              </a:solidFill>
              <a:latin typeface="Arial"/>
            </a:endParaRPr>
          </a:p>
        </p:txBody>
      </p:sp>
      <p:sp>
        <p:nvSpPr>
          <p:cNvPr id="21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风险管理</a:t>
            </a:r>
            <a:endParaRPr lang="en-US" sz="2200" b="0" strike="noStrike" spc="-1">
              <a:solidFill>
                <a:srgbClr val="000000"/>
              </a:solidFill>
              <a:latin typeface="Arial"/>
            </a:endParaRPr>
          </a:p>
        </p:txBody>
      </p:sp>
      <p:sp>
        <p:nvSpPr>
          <p:cNvPr id="22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2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https://d.book118.com/528036141011006050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154</Paragraphs>
  <Slides>25</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25</vt:i4>
      </vt:variant>
    </vt:vector>
  </HeadingPairs>
  <TitlesOfParts>
    <vt:vector baseType="lpstr" size="33">
      <vt:lpstr>Arial</vt:lpstr>
      <vt:lpstr>Calibri</vt:lpstr>
      <vt:lpstr>微软雅黑</vt:lpstr>
      <vt:lpstr>Times New Roman</vt:lpstr>
      <vt:lpstr>Wingdings</vt:lpstr>
      <vt:lpstr>Symbol</vt:lpstr>
      <vt:lpstr>DejaVu Sans</vt:lpstr>
      <vt:lpstr>Office Theme</vt:lpstr>
      <vt:lpstr>企业风险管理的战略思考</vt:lpstr>
      <vt:lpstr>目录</vt:lpstr>
      <vt:lpstr>第1章 企业风险管理的重要性</vt:lpstr>
      <vt:lpstr> </vt:lpstr>
      <vt:lpstr>企业风险管理的目的</vt:lpstr>
      <vt:lpstr>企业风险管理的好处</vt:lpstr>
      <vt:lpstr>企业风险管理的关键要素</vt:lpstr>
      <vt:lpstr>总结</vt:lpstr>
      <vt:lpstr>第二章 企业风险管理的框架</vt:lpstr>
      <vt:lpstr> </vt:lpstr>
      <vt:lpstr>企业风险管理框架的要素</vt:lpstr>
      <vt:lpstr>企业风险管理框架的实施</vt:lpstr>
      <vt:lpstr>企业风险管理的关键步骤</vt:lpstr>
      <vt:lpstr> </vt:lpstr>
      <vt:lpstr>第3章 企业风险管理的方法</vt:lpstr>
      <vt:lpstr> </vt:lpstr>
      <vt:lpstr>定性分析方法</vt:lpstr>
      <vt:lpstr>定性分析方法细节</vt:lpstr>
      <vt:lpstr>定量分析方法</vt:lpstr>
      <vt:lpstr>定量分析方法</vt:lpstr>
      <vt:lpstr> </vt:lpstr>
      <vt:lpstr>第4章 企业风险管理的工具</vt:lpstr>
      <vt:lpstr> </vt:lpstr>
      <vt:lpstr>风险登记表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2024-09-29T15:05:05.933</cp:lastPrinted>
  <dcterms:created xsi:type="dcterms:W3CDTF">2024-09-29T07:05:05Z</dcterms:created>
  <dcterms:modified xsi:type="dcterms:W3CDTF">2024-09-29T07:05:08Z</dcterms:modified>
</cp:coreProperties>
</file>