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AC8AE2-915F-41AD-A2ED-D3379A41A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FBDD33-E2BB-487B-B598-C6E4128AAE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895881-2D0D-441E-A934-5A6DD7018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4AE17B-5D09-4F02-BF34-9C0BC5806F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D13353-9FF4-4B46-821E-A1FE183804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2EC9B6-1FF5-46F8-8108-2DF9642915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B81C6C-2456-43BD-97A4-1162E8C148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57FCB3-7F37-4DEC-BE3A-08B085CD9B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3B25BB-59BE-45EC-AAAE-5B0CEB459D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1C8996-BEE0-4868-979A-B31CA1A1E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040A3E-F4B6-436F-BF2E-03FCB8051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3713004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媒体与娱乐产业的政策与监管框架研究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媒体与娱乐产业政策的国内外比较研究
 媒体与娱乐产业监管框架的演变与发展趋势
 媒体与娱乐产业政策与监管的经济影响评估
 媒体与娱乐产业政策与监管的社会文化影响评估
 媒体与娱乐产业政策与监管的法律法规分析
 媒体与娱乐产业政策与监管的国际合作与协同
 媒体与娱乐产业政策与监管的未来展望与发展方向
 媒体与娱乐产业政策与监管的案例研究与经验借鉴</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媒体与娱乐产业政策的国内外比较研究</a:t>
            </a:r>
          </a:p>
        </p:txBody>
      </p:sp>
      <p:sp>
        <p:nvSpPr>
          <p:cNvPr id="3" name="Subtitle 2"/>
          <p:cNvSpPr>
            <a:spLocks noGrp="1"/>
          </p:cNvSpPr>
          <p:nvPr>
            <p:ph type="subTitle" idx="1"/>
          </p:nvPr>
        </p:nvSpPr>
        <p:spPr/>
        <p:txBody>
          <a:bodyPr/>
          <a:lstStyle/>
          <a:p>
            <a:r>
              <a:t>媒体与娱乐产业的政策与监管框架研究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媒体与娱乐产业政策的国内外比较研究</a:t>
            </a:r>
          </a:p>
        </p:txBody>
      </p:sp>
      <p:sp>
        <p:nvSpPr>
          <p:cNvPr id="3" name="Content Placeholder 2"/>
          <p:cNvSpPr>
            <a:spLocks noGrp="1"/>
          </p:cNvSpPr>
          <p:nvPr>
            <p:ph sz="half" idx="2"/>
          </p:nvPr>
        </p:nvSpPr>
        <p:spPr/>
        <p:txBody>
          <a:bodyPr/>
          <a:lstStyle/>
          <a:p>
            <a:r>
              <a:t>1. 政策强调媒体融合的必要性和重要性，鼓励媒体机构积极探索和实践媒体融合，促进传统媒体和新兴媒体的深度融合。</a:t>
            </a:r>
          </a:p>
          <a:p>
            <a:r>
              <a:t>2. 政策提出了一系列具体措施支持媒体融合发展，包括支持媒体机构开展融合生产、建立融合平台、推进媒体融合人才培养等。</a:t>
            </a:r>
          </a:p>
          <a:p>
            <a:r>
              <a:t>3. 政策要求加强媒体融合的监管，防止媒体融合导致垄断和不正当竞争，维护市场秩序和消费者权益。</a:t>
            </a:r>
          </a:p>
        </p:txBody>
      </p:sp>
      <p:sp>
        <p:nvSpPr>
          <p:cNvPr id="4" name="Text Placeholder 3"/>
          <p:cNvSpPr>
            <a:spLocks noGrp="1"/>
          </p:cNvSpPr>
          <p:nvPr>
            <p:ph type="body" idx="3"/>
          </p:nvPr>
        </p:nvSpPr>
        <p:spPr/>
        <p:txBody>
          <a:bodyPr/>
          <a:lstStyle/>
          <a:p>
            <a:r>
              <a:t>文化产业政策</a:t>
            </a:r>
          </a:p>
        </p:txBody>
      </p:sp>
      <p:sp>
        <p:nvSpPr>
          <p:cNvPr id="5" name="Content Placeholder 4"/>
          <p:cNvSpPr>
            <a:spLocks noGrp="1"/>
          </p:cNvSpPr>
          <p:nvPr>
            <p:ph sz="half" idx="4"/>
          </p:nvPr>
        </p:nvSpPr>
        <p:spPr/>
        <p:txBody>
          <a:bodyPr/>
          <a:lstStyle/>
          <a:p>
            <a:r>
              <a:t>1. 政策明确了文化产业发展的目标和方向，并提出了一系列支持文化产业发展的政策措施，包括税收优惠、金融支持、人才培养等。</a:t>
            </a:r>
          </a:p>
          <a:p>
            <a:r>
              <a:t>2. 政策强调文化产业要坚守正确方向，弘扬xxx核心价值观，讲好中国故事，传播中国文化。</a:t>
            </a:r>
          </a:p>
          <a:p>
            <a:r>
              <a:t>3. 政策要求加强文化产业的监管，防止文化产业出现低俗、庸俗、媚俗等倾向，维护文化市场秩序和文化安全。</a:t>
            </a:r>
          </a:p>
        </p:txBody>
      </p:sp>
      <p:sp>
        <p:nvSpPr>
          <p:cNvPr id="6" name="Text Placeholder 5"/>
          <p:cNvSpPr>
            <a:spLocks noGrp="1"/>
          </p:cNvSpPr>
          <p:nvPr>
            <p:ph type="body" idx="1"/>
          </p:nvPr>
        </p:nvSpPr>
        <p:spPr/>
        <p:txBody>
          <a:bodyPr/>
          <a:lstStyle/>
          <a:p>
            <a:r>
              <a:t>媒体融合政策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媒体与娱乐产业政策的国内外比较研究</a:t>
            </a:r>
          </a:p>
        </p:txBody>
      </p:sp>
      <p:sp>
        <p:nvSpPr>
          <p:cNvPr id="3" name="Text Placeholder 2"/>
          <p:cNvSpPr>
            <a:spLocks noGrp="1"/>
          </p:cNvSpPr>
          <p:nvPr>
            <p:ph type="body" idx="1"/>
          </p:nvPr>
        </p:nvSpPr>
        <p:spPr/>
        <p:txBody>
          <a:bodyPr/>
          <a:lstStyle/>
          <a:p>
            <a:r>
              <a:t>版权政策</a:t>
            </a:r>
          </a:p>
        </p:txBody>
      </p:sp>
      <p:sp>
        <p:nvSpPr>
          <p:cNvPr id="4" name="Content Placeholder 3"/>
          <p:cNvSpPr>
            <a:spLocks noGrp="1"/>
          </p:cNvSpPr>
          <p:nvPr>
            <p:ph sz="half" idx="2"/>
          </p:nvPr>
        </p:nvSpPr>
        <p:spPr/>
        <p:txBody>
          <a:bodyPr/>
          <a:lstStyle/>
          <a:p>
            <a:r>
              <a:t>1. 政策保护著作权人的合法权益，鼓励著作权人积极创作和传播优秀作品。</a:t>
            </a:r>
          </a:p>
          <a:p>
            <a:r>
              <a:t>2. 政策明确了著作权的保护范围、期限和方式，并规定了著作权侵权的法律责任。</a:t>
            </a:r>
          </a:p>
          <a:p>
            <a:r>
              <a:t>3. 政策鼓励著作权集体管理，提高著作权管理的效率和有效性。</a:t>
            </a:r>
          </a:p>
        </p:txBody>
      </p:sp>
      <p:sp>
        <p:nvSpPr>
          <p:cNvPr id="5" name="Text Placeholder 4"/>
          <p:cNvSpPr>
            <a:spLocks noGrp="1"/>
          </p:cNvSpPr>
          <p:nvPr>
            <p:ph type="body" idx="3"/>
          </p:nvPr>
        </p:nvSpPr>
        <p:spPr/>
        <p:txBody>
          <a:bodyPr/>
          <a:lstStyle/>
          <a:p>
            <a:r>
              <a:t>广告政策</a:t>
            </a:r>
          </a:p>
        </p:txBody>
      </p:sp>
      <p:sp>
        <p:nvSpPr>
          <p:cNvPr id="6" name="Content Placeholder 5"/>
          <p:cNvSpPr>
            <a:spLocks noGrp="1"/>
          </p:cNvSpPr>
          <p:nvPr>
            <p:ph sz="half" idx="4"/>
          </p:nvPr>
        </p:nvSpPr>
        <p:spPr/>
        <p:txBody>
          <a:bodyPr/>
          <a:lstStyle/>
          <a:p>
            <a:r>
              <a:t>1. 政策明确了广告的合法性原则、真实性原则、公平性原则和社会责任原则。</a:t>
            </a:r>
          </a:p>
          <a:p>
            <a:r>
              <a:t>2. 政策禁止发布虚假、欺骗、误导性的广告，并规定了广告的发布形式和内容的限制。</a:t>
            </a:r>
          </a:p>
          <a:p>
            <a:r>
              <a:t>3. 政策要求广告主和广告经营者依法经营，维护广告市场的秩序和消费者的权益。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媒体与娱乐产业政策的国内外比较研究</a:t>
            </a:r>
          </a:p>
        </p:txBody>
      </p:sp>
      <p:sp>
        <p:nvSpPr>
          <p:cNvPr id="3" name="Text Placeholder 2"/>
          <p:cNvSpPr>
            <a:spLocks noGrp="1"/>
          </p:cNvSpPr>
          <p:nvPr>
            <p:ph type="body" idx="1"/>
          </p:nvPr>
        </p:nvSpPr>
        <p:spPr/>
        <p:txBody>
          <a:bodyPr/>
          <a:lstStyle/>
          <a:p>
            <a:r>
              <a:t>网络安全政策</a:t>
            </a:r>
          </a:p>
        </p:txBody>
      </p:sp>
      <p:sp>
        <p:nvSpPr>
          <p:cNvPr id="4" name="Content Placeholder 3"/>
          <p:cNvSpPr>
            <a:spLocks noGrp="1"/>
          </p:cNvSpPr>
          <p:nvPr>
            <p:ph sz="half" idx="2"/>
          </p:nvPr>
        </p:nvSpPr>
        <p:spPr/>
        <p:txBody>
          <a:bodyPr/>
          <a:lstStyle/>
          <a:p>
            <a:r>
              <a:t>1. 政策明确了网络安全的概念、内容和范围，并提出了一系列维护网络安全的措施，包括网络信息安全管理、网络安全审查、网络安全应急响应等。</a:t>
            </a:r>
          </a:p>
          <a:p>
            <a:r>
              <a:t>2. 政策要求网络运营者采取必要的安全措施，防止网络安全事件的发生，并及时处理网络安全事件。</a:t>
            </a:r>
          </a:p>
          <a:p>
            <a:r>
              <a:t>3. 政策鼓励网络用户提高网络安全意识，加强网络安全防护，共同维护网络安全。</a:t>
            </a:r>
          </a:p>
        </p:txBody>
      </p:sp>
      <p:sp>
        <p:nvSpPr>
          <p:cNvPr id="5" name="Text Placeholder 4"/>
          <p:cNvSpPr>
            <a:spLocks noGrp="1"/>
          </p:cNvSpPr>
          <p:nvPr>
            <p:ph type="body" idx="3"/>
          </p:nvPr>
        </p:nvSpPr>
        <p:spPr/>
        <p:txBody>
          <a:bodyPr/>
          <a:lstStyle/>
          <a:p>
            <a:r>
              <a:t>国际媒体合作政策</a:t>
            </a:r>
          </a:p>
        </p:txBody>
      </p:sp>
      <p:sp>
        <p:nvSpPr>
          <p:cNvPr id="6" name="Content Placeholder 5"/>
          <p:cNvSpPr>
            <a:spLocks noGrp="1"/>
          </p:cNvSpPr>
          <p:nvPr>
            <p:ph sz="half" idx="4"/>
          </p:nvPr>
        </p:nvSpPr>
        <p:spPr/>
        <p:txBody>
          <a:bodyPr/>
          <a:lstStyle/>
          <a:p>
            <a:r>
              <a:t>1. 政策鼓励媒体机构与国外媒体机构开展合作，促进文化交流和信息共享。</a:t>
            </a:r>
          </a:p>
          <a:p>
            <a:r>
              <a:t>2. 政策支持媒体机构参与国际媒体组织，并鼓励媒体机构积极参与国际媒体合作项目。</a:t>
            </a:r>
          </a:p>
          <a:p>
            <a:r>
              <a:t>3. 政策要求媒体机构在国际媒体合作中遵守国际规则和相关伦理规范，维护国家利益和声誉。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媒体与娱乐产业监管框架的演变与发展趋势</a:t>
            </a:r>
          </a:p>
        </p:txBody>
      </p:sp>
      <p:sp>
        <p:nvSpPr>
          <p:cNvPr id="3" name="Subtitle 2"/>
          <p:cNvSpPr>
            <a:spLocks noGrp="1"/>
          </p:cNvSpPr>
          <p:nvPr>
            <p:ph type="subTitle" idx="1"/>
          </p:nvPr>
        </p:nvSpPr>
        <p:spPr/>
        <p:txBody>
          <a:bodyPr/>
          <a:lstStyle/>
          <a:p>
            <a:r>
              <a:t>媒体与娱乐产业的政策与监管框架研究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媒体与娱乐产业监管框架的演变与发展趋势</a:t>
            </a:r>
          </a:p>
        </p:txBody>
      </p:sp>
      <p:sp>
        <p:nvSpPr>
          <p:cNvPr id="3" name="Text Placeholder 2"/>
          <p:cNvSpPr>
            <a:spLocks noGrp="1"/>
          </p:cNvSpPr>
          <p:nvPr>
            <p:ph type="body" idx="1"/>
          </p:nvPr>
        </p:nvSpPr>
        <p:spPr/>
        <p:txBody>
          <a:bodyPr/>
          <a:lstStyle/>
          <a:p>
            <a:r>
              <a:t>媒体与娱乐产业监管政策的演变</a:t>
            </a:r>
          </a:p>
        </p:txBody>
      </p:sp>
      <p:sp>
        <p:nvSpPr>
          <p:cNvPr id="4" name="Content Placeholder 3"/>
          <p:cNvSpPr>
            <a:spLocks noGrp="1"/>
          </p:cNvSpPr>
          <p:nvPr>
            <p:ph sz="half" idx="2"/>
          </p:nvPr>
        </p:nvSpPr>
        <p:spPr/>
        <p:txBody>
          <a:bodyPr/>
          <a:lstStyle/>
          <a:p>
            <a:r>
              <a:t>1. 监管政策的演变趋势：媒体与娱乐产业的监管政策随着社会经济的发展、技术进步以及产业格局的变化而不断演变，呈现出从无序到有序、从分散到集中、从单一到综合的趋势。</a:t>
            </a:r>
          </a:p>
          <a:p>
            <a:r>
              <a:t>2. 监管政策的原则和目标：媒体与娱乐产业监管政策的原则是保证产业健康发展和维护社会公共利益，目标是促进产业有序发展、保护消费者权益、维护社会稳定。</a:t>
            </a:r>
          </a:p>
          <a:p>
            <a:r>
              <a:t>3. 监管政策的内容和手段：媒体与娱乐产业监管政策的内容包括产业准入、内容审查、市场监管、价格调控、知识产权保护等，手段包括行政管理、法律法规、行业自律等。</a:t>
            </a:r>
          </a:p>
        </p:txBody>
      </p:sp>
      <p:sp>
        <p:nvSpPr>
          <p:cNvPr id="5" name="Text Placeholder 4"/>
          <p:cNvSpPr>
            <a:spLocks noGrp="1"/>
          </p:cNvSpPr>
          <p:nvPr>
            <p:ph type="body" idx="3"/>
          </p:nvPr>
        </p:nvSpPr>
        <p:spPr/>
        <p:txBody>
          <a:bodyPr/>
          <a:lstStyle/>
          <a:p>
            <a:r>
              <a:t>媒体与娱乐产业监管框架的国际比较</a:t>
            </a:r>
          </a:p>
        </p:txBody>
      </p:sp>
      <p:sp>
        <p:nvSpPr>
          <p:cNvPr id="6" name="Content Placeholder 5"/>
          <p:cNvSpPr>
            <a:spLocks noGrp="1"/>
          </p:cNvSpPr>
          <p:nvPr>
            <p:ph sz="half" idx="4"/>
          </p:nvPr>
        </p:nvSpPr>
        <p:spPr/>
        <p:txBody>
          <a:bodyPr/>
          <a:lstStyle/>
          <a:p>
            <a:r>
              <a:t>1. 主要国家的监管框架差异：主要国家的媒体与娱乐产业监管框架在监管机构、监管职能、监管方式等方面存在差异。差异的原因在于历史传统、文化背景、经济发展水平、政治制度等因素的不同。</a:t>
            </a:r>
          </a:p>
          <a:p>
            <a:r>
              <a:t>2. 国际监管框架的协调与合作：国际上存在多种媒体与娱乐产业监管框架协调与合作的机制，如国际电信联盟、世界知识产权组织等，旨在促进不同国家和地区监管部门之间的信息交流、经验分享和共同协商。</a:t>
            </a:r>
          </a:p>
          <a:p>
            <a:r>
              <a:t>3. 全球化背景下的监管挑战：在全球化背景下，媒体与娱乐产业监管面临着新的挑战，如跨境传播、数字版权保护、网络安全等，需要各国和国际组织共同合作应对。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媒体与娱乐产业监管框架的演变与发展趋势</a:t>
            </a:r>
          </a:p>
        </p:txBody>
      </p:sp>
      <p:sp>
        <p:nvSpPr>
          <p:cNvPr id="3" name="Text Placeholder 2"/>
          <p:cNvSpPr>
            <a:spLocks noGrp="1"/>
          </p:cNvSpPr>
          <p:nvPr>
            <p:ph type="body" idx="1"/>
          </p:nvPr>
        </p:nvSpPr>
        <p:spPr/>
        <p:txBody>
          <a:bodyPr/>
          <a:lstStyle/>
          <a:p>
            <a:r>
              <a:t>数字时代媒体与娱乐产业监管的新趋势</a:t>
            </a:r>
          </a:p>
        </p:txBody>
      </p:sp>
      <p:sp>
        <p:nvSpPr>
          <p:cNvPr id="4" name="Content Placeholder 3"/>
          <p:cNvSpPr>
            <a:spLocks noGrp="1"/>
          </p:cNvSpPr>
          <p:nvPr>
            <p:ph sz="half" idx="2"/>
          </p:nvPr>
        </p:nvSpPr>
        <p:spPr/>
        <p:txBody>
          <a:bodyPr/>
          <a:lstStyle/>
          <a:p>
            <a:r>
              <a:t>1. 数字技术的发展对监管框架的挑战：数字技术的发展对媒体与娱乐产业监管框架提出了新的挑战，如网络内容审查、个人信息保护、数据安全等。</a:t>
            </a:r>
          </a:p>
          <a:p>
            <a:r>
              <a:t>2. 数字时代的监管重点：数字时代的媒体与娱乐产业监管重点在于网络内容监管、知识产权保护、市场竞争监管、消费者权益保护等。</a:t>
            </a:r>
          </a:p>
          <a:p>
            <a:r>
              <a:t>3. 监管技术和其他新技术的应用：监管技术（RegTech）和其他新技术在媒体与娱乐产业监管中的应用，有助于提高监管效率和有效性。</a:t>
            </a:r>
          </a:p>
        </p:txBody>
      </p:sp>
      <p:sp>
        <p:nvSpPr>
          <p:cNvPr id="5" name="Text Placeholder 4"/>
          <p:cNvSpPr>
            <a:spLocks noGrp="1"/>
          </p:cNvSpPr>
          <p:nvPr>
            <p:ph type="body" idx="3"/>
          </p:nvPr>
        </p:nvSpPr>
        <p:spPr/>
        <p:txBody>
          <a:bodyPr/>
          <a:lstStyle/>
          <a:p>
            <a:r>
              <a:t>媒体与娱乐产业监管政策的未来展望</a:t>
            </a:r>
          </a:p>
        </p:txBody>
      </p:sp>
      <p:sp>
        <p:nvSpPr>
          <p:cNvPr id="6" name="Content Placeholder 5"/>
          <p:cNvSpPr>
            <a:spLocks noGrp="1"/>
          </p:cNvSpPr>
          <p:nvPr>
            <p:ph sz="half" idx="4"/>
          </p:nvPr>
        </p:nvSpPr>
        <p:spPr/>
        <p:txBody>
          <a:bodyPr/>
          <a:lstStyle/>
          <a:p>
            <a:r>
              <a:t>1. 监管政策的前沿趋势：媒体与娱乐产业监管政策的前沿趋势包括数据保护、人工智能监管、虚拟现实与增强现实监管等。</a:t>
            </a:r>
          </a:p>
          <a:p>
            <a:r>
              <a:t>2. 监管政策的新挑战：媒体与娱乐产业监管政策面临着新的挑战，如深度伪造、仇恨言论、网络欺凌等。</a:t>
            </a:r>
          </a:p>
          <a:p>
            <a:r>
              <a:t>3. 监管政策的创新与发展：媒体与娱乐产业监管政策需要创新与发展，以适应不断变化的产业格局和技术发展，确保监管政策的有效性和合规性。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媒体与娱乐产业政策与监管的经济影响评估</a:t>
            </a:r>
          </a:p>
        </p:txBody>
      </p:sp>
      <p:sp>
        <p:nvSpPr>
          <p:cNvPr id="3" name="Subtitle 2"/>
          <p:cNvSpPr>
            <a:spLocks noGrp="1"/>
          </p:cNvSpPr>
          <p:nvPr>
            <p:ph type="subTitle" idx="1"/>
          </p:nvPr>
        </p:nvSpPr>
        <p:spPr/>
        <p:txBody>
          <a:bodyPr/>
          <a:lstStyle/>
          <a:p>
            <a:r>
              <a:t>媒体与娱乐产业的政策与监管框架研究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媒体与娱乐产业政策与监管的经济影响评估</a:t>
            </a:r>
          </a:p>
        </p:txBody>
      </p:sp>
      <p:sp>
        <p:nvSpPr>
          <p:cNvPr id="3" name="Text Placeholder 2"/>
          <p:cNvSpPr>
            <a:spLocks noGrp="1"/>
          </p:cNvSpPr>
          <p:nvPr>
            <p:ph type="body" idx="1"/>
          </p:nvPr>
        </p:nvSpPr>
        <p:spPr/>
        <p:txBody>
          <a:bodyPr/>
          <a:lstStyle/>
          <a:p>
            <a:r>
              <a:t>媒体与娱乐产业政策与监管对经济的积极影响</a:t>
            </a:r>
          </a:p>
        </p:txBody>
      </p:sp>
      <p:sp>
        <p:nvSpPr>
          <p:cNvPr id="4" name="Content Placeholder 3"/>
          <p:cNvSpPr>
            <a:spLocks noGrp="1"/>
          </p:cNvSpPr>
          <p:nvPr>
            <p:ph sz="half" idx="2"/>
          </p:nvPr>
        </p:nvSpPr>
        <p:spPr/>
        <p:txBody>
          <a:bodyPr/>
          <a:lstStyle/>
          <a:p>
            <a:r>
              <a:t>1. 鼓励创新和创造力：媒体与娱乐产业政策与监管可以鼓励创新和创造力，因为它们为企业提供了明确的规则和激励措施，允许他们在冒险和探索新想法时具有更大的确定性。</a:t>
            </a:r>
          </a:p>
          <a:p>
            <a:r>
              <a:t>2. 促进产业发展：媒体与娱乐产业政策与监管可以促进产业发展，因为它们为企业提供了稳定的经营环境，使之能够进行长期规划和投资，有利于提高生产效率和增加就业机会。</a:t>
            </a:r>
          </a:p>
          <a:p>
            <a:r>
              <a:t>3. 保护消费者权益：媒体与娱乐产业政策与监管可以保护消费者权益，因为它们可以确保产品和服务的质量，防止欺诈和滥用，消除信息不对称，保护知识产权。</a:t>
            </a:r>
          </a:p>
        </p:txBody>
      </p:sp>
      <p:sp>
        <p:nvSpPr>
          <p:cNvPr id="5" name="Text Placeholder 4"/>
          <p:cNvSpPr>
            <a:spLocks noGrp="1"/>
          </p:cNvSpPr>
          <p:nvPr>
            <p:ph type="body" idx="3"/>
          </p:nvPr>
        </p:nvSpPr>
        <p:spPr/>
        <p:txBody>
          <a:bodyPr/>
          <a:lstStyle/>
          <a:p>
            <a:r>
              <a:t>媒体与娱乐产业政策与监管对经济的消极影响</a:t>
            </a:r>
          </a:p>
        </p:txBody>
      </p:sp>
      <p:sp>
        <p:nvSpPr>
          <p:cNvPr id="6" name="Content Placeholder 5"/>
          <p:cNvSpPr>
            <a:spLocks noGrp="1"/>
          </p:cNvSpPr>
          <p:nvPr>
            <p:ph sz="half" idx="4"/>
          </p:nvPr>
        </p:nvSpPr>
        <p:spPr/>
        <p:txBody>
          <a:bodyPr/>
          <a:lstStyle/>
          <a:p>
            <a:r>
              <a:t>1. 抑制创新和创造力：媒体与娱乐产业政策与监管有时会抑制创新和创造力，因为它们可能会限制企业尝试新事物的自由度，阻碍新产品和新服务的发展，抑制新思想和新观点的传播。</a:t>
            </a:r>
          </a:p>
          <a:p>
            <a:r>
              <a:t>2. 创造市场准入壁垒：媒体与娱乐产业政策与监管有时会创造市场准入壁垒，因为它们可能会要求企业满足某些许可证、认证或其他要求，这使得新企业很难进入市场，从而减少了竞争并降低了消费者选择。</a:t>
            </a:r>
          </a:p>
          <a:p>
            <a:r>
              <a:t>3. 提高运营成本：媒体与娱乐产业政策与监管有时会增加企业的运营成本，因为它们可能会要求企业遵守某些规定或标准，这些规定和标准可能会增加企业的成本，从而导致更高的价格和更少的消费者选择。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媒体与娱乐产业政策与监管的经济影响评估</a:t>
            </a:r>
          </a:p>
        </p:txBody>
      </p:sp>
      <p:sp>
        <p:nvSpPr>
          <p:cNvPr id="3" name="Text Placeholder 2"/>
          <p:cNvSpPr>
            <a:spLocks noGrp="1"/>
          </p:cNvSpPr>
          <p:nvPr>
            <p:ph type="body" idx="1"/>
          </p:nvPr>
        </p:nvSpPr>
        <p:spPr/>
        <p:txBody>
          <a:bodyPr/>
          <a:lstStyle/>
          <a:p>
            <a:r>
              <a:t>媒体与娱乐产业政策与监管的经济影响评估方法</a:t>
            </a:r>
          </a:p>
        </p:txBody>
      </p:sp>
      <p:sp>
        <p:nvSpPr>
          <p:cNvPr id="4" name="Content Placeholder 3"/>
          <p:cNvSpPr>
            <a:spLocks noGrp="1"/>
          </p:cNvSpPr>
          <p:nvPr>
            <p:ph sz="half" idx="2"/>
          </p:nvPr>
        </p:nvSpPr>
        <p:spPr/>
        <p:txBody>
          <a:bodyPr/>
          <a:lstStyle/>
          <a:p>
            <a:r>
              <a:t>1. 定性分析：定性分析可以用来理解媒体与娱乐产业政策与监管的经济影响，比如，可以对企业和消费者的访谈、焦点小组和专家意见进行分析，以了解他们的观点和看法。</a:t>
            </a:r>
          </a:p>
          <a:p>
            <a:r>
              <a:t>2. 定量分析：定量分析可以用来评估媒体与娱乐产业政策与监管的经济影响，比如说，可以对企业财务数据、股票价格、就业数据和行业产量等数据进行分析，以了解政策与监管的影响。</a:t>
            </a:r>
          </a:p>
          <a:p>
            <a:r>
              <a:t>3. 经济模型：经济模型可以用来模拟媒体与娱乐产业政策与监管的经济影响，比如说，可以使用博弈论、一般均衡模型或宏观经济模型来模拟政策与监管对企业行为、消费者行为和经济整体的影响。</a:t>
            </a:r>
          </a:p>
        </p:txBody>
      </p:sp>
      <p:sp>
        <p:nvSpPr>
          <p:cNvPr id="5" name="Text Placeholder 4"/>
          <p:cNvSpPr>
            <a:spLocks noGrp="1"/>
          </p:cNvSpPr>
          <p:nvPr>
            <p:ph type="body" idx="3"/>
          </p:nvPr>
        </p:nvSpPr>
        <p:spPr/>
        <p:txBody>
          <a:bodyPr/>
          <a:lstStyle/>
          <a:p>
            <a:r>
              <a:t>媒体与娱乐产业政策与监管的经济影响评估模型</a:t>
            </a:r>
          </a:p>
        </p:txBody>
      </p:sp>
      <p:sp>
        <p:nvSpPr>
          <p:cNvPr id="6" name="Content Placeholder 5"/>
          <p:cNvSpPr>
            <a:spLocks noGrp="1"/>
          </p:cNvSpPr>
          <p:nvPr>
            <p:ph sz="half" idx="4"/>
          </p:nvPr>
        </p:nvSpPr>
        <p:spPr/>
        <p:txBody>
          <a:bodyPr/>
          <a:lstStyle/>
          <a:p>
            <a:r>
              <a:t>1. 一般均衡模型：一般均衡模型可以用来评估媒体与娱乐产业政策与监管的经济影响，这种模型可以考虑整个经济体中的所有市场和部门，并分析政策与监管对市场价格、产量和福利的影响。</a:t>
            </a:r>
          </a:p>
          <a:p>
            <a:r>
              <a:t>2. 计算一般均衡模型：计算一般均衡模型是一种用于评估媒体与娱乐产业政策与监管经济影响的工具，这种模型可以模拟经济中所有部门和市场的相互作用，并分析政策与监管对经济整体的影响。</a:t>
            </a:r>
          </a:p>
          <a:p>
            <a:r>
              <a:t>3. 动态一般均衡模型：动态一般均衡模型可以用来评估媒体与娱乐产业政策与监管的长期经济影响，这种模型可以考虑经济中随时间变化的因素，比如技术进步、人口增长和消费者偏好变化，并分析政策与监管对经济长期增长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媒体与娱乐产业政策与监管的经济影响评估</a:t>
            </a:r>
          </a:p>
        </p:txBody>
      </p:sp>
      <p:sp>
        <p:nvSpPr>
          <p:cNvPr id="3" name="Text Placeholder 2"/>
          <p:cNvSpPr>
            <a:spLocks noGrp="1"/>
          </p:cNvSpPr>
          <p:nvPr>
            <p:ph type="body" idx="1"/>
          </p:nvPr>
        </p:nvSpPr>
        <p:spPr/>
        <p:txBody>
          <a:bodyPr/>
          <a:lstStyle/>
          <a:p>
            <a:r>
              <a:t>媒体与娱乐产业政策与监管的经济影响评估数据</a:t>
            </a:r>
          </a:p>
        </p:txBody>
      </p:sp>
      <p:sp>
        <p:nvSpPr>
          <p:cNvPr id="4" name="Content Placeholder 3"/>
          <p:cNvSpPr>
            <a:spLocks noGrp="1"/>
          </p:cNvSpPr>
          <p:nvPr>
            <p:ph sz="half" idx="2"/>
          </p:nvPr>
        </p:nvSpPr>
        <p:spPr/>
        <p:txBody>
          <a:bodyPr/>
          <a:lstStyle/>
          <a:p>
            <a:r>
              <a:t>1. 企业财务数据：企业财务数据可以用来评估媒体与娱乐产业政策与监管的经济影响，比如，可以分析企业的收入、成本和利润，以了解政策与监管对企业财务状况的影响。</a:t>
            </a:r>
          </a:p>
          <a:p>
            <a:r>
              <a:t>2. 行业产量数据：行业产量数据可以用来评估媒体与娱乐产业政策与监管的经济影响，比如，可以分析行业总产量、产量增长率和市场份额，以了解政策与监管对行业发展的影响。</a:t>
            </a:r>
          </a:p>
          <a:p>
            <a:r>
              <a:t>3. 就业数据：就业数据可以用来评估媒体与娱乐产业政策与监管的经济影响，比如，可以分析行业就业人数、就业增长率和工资水平，以了解政策与监管对就业市场的影响。</a:t>
            </a:r>
          </a:p>
        </p:txBody>
      </p:sp>
      <p:sp>
        <p:nvSpPr>
          <p:cNvPr id="5" name="Text Placeholder 4"/>
          <p:cNvSpPr>
            <a:spLocks noGrp="1"/>
          </p:cNvSpPr>
          <p:nvPr>
            <p:ph type="body" idx="3"/>
          </p:nvPr>
        </p:nvSpPr>
        <p:spPr/>
        <p:txBody>
          <a:bodyPr/>
          <a:lstStyle/>
          <a:p>
            <a:r>
              <a:t>媒体与娱乐产业政策与监管的经济影响评估案例</a:t>
            </a:r>
          </a:p>
        </p:txBody>
      </p:sp>
      <p:sp>
        <p:nvSpPr>
          <p:cNvPr id="6" name="Content Placeholder 5"/>
          <p:cNvSpPr>
            <a:spLocks noGrp="1"/>
          </p:cNvSpPr>
          <p:nvPr>
            <p:ph sz="half" idx="4"/>
          </p:nvPr>
        </p:nvSpPr>
        <p:spPr/>
        <p:txBody>
          <a:bodyPr/>
          <a:lstStyle/>
          <a:p>
            <a:r>
              <a:t>1. 电影产业政策与监管的经济影响评估案例：电影产业政策与监管的经济影响评估案例可以分析电影产业政策与监管对电影产量、票房收入和就业等指标的影响，以了解政策与监管对电影产业的经济影响。</a:t>
            </a:r>
          </a:p>
          <a:p>
            <a:r>
              <a:t>2. 电视产业政策与监管的经济影响评估案例：电视产业政策与监管的经济影响评估案例可以分析电视产业政策与监管对电视节目制作、广告收入和就业等指标的影响，以了解政策与监管对电视产业的经济影响。</a:t>
            </a:r>
          </a:p>
          <a:p>
            <a:r>
              <a:t>3. 音乐产业政策与监管的经济影响评估案例：音乐产业政策与监管的经济影响评估案例可以分析音乐产业政策与监管对音乐制作、音乐销售和音乐会等指标的影响，以了解政策与监管对音乐产业的经济影响。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媒体与娱乐产业政策与监管的社会文化影响评估</a:t>
            </a:r>
          </a:p>
        </p:txBody>
      </p:sp>
      <p:sp>
        <p:nvSpPr>
          <p:cNvPr id="3" name="Subtitle 2"/>
          <p:cNvSpPr>
            <a:spLocks noGrp="1"/>
          </p:cNvSpPr>
          <p:nvPr>
            <p:ph type="subTitle" idx="1"/>
          </p:nvPr>
        </p:nvSpPr>
        <p:spPr/>
        <p:txBody>
          <a:bodyPr/>
          <a:lstStyle/>
          <a:p>
            <a:r>
              <a:t>媒体与娱乐产业的政策与监管框架研究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媒体与娱乐产业政策与监管的社会文化影响评估</a:t>
            </a:r>
          </a:p>
        </p:txBody>
      </p:sp>
      <p:sp>
        <p:nvSpPr>
          <p:cNvPr id="3" name="Text Placeholder 2"/>
          <p:cNvSpPr>
            <a:spLocks noGrp="1"/>
          </p:cNvSpPr>
          <p:nvPr>
            <p:ph type="body" idx="1"/>
          </p:nvPr>
        </p:nvSpPr>
        <p:spPr/>
        <p:txBody>
          <a:bodyPr/>
          <a:lstStyle/>
          <a:p>
            <a:r>
              <a:t>媒体与娱乐产业对社会文化价值观的影响</a:t>
            </a:r>
          </a:p>
        </p:txBody>
      </p:sp>
      <p:sp>
        <p:nvSpPr>
          <p:cNvPr id="4" name="Content Placeholder 3"/>
          <p:cNvSpPr>
            <a:spLocks noGrp="1"/>
          </p:cNvSpPr>
          <p:nvPr>
            <p:ph sz="half" idx="2"/>
          </p:nvPr>
        </p:nvSpPr>
        <p:spPr/>
        <p:txBody>
          <a:bodyPr/>
          <a:lstStyle/>
          <a:p>
            <a:r>
              <a:t>1. 媒体与娱乐产业对社会文化价值观的影响是多方面的，既有积极的一面，也有消极的一面。</a:t>
            </a:r>
          </a:p>
          <a:p>
            <a:r>
              <a:t>2. 积极的一面体现在媒体与娱乐产业可以传播和弘扬社会正能量，引导人们树立正确的世界观、人生观和价值观，提高人们的文化素养和审美情趣。</a:t>
            </a:r>
          </a:p>
          <a:p>
            <a:r>
              <a:t>3. 消极的一面体现在媒体与娱乐产业有时会传播一些负面的信息和内容，误导人们的价值观，甚至引发社会问题。</a:t>
            </a:r>
          </a:p>
        </p:txBody>
      </p:sp>
      <p:sp>
        <p:nvSpPr>
          <p:cNvPr id="5" name="Text Placeholder 4"/>
          <p:cNvSpPr>
            <a:spLocks noGrp="1"/>
          </p:cNvSpPr>
          <p:nvPr>
            <p:ph type="body" idx="3"/>
          </p:nvPr>
        </p:nvSpPr>
        <p:spPr/>
        <p:txBody>
          <a:bodyPr/>
          <a:lstStyle/>
          <a:p>
            <a:r>
              <a:t>媒体与娱乐产业对社会文化多样性的影响</a:t>
            </a:r>
          </a:p>
        </p:txBody>
      </p:sp>
      <p:sp>
        <p:nvSpPr>
          <p:cNvPr id="6" name="Content Placeholder 5"/>
          <p:cNvSpPr>
            <a:spLocks noGrp="1"/>
          </p:cNvSpPr>
          <p:nvPr>
            <p:ph sz="half" idx="4"/>
          </p:nvPr>
        </p:nvSpPr>
        <p:spPr/>
        <p:txBody>
          <a:bodyPr/>
          <a:lstStyle/>
          <a:p>
            <a:r>
              <a:t>1. 媒体与娱乐产业对社会文化多样性的影响也是多方面的，既有积极的一面，也有消极的一面。</a:t>
            </a:r>
          </a:p>
          <a:p>
            <a:r>
              <a:t>2. 积极的一面体现在媒体与娱乐产业可以促进不同文化之间的交流与融合，增进人们对不同文化的了解和包容。</a:t>
            </a:r>
          </a:p>
          <a:p>
            <a:r>
              <a:t>3. 消极的一面体现在媒体与娱乐产业有时会放大文化差异，加深不同文化群体之间的隔阂，甚至引发冲突。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媒体与娱乐产业政策与监管的社会文化影响评估</a:t>
            </a:r>
          </a:p>
        </p:txBody>
      </p:sp>
      <p:sp>
        <p:nvSpPr>
          <p:cNvPr id="3" name="Text Placeholder 2"/>
          <p:cNvSpPr>
            <a:spLocks noGrp="1"/>
          </p:cNvSpPr>
          <p:nvPr>
            <p:ph type="body" idx="1"/>
          </p:nvPr>
        </p:nvSpPr>
        <p:spPr/>
        <p:txBody>
          <a:bodyPr/>
          <a:lstStyle/>
          <a:p>
            <a:r>
              <a:t>媒体与娱乐产业对社会文化认同的影响</a:t>
            </a:r>
          </a:p>
        </p:txBody>
      </p:sp>
      <p:sp>
        <p:nvSpPr>
          <p:cNvPr id="4" name="Content Placeholder 3"/>
          <p:cNvSpPr>
            <a:spLocks noGrp="1"/>
          </p:cNvSpPr>
          <p:nvPr>
            <p:ph sz="half" idx="2"/>
          </p:nvPr>
        </p:nvSpPr>
        <p:spPr/>
        <p:txBody>
          <a:bodyPr/>
          <a:lstStyle/>
          <a:p>
            <a:r>
              <a:t>1. 媒体与娱乐产业对社会文化认同的影响也不容忽视，既有积极的一面，也有消极的一面。</a:t>
            </a:r>
          </a:p>
          <a:p>
            <a:r>
              <a:t>2. 积极的一面体现在媒体与娱乐产业可以塑造和加强人们对本民族、本国家、本地区的文化认同感，增强人们的民族自豪感和凝聚力。</a:t>
            </a:r>
          </a:p>
          <a:p>
            <a:r>
              <a:t>3. 消极的一面体现在媒体与娱乐产业有时会传播一些不正确的历史、文化信息，误导人们对本民族、本国家、本地区的文化认同，甚至引发民族、国家、地区的矛盾和冲突。</a:t>
            </a:r>
          </a:p>
        </p:txBody>
      </p:sp>
      <p:sp>
        <p:nvSpPr>
          <p:cNvPr id="5" name="Text Placeholder 4"/>
          <p:cNvSpPr>
            <a:spLocks noGrp="1"/>
          </p:cNvSpPr>
          <p:nvPr>
            <p:ph type="body" idx="3"/>
          </p:nvPr>
        </p:nvSpPr>
        <p:spPr/>
        <p:txBody>
          <a:bodyPr/>
          <a:lstStyle/>
          <a:p>
            <a:r>
              <a:t>媒体与娱乐产业对社会文化变迁的影响</a:t>
            </a:r>
          </a:p>
        </p:txBody>
      </p:sp>
      <p:sp>
        <p:nvSpPr>
          <p:cNvPr id="6" name="Content Placeholder 5"/>
          <p:cNvSpPr>
            <a:spLocks noGrp="1"/>
          </p:cNvSpPr>
          <p:nvPr>
            <p:ph sz="half" idx="4"/>
          </p:nvPr>
        </p:nvSpPr>
        <p:spPr/>
        <p:txBody>
          <a:bodyPr/>
          <a:lstStyle/>
          <a:p>
            <a:r>
              <a:t>1. 媒体与娱乐产业对社会文化变迁的影响是持续不断的，既有积极的一面，也有消极的一面。</a:t>
            </a:r>
          </a:p>
          <a:p>
            <a:r>
              <a:t>2. 积极的一面体现在媒体与娱乐产业可以推动社会文化进步，促进社会文化创新，满足人们日益增长的精神文化需求。</a:t>
            </a:r>
          </a:p>
          <a:p>
            <a:r>
              <a:t>3. 消极的一面体现在媒体与娱乐产业有时会传播一些不健康、不积极的文化内容，误导人们的价值观，甚至引发社会问题。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媒体与娱乐产业政策与监管的社会文化影响评估</a:t>
            </a:r>
          </a:p>
        </p:txBody>
      </p:sp>
      <p:sp>
        <p:nvSpPr>
          <p:cNvPr id="3" name="Text Placeholder 2"/>
          <p:cNvSpPr>
            <a:spLocks noGrp="1"/>
          </p:cNvSpPr>
          <p:nvPr>
            <p:ph type="body" idx="1"/>
          </p:nvPr>
        </p:nvSpPr>
        <p:spPr/>
        <p:txBody>
          <a:bodyPr/>
          <a:lstStyle/>
          <a:p>
            <a:r>
              <a:t>媒体与娱乐产业对社会文化政策的影响</a:t>
            </a:r>
          </a:p>
        </p:txBody>
      </p:sp>
      <p:sp>
        <p:nvSpPr>
          <p:cNvPr id="4" name="Content Placeholder 3"/>
          <p:cNvSpPr>
            <a:spLocks noGrp="1"/>
          </p:cNvSpPr>
          <p:nvPr>
            <p:ph sz="half" idx="2"/>
          </p:nvPr>
        </p:nvSpPr>
        <p:spPr/>
        <p:txBody>
          <a:bodyPr/>
          <a:lstStyle/>
          <a:p>
            <a:r>
              <a:t>1. 媒体与娱乐产业的发展需要政府的政策支持，政府需要制定和实施相关政策来规范和引导媒体与娱乐产业的发展。</a:t>
            </a:r>
          </a:p>
          <a:p>
            <a:r>
              <a:t>2. 积极的一面体现在政府可以利用政策引导媒体与娱乐产业传播正能量，弘扬社会正气，抵制低俗、庸俗、媚俗之风。</a:t>
            </a:r>
          </a:p>
          <a:p>
            <a:r>
              <a:t>3. 消极的一面体现在政府政策有时会过于干预媒体与娱乐产业的发展，限制其自由发展，甚至引发媒体与娱乐产业与政府之间的矛盾。</a:t>
            </a:r>
          </a:p>
        </p:txBody>
      </p:sp>
      <p:sp>
        <p:nvSpPr>
          <p:cNvPr id="5" name="Text Placeholder 4"/>
          <p:cNvSpPr>
            <a:spLocks noGrp="1"/>
          </p:cNvSpPr>
          <p:nvPr>
            <p:ph type="body" idx="3"/>
          </p:nvPr>
        </p:nvSpPr>
        <p:spPr/>
        <p:txBody>
          <a:bodyPr/>
          <a:lstStyle/>
          <a:p>
            <a:r>
              <a:t>媒体与娱乐产业对社会文化监管的影响</a:t>
            </a:r>
          </a:p>
        </p:txBody>
      </p:sp>
      <p:sp>
        <p:nvSpPr>
          <p:cNvPr id="6" name="Content Placeholder 5"/>
          <p:cNvSpPr>
            <a:spLocks noGrp="1"/>
          </p:cNvSpPr>
          <p:nvPr>
            <p:ph sz="half" idx="4"/>
          </p:nvPr>
        </p:nvSpPr>
        <p:spPr/>
        <p:txBody>
          <a:bodyPr/>
          <a:lstStyle/>
          <a:p>
            <a:r>
              <a:t>1. 媒体与娱乐产业的发展需要政府的监管，政府需要制定和实施相关法规来规范和约束媒体与娱乐产业的行为。</a:t>
            </a:r>
          </a:p>
          <a:p>
            <a:r>
              <a:t>2. 积极的一面体现在政府可以利用监管手段打击违法违规的媒体与娱乐产业，保护消费者权益，维护社会公共利益。</a:t>
            </a:r>
          </a:p>
          <a:p>
            <a:r>
              <a:t>3. 消极的一面体现在政府监管有时会过于严厉，限制媒体与娱乐产业的发展，甚至引发媒体与娱乐产业与政府之间的矛盾。</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https://d.book118.com/528037130044006040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媒体与娱乐产业政策的国内外比较研究</vt:lpstr>
      <vt:lpstr> 媒体与娱乐产业政策的国内外比较研究</vt:lpstr>
      <vt:lpstr> 媒体与娱乐产业政策的国内外比较研究</vt:lpstr>
      <vt:lpstr> 媒体与娱乐产业政策的国内外比较研究</vt:lpstr>
      <vt:lpstr> 媒体与娱乐产业监管框架的演变与发展趋势</vt:lpstr>
      <vt:lpstr> 媒体与娱乐产业监管框架的演变与发展趋势</vt:lpstr>
      <vt:lpstr> 媒体与娱乐产业监管框架的演变与发展趋势</vt:lpstr>
      <vt:lpstr> 媒体与娱乐产业政策与监管的经济影响评估</vt:lpstr>
      <vt:lpstr> 媒体与娱乐产业政策与监管的经济影响评估</vt:lpstr>
      <vt:lpstr> 媒体与娱乐产业政策与监管的经济影响评估</vt:lpstr>
      <vt:lpstr> 媒体与娱乐产业政策与监管的经济影响评估</vt:lpstr>
      <vt:lpstr> 媒体与娱乐产业政策与监管的社会文化影响评估</vt:lpstr>
      <vt:lpstr> 媒体与娱乐产业政策与监管的社会文化影响评估</vt:lpstr>
      <vt:lpstr> 媒体与娱乐产业政策与监管的社会文化影响评估</vt:lpstr>
      <vt:lpstr> 媒体与娱乐产业政策与监管的社会文化影响评估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2024-09-18T16:05:21.455</cp:lastPrinted>
  <dcterms:created xsi:type="dcterms:W3CDTF">2024-09-18T08:05:21Z</dcterms:created>
  <dcterms:modified xsi:type="dcterms:W3CDTF">2024-09-18T08:05:23Z</dcterms:modified>
</cp:coreProperties>
</file>