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FGNEDE+MS-UIGothic"/>
      <p:regular r:id="rId20"/>
    </p:embeddedFont>
    <p:embeddedFont>
      <p:font typeface="AGHVNN+BKACAJ+ArialMT"/>
      <p:regular r:id="rId21"/>
    </p:embeddedFont>
    <p:embeddedFont>
      <p:font typeface="FVSHGM+LAJTPV+MicrosoftYaHei-Bold"/>
      <p:regular r:id="rId22"/>
    </p:embeddedFont>
    <p:embeddedFont>
      <p:font typeface="EGDMOI+LDHHIK+MicrosoftYaHei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79C84-0E98-4330-BC1D-E299EF201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BCB2F4-019B-4098-8C03-A039A7263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2131DF-6962-46CE-8782-2C6A305E0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0FCEC0-7FDD-4DD6-A5C0-964041904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012D4D-0E41-4E1D-8260-DE936D9F6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191C13-D127-441D-9126-700AFF52E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79638F-C46C-4B41-86E1-2981BE2BC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56BFEA-711A-4AEA-B3D6-F9C0C51C1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60B3F2-4BF8-421E-A18B-D0A1B06D0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0D9C0-9C12-4FA9-9CFC-D7F3B2289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571A26-074A-4191-B536-3AFFB7950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401401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3294" y="1318414"/>
            <a:ext cx="6893033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5150" spc="25">
                <a:solidFill>
                  <a:srgbClr val="FF960E"/>
                </a:solidFill>
                <a:latin typeface="FGNEDE+MS-UIGothic"/>
                <a:cs typeface="FGNEDE+MS-UIGothic"/>
              </a:rPr>
              <a:t>力建</a:t>
            </a:r>
            <a:r>
              <a:rPr sz="5150" spc="20">
                <a:solidFill>
                  <a:srgbClr val="FF960E"/>
                </a:solidFill>
                <a:latin typeface="SimSun"/>
                <a:cs typeface="SimSun"/>
              </a:rPr>
              <a:t>设</a:t>
            </a:r>
            <a:r>
              <a:rPr sz="5150" spc="25">
                <a:solidFill>
                  <a:srgbClr val="FF960E"/>
                </a:solidFill>
                <a:latin typeface="FGNEDE+MS-UIGothic"/>
                <a:cs typeface="FGNEDE+MS-UIGothic"/>
              </a:rPr>
              <a:t>安全施工管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FGNEDE+MS-UIGothic"/>
                <a:cs typeface="FGNEDE+MS-UIGothic"/>
              </a:rPr>
              <a:t>理概述</a:t>
            </a:r>
            <a:r>
              <a:rPr sz="5150" spc="20">
                <a:solidFill>
                  <a:srgbClr val="FF960E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FF960E"/>
                </a:solidFill>
                <a:latin typeface="FGNEDE+MS-UIGothic"/>
                <a:cs typeface="FGNEDE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6192461" cy="35265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GHVNN+BKACAJ+ArialMT"/>
                <a:cs typeface="AGHVNN+BKACA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力建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安全施工管理概述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GHVNN+BKACAJ+ArialMT"/>
                <a:cs typeface="AGHVNN+BKACA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力建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安全施工管理原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则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GHVNN+BKACAJ+ArialMT"/>
                <a:cs typeface="AGHVNN+BKACA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力建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安全施工管理内容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GHVNN+BKACAJ+ArialMT"/>
                <a:cs typeface="AGHVNN+BKACA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力建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安全施工管理方法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GHVNN+BKACAJ+ArialMT"/>
                <a:cs typeface="AGHVNN+BKACA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力建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安全施工管理案例分析</a:t>
            </a:r>
          </a:p>
          <a:p>
            <a:pPr marL="0" marR="0">
              <a:lnSpc>
                <a:spcPts val="2552"/>
              </a:lnSpc>
              <a:spcBef>
                <a:spcPts val="176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AGHVNN+BKACAJ+ArialMT"/>
                <a:cs typeface="AGHVNN+BKACAJ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电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力建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设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安全施工管理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展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趋势</a:t>
            </a:r>
            <a:r>
              <a:rPr sz="2400">
                <a:solidFill>
                  <a:srgbClr val="FF960E"/>
                </a:solidFill>
                <a:latin typeface="FGNEDE+MS-UIGothic"/>
                <a:cs typeface="FGNEDE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FVSHGM+LAJTPV+MicrosoftYaHei-Bold"/>
                <a:cs typeface="FVSHGM+LAJTPV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8014203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351E00"/>
                </a:solidFill>
                <a:latin typeface="SimSun"/>
                <a:cs typeface="SimSun"/>
              </a:rPr>
              <a:t>电</a:t>
            </a:r>
            <a:r>
              <a:rPr sz="4550" spc="25">
                <a:solidFill>
                  <a:srgbClr val="351E00"/>
                </a:solidFill>
                <a:latin typeface="FGNEDE+MS-UIGothic"/>
                <a:cs typeface="FGNEDE+MS-UIGothic"/>
              </a:rPr>
              <a:t>力建</a:t>
            </a:r>
            <a:r>
              <a:rPr sz="4550" spc="27">
                <a:solidFill>
                  <a:srgbClr val="351E00"/>
                </a:solidFill>
                <a:latin typeface="SimSun"/>
                <a:cs typeface="SimSun"/>
              </a:rPr>
              <a:t>设</a:t>
            </a:r>
            <a:r>
              <a:rPr sz="4550" spc="25">
                <a:solidFill>
                  <a:srgbClr val="351E00"/>
                </a:solidFill>
                <a:latin typeface="FGNEDE+MS-UIGothic"/>
                <a:cs typeface="FGNEDE+MS-UIGothic"/>
              </a:rPr>
              <a:t>安全施工管理概述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FGNEDE+MS-UIGothic"/>
                <a:cs typeface="FGNEDE+MS-UIGothic"/>
              </a:rPr>
              <a:t>定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FGNEDE+MS-UIGothic"/>
                <a:cs typeface="FGNEDE+MS-UIGothic"/>
              </a:rPr>
              <a:t>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714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GDMOI+LDHHIK+MicrosoftYaHei"/>
                <a:cs typeface="EGDMOI+LDHHIK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GDMOI+LDHHIK+MicrosoftYaHei"/>
                <a:cs typeface="EGDMOI+LDHHIK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GDMOI+LDHHIK+MicrosoftYaHei"/>
                <a:cs typeface="EGDMOI+LDHHIK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GDMOI+LDHHIK+MicrosoftYaHei"/>
                <a:cs typeface="EGDMOI+LDHHIK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637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FGNEDE+MS-UIGothic"/>
                <a:cs typeface="FGNEDE+MS-UIGothic"/>
              </a:rPr>
              <a:t>保障人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员</a:t>
            </a:r>
            <a:r>
              <a:rPr sz="1550" spc="25">
                <a:solidFill>
                  <a:srgbClr val="FF960E"/>
                </a:solidFill>
                <a:latin typeface="FGNEDE+MS-UIGothic"/>
                <a:cs typeface="FGNEDE+MS-UIGothic"/>
              </a:rPr>
              <a:t>安全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83379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FGNEDE+MS-UIGothic"/>
                <a:cs typeface="FGNEDE+MS-UIGothic"/>
              </a:rPr>
              <a:t>提高工程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质</a:t>
            </a:r>
            <a:r>
              <a:rPr sz="1550">
                <a:solidFill>
                  <a:srgbClr val="FF960E"/>
                </a:solidFill>
                <a:latin typeface="FGNEDE+MS-UIGothic"/>
                <a:cs typeface="FGNEDE+MS-UIGothic"/>
              </a:rPr>
              <a:t>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2815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FGNEDE+MS-UIGothic"/>
                <a:cs typeface="FGNEDE+MS-UIGothic"/>
              </a:rPr>
              <a:t>降低企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业风险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34830" y="478853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FGNEDE+MS-UIGothic"/>
                <a:cs typeface="FGNEDE+MS-UIGothic"/>
              </a:rPr>
              <a:t>促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进</a:t>
            </a:r>
            <a:r>
              <a:rPr sz="1550" spc="25">
                <a:solidFill>
                  <a:srgbClr val="FF960E"/>
                </a:solidFill>
                <a:latin typeface="FGNEDE+MS-UIGothic"/>
                <a:cs typeface="FGNEDE+MS-UIGothic"/>
              </a:rPr>
              <a:t>可持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续发</a:t>
            </a:r>
            <a:r>
              <a:rPr sz="1550">
                <a:solidFill>
                  <a:srgbClr val="FF960E"/>
                </a:solidFill>
                <a:latin typeface="FGNEDE+MS-UIGothic"/>
                <a:cs typeface="FGNEDE+MS-UIGothic"/>
              </a:rPr>
              <a:t>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史与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历</a:t>
            </a:r>
            <a:r>
              <a:rPr sz="2300" spc="25">
                <a:solidFill>
                  <a:srgbClr val="FF960E"/>
                </a:solidFill>
                <a:latin typeface="FGNEDE+MS-UIGothic"/>
                <a:cs typeface="FGNEDE+MS-UIGothic"/>
              </a:rPr>
              <a:t>史回</a:t>
            </a:r>
            <a:r>
              <a:rPr sz="2300">
                <a:solidFill>
                  <a:srgbClr val="FF960E"/>
                </a:solidFill>
                <a:latin typeface="SimSun"/>
                <a:cs typeface="SimSun"/>
              </a:rPr>
              <a:t>顾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VSHGM+LAJTPV+MicrosoftYaHei-Bold"/>
                <a:cs typeface="FVSHGM+LAJTPV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56175" y="316083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2300" spc="25">
                <a:solidFill>
                  <a:srgbClr val="FF960E"/>
                </a:solidFill>
                <a:latin typeface="FGNEDE+MS-UIGothic"/>
                <a:cs typeface="FGNEDE+MS-UIGothic"/>
              </a:rPr>
              <a:t>展</a:t>
            </a: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趋势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VSHGM+LAJTPV+MicrosoftYaHei-Bold"/>
                <a:cs typeface="FVSHGM+LAJTPV+MicrosoftYaHei-Bold"/>
              </a:rPr>
              <a:t>02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55490" y="489946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FGNEDE+MS-UIGothic"/>
                <a:cs typeface="FGNEDE+MS-UIGothic"/>
              </a:rPr>
              <a:t>面</a:t>
            </a: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临</a:t>
            </a:r>
            <a:r>
              <a:rPr sz="2300" spc="23">
                <a:solidFill>
                  <a:srgbClr val="FF960E"/>
                </a:solidFill>
                <a:latin typeface="FGNEDE+MS-UIGothic"/>
                <a:cs typeface="FGNEDE+MS-UIGothic"/>
              </a:rPr>
              <a:t>的挑</a:t>
            </a:r>
            <a:r>
              <a:rPr sz="2300">
                <a:solidFill>
                  <a:srgbClr val="FF960E"/>
                </a:solidFill>
                <a:latin typeface="SimSun"/>
                <a:cs typeface="SimSun"/>
              </a:rPr>
              <a:t>战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VSHGM+LAJTPV+MicrosoftYaHei-Bold"/>
                <a:cs typeface="FVSHGM+LAJTPV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FVSHGM+LAJTPV+MicrosoftYaHei-Bold"/>
                <a:cs typeface="FVSHGM+LAJTPV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8014203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351E00"/>
                </a:solidFill>
                <a:latin typeface="SimSun"/>
                <a:cs typeface="SimSun"/>
              </a:rPr>
              <a:t>电</a:t>
            </a:r>
            <a:r>
              <a:rPr sz="4550" spc="25">
                <a:solidFill>
                  <a:srgbClr val="351E00"/>
                </a:solidFill>
                <a:latin typeface="FGNEDE+MS-UIGothic"/>
                <a:cs typeface="FGNEDE+MS-UIGothic"/>
              </a:rPr>
              <a:t>力建</a:t>
            </a:r>
            <a:r>
              <a:rPr sz="4550" spc="27">
                <a:solidFill>
                  <a:srgbClr val="351E00"/>
                </a:solidFill>
                <a:latin typeface="SimSun"/>
                <a:cs typeface="SimSun"/>
              </a:rPr>
              <a:t>设</a:t>
            </a:r>
            <a:r>
              <a:rPr sz="4550" spc="25">
                <a:solidFill>
                  <a:srgbClr val="351E00"/>
                </a:solidFill>
                <a:latin typeface="FGNEDE+MS-UIGothic"/>
                <a:cs typeface="FGNEDE+MS-UIGothic"/>
              </a:rPr>
              <a:t>安全施工管理原</a:t>
            </a:r>
            <a:r>
              <a:rPr sz="4550">
                <a:solidFill>
                  <a:srgbClr val="351E00"/>
                </a:solidFill>
                <a:latin typeface="SimSun"/>
                <a:cs typeface="SimSun"/>
              </a:rPr>
              <a:t>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安全第一原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7395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安全第一原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是指在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力建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程中，始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终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将安全放在首要位置，确保施工人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的生命安全和身体健康。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766591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在施工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程中，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采取必要的安全措施，如佩戴安全帽、使用安全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等个人防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装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，以及安装安全网、防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护栏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施，以降低事故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生的可能性。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773950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安全第一原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要求施工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位建立健全的安全管理体系，制定完善的安全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章制度，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并配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合格的安全管理人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，确保各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安全措施得到有效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执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行。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防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为</a:t>
            </a: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主原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则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综</a:t>
            </a: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合治理原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8959" y="1645022"/>
            <a:ext cx="85422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综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合治理原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是指在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力建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程中，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采取多种手段和方法，全面加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安全管理，提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8959" y="1919343"/>
            <a:ext cx="1364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高安全水平。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12870" y="3377302"/>
            <a:ext cx="876128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综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合治理原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要求施工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综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合运用技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手段、管理手段和法律手段，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现场进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行全面、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致的安全管理。同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应积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极采用先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的安全技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，提高施工安全保障能力。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609" y="5109583"/>
            <a:ext cx="868940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综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合治理原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则还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要求施工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位加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与其他相关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位的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作配合，共同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维护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现场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的安全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稳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定。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科学管理原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0075" y="1577078"/>
            <a:ext cx="67177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科学管理原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是指在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力建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程中，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采用科学的方法和手段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40075" y="1851397"/>
            <a:ext cx="31389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行安全管理，提高安全管理水平。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40379" y="3358252"/>
            <a:ext cx="693680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科学管理原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要求施工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位采用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代化的管理理念和方法，建立健全的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安全管理体系和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章制度。同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应积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极采用先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的安全技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，</a:t>
            </a:r>
          </a:p>
          <a:p>
            <a:pPr marL="28575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提高安全管理工作的科学性和有效性。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40075" y="5140063"/>
            <a:ext cx="67177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科学管理原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则还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要求施工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位加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安全管理工作的信息化建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，建立完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善的安全管理信息系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FGNEDE+MS-UIGothic"/>
                <a:cs typeface="FGNEDE+MS-UIGothic"/>
              </a:rPr>
              <a:t>，提高安全管理工作的效率和水平。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FVSHGM+LAJTPV+MicrosoftYaHei-Bold"/>
                <a:cs typeface="FVSHGM+LAJTPV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8014203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351E00"/>
                </a:solidFill>
                <a:latin typeface="SimSun"/>
                <a:cs typeface="SimSun"/>
              </a:rPr>
              <a:t>电</a:t>
            </a:r>
            <a:r>
              <a:rPr sz="4550" spc="25">
                <a:solidFill>
                  <a:srgbClr val="351E00"/>
                </a:solidFill>
                <a:latin typeface="FGNEDE+MS-UIGothic"/>
                <a:cs typeface="FGNEDE+MS-UIGothic"/>
              </a:rPr>
              <a:t>力建</a:t>
            </a:r>
            <a:r>
              <a:rPr sz="4550" spc="27">
                <a:solidFill>
                  <a:srgbClr val="351E00"/>
                </a:solidFill>
                <a:latin typeface="SimSun"/>
                <a:cs typeface="SimSun"/>
              </a:rPr>
              <a:t>设</a:t>
            </a:r>
            <a:r>
              <a:rPr sz="4550" spc="25">
                <a:solidFill>
                  <a:srgbClr val="351E00"/>
                </a:solidFill>
                <a:latin typeface="FGNEDE+MS-UIGothic"/>
                <a:cs typeface="FGNEDE+MS-UIGothic"/>
              </a:rPr>
              <a:t>安全施工管理内容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安全管理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计</a:t>
            </a: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60265" y="1214025"/>
            <a:ext cx="38411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76900"/>
                </a:solidFill>
                <a:latin typeface="FGNEDE+MS-UIGothic"/>
                <a:cs typeface="FGNEDE+MS-UIGothic"/>
              </a:rPr>
              <a:t>制定安全管理制度和操作</a:t>
            </a:r>
            <a:r>
              <a:rPr sz="2000" spc="25">
                <a:solidFill>
                  <a:srgbClr val="C76900"/>
                </a:solidFill>
                <a:latin typeface="SimSun"/>
                <a:cs typeface="SimSun"/>
              </a:rPr>
              <a:t>规</a:t>
            </a:r>
            <a:r>
              <a:rPr sz="2000">
                <a:solidFill>
                  <a:srgbClr val="C76900"/>
                </a:solidFill>
                <a:latin typeface="FGNEDE+MS-UIGothic"/>
                <a:cs typeface="FGNEDE+MS-UIGothic"/>
              </a:rPr>
              <a:t>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91379" y="1726938"/>
            <a:ext cx="64986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根据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力建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的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情况，制定符合工程特点的安全管理制度和操作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程，明确各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管理人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和操作人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的安全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职责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和工作要求。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60265" y="2581814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C76900"/>
                </a:solidFill>
                <a:latin typeface="SimSun"/>
                <a:cs typeface="SimSun"/>
              </a:rPr>
              <a:t>编</a:t>
            </a:r>
            <a:r>
              <a:rPr sz="2000" spc="25">
                <a:solidFill>
                  <a:srgbClr val="C76900"/>
                </a:solidFill>
                <a:latin typeface="FGNEDE+MS-UIGothic"/>
                <a:cs typeface="FGNEDE+MS-UIGothic"/>
              </a:rPr>
              <a:t>制安全技</a:t>
            </a:r>
            <a:r>
              <a:rPr sz="2000" spc="23">
                <a:solidFill>
                  <a:srgbClr val="C76900"/>
                </a:solidFill>
                <a:latin typeface="SimSun"/>
                <a:cs typeface="SimSun"/>
              </a:rPr>
              <a:t>术</a:t>
            </a:r>
            <a:r>
              <a:rPr sz="2000" spc="23">
                <a:solidFill>
                  <a:srgbClr val="C76900"/>
                </a:solidFill>
                <a:latin typeface="FGNEDE+MS-UIGothic"/>
                <a:cs typeface="FGNEDE+MS-UIGothic"/>
              </a:rPr>
              <a:t>措施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96129" y="3094728"/>
            <a:ext cx="664413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针对电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力建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设过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程中可能出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的安全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，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编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制相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的安全技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措施，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包括施工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组织设计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、危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险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源辨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、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风险评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估、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急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案等。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0265" y="395023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76900"/>
                </a:solidFill>
                <a:latin typeface="FGNEDE+MS-UIGothic"/>
                <a:cs typeface="FGNEDE+MS-UIGothic"/>
              </a:rPr>
              <a:t>制定安全教育培</a:t>
            </a:r>
            <a:r>
              <a:rPr sz="2000" spc="25">
                <a:solidFill>
                  <a:srgbClr val="C76900"/>
                </a:solidFill>
                <a:latin typeface="SimSun"/>
                <a:cs typeface="SimSun"/>
              </a:rPr>
              <a:t>训计</a:t>
            </a:r>
            <a:r>
              <a:rPr sz="2000">
                <a:solidFill>
                  <a:srgbClr val="C76900"/>
                </a:solidFill>
                <a:latin typeface="FGNEDE+MS-UIGothic"/>
                <a:cs typeface="FGNEDE+MS-UIGothic"/>
              </a:rPr>
              <a:t>划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96129" y="4463153"/>
            <a:ext cx="664413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根据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力建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设项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目的特点和人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需求，制定相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的安全教育培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训计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划，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包括新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工入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职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培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、特种作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培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、安全管理人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培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等。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60265" y="5318029"/>
            <a:ext cx="324961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76900"/>
                </a:solidFill>
                <a:latin typeface="FGNEDE+MS-UIGothic"/>
                <a:cs typeface="FGNEDE+MS-UIGothic"/>
              </a:rPr>
              <a:t>制定安全</a:t>
            </a:r>
            <a:r>
              <a:rPr sz="2000" spc="25">
                <a:solidFill>
                  <a:srgbClr val="C76900"/>
                </a:solidFill>
                <a:latin typeface="SimSun"/>
                <a:cs typeface="SimSun"/>
              </a:rPr>
              <a:t>检查</a:t>
            </a:r>
            <a:r>
              <a:rPr sz="2000" spc="23">
                <a:solidFill>
                  <a:srgbClr val="C76900"/>
                </a:solidFill>
                <a:latin typeface="FGNEDE+MS-UIGothic"/>
                <a:cs typeface="FGNEDE+MS-UIGothic"/>
              </a:rPr>
              <a:t>与</a:t>
            </a:r>
            <a:r>
              <a:rPr sz="2000" spc="25">
                <a:solidFill>
                  <a:srgbClr val="C76900"/>
                </a:solidFill>
                <a:latin typeface="SimSun"/>
                <a:cs typeface="SimSun"/>
              </a:rPr>
              <a:t>评</a:t>
            </a:r>
            <a:r>
              <a:rPr sz="2000" spc="23">
                <a:solidFill>
                  <a:srgbClr val="C76900"/>
                </a:solidFill>
                <a:latin typeface="FGNEDE+MS-UIGothic"/>
                <a:cs typeface="FGNEDE+MS-UIGothic"/>
              </a:rPr>
              <a:t>估</a:t>
            </a:r>
            <a:r>
              <a:rPr sz="2000" spc="25">
                <a:solidFill>
                  <a:srgbClr val="C76900"/>
                </a:solidFill>
                <a:latin typeface="SimSun"/>
                <a:cs typeface="SimSun"/>
              </a:rPr>
              <a:t>计</a:t>
            </a:r>
            <a:r>
              <a:rPr sz="2000">
                <a:solidFill>
                  <a:srgbClr val="C76900"/>
                </a:solidFill>
                <a:latin typeface="FGNEDE+MS-UIGothic"/>
                <a:cs typeface="FGNEDE+MS-UIGothic"/>
              </a:rPr>
              <a:t>划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96129" y="5830943"/>
            <a:ext cx="664413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定期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对电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力建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设项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目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行安全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与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估，及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时发现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和整改安全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隐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患，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确保工程安全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顺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利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60001"/>
                </a:solidFill>
                <a:latin typeface="FGNEDE+MS-UIGothic"/>
                <a:cs typeface="FGNEDE+MS-UIGothic"/>
              </a:rPr>
              <a:t>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安全技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措施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22375" y="1842134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8D3900"/>
                </a:solidFill>
                <a:latin typeface="FGNEDE+MS-UIGothic"/>
                <a:cs typeface="FGNEDE+MS-UIGothic"/>
              </a:rPr>
              <a:t>施工</a:t>
            </a:r>
            <a:r>
              <a:rPr sz="1600">
                <a:solidFill>
                  <a:srgbClr val="8D3900"/>
                </a:solidFill>
                <a:latin typeface="SimSun"/>
                <a:cs typeface="SimSun"/>
              </a:rPr>
              <a:t>组织设计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09740" y="1842134"/>
            <a:ext cx="2343343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危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险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源辨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识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与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风险评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2375" y="2402693"/>
            <a:ext cx="499388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根据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力建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设项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目的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模、特点、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点和安全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等因素，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编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制科学合理的施工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组织设计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，确保施工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程的安全可控。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09740" y="2402693"/>
            <a:ext cx="486295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险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源辨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风险评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估，确定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力建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设过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程中可能存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在的重大危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险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源和关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键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控制点，采取相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的措施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行防范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和控制。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2375" y="4358004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急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案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26884" y="4358004"/>
            <a:ext cx="152725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8D3900"/>
                </a:solidFill>
                <a:latin typeface="FGNEDE+MS-UIGothic"/>
                <a:cs typeface="FGNEDE+MS-UIGothic"/>
              </a:rPr>
              <a:t>安全防</a:t>
            </a:r>
            <a:r>
              <a:rPr sz="1600">
                <a:solidFill>
                  <a:srgbClr val="8D3900"/>
                </a:solidFill>
                <a:latin typeface="SimSun"/>
                <a:cs typeface="SimSun"/>
              </a:rPr>
              <a:t>护</a:t>
            </a:r>
            <a:r>
              <a:rPr sz="1600">
                <a:solidFill>
                  <a:srgbClr val="8D3900"/>
                </a:solidFill>
                <a:latin typeface="FGNEDE+MS-UIGothic"/>
                <a:cs typeface="FGNEDE+MS-UIGothic"/>
              </a:rPr>
              <a:t>措施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2375" y="4919198"/>
            <a:ext cx="479671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可能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生的突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事件和事故，制定相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案，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明确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、救援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队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伍、救援物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和装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源，确保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紧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急情况下能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迅速响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FGNEDE+MS-UIGothic"/>
                <a:cs typeface="FGNEDE+MS-UIGothic"/>
              </a:rPr>
              <a:t>置。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26884" y="4919198"/>
            <a:ext cx="4993883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根据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力建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设项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目的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实际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情况，采取相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的安全防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措施，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包括施工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现场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的安全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围栏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、安全警示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标识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、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临时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用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安全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防</a:t>
            </a:r>
            <a:r>
              <a:rPr sz="1350">
                <a:solidFill>
                  <a:srgbClr val="8D39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8D3900"/>
                </a:solidFill>
                <a:latin typeface="FGNEDE+MS-UIGothic"/>
                <a:cs typeface="FGNEDE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FGNEDE+MS-UIGothic"/>
                <a:cs typeface="FGNEDE+MS-UIGothic"/>
              </a:rPr>
              <a:t>安全教育培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28139" y="1781809"/>
            <a:ext cx="173106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新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工入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职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培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32754" y="1781175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特种作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培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35430" y="4335779"/>
            <a:ext cx="193487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安全管理人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培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32754" y="4335779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安全宣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600">
                <a:solidFill>
                  <a:srgbClr val="FFFFFF"/>
                </a:solidFill>
                <a:latin typeface="FGNEDE+MS-UIGothic"/>
                <a:cs typeface="FGNEDE+MS-UIGothic"/>
              </a:rPr>
              <a:t>教育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https://d.book118.com/528040140105006041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SimSun</vt:lpstr>
      <vt:lpstr>FGNEDE+MS-UIGothic</vt:lpstr>
      <vt:lpstr>AGHVNN+BKACAJ+ArialMT</vt:lpstr>
      <vt:lpstr>Times New Roman</vt:lpstr>
      <vt:lpstr>FVSHGM+LAJTPV+MicrosoftYaHei-Bold</vt:lpstr>
      <vt:lpstr>EGDMOI+LDHHIK+MicrosoftYaHei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2024-09-20T13:09:05.760</cp:lastPrinted>
  <dcterms:created xsi:type="dcterms:W3CDTF">2024-09-20T05:09:05Z</dcterms:created>
  <dcterms:modified xsi:type="dcterms:W3CDTF">2024-09-20T05:09:06Z</dcterms:modified>
</cp:coreProperties>
</file>