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962B01C-2525-46C9-881D-9D6BB97DD20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12210DF-486C-4D1A-AB13-C95CAA3D0AA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3BE99CE-FAEF-48B2-B309-9B89FD685FC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1AAE7A3-F8D6-4AC0-8E94-40D2142476C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1AF1DA3-8655-4386-9D72-E25F3DD42B5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912E0BE-B71F-45AB-855B-CCC9201B2A7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AB9DC88-50FF-4A57-8773-425EC44CAB1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7FB09FB-730F-435F-843D-C178AFDAE3F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CC4ECEC-14D7-4939-A014-848BCE962EA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D3FA492-5707-485B-9C29-32B39CEB7A4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FEAC107-82AD-4767-8E2B-7CDE0585ABD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3.jpeg" /><Relationship Id="rId4" Type="http://schemas.openxmlformats.org/officeDocument/2006/relationships/image" Target="../media/image4.jpeg" /><Relationship Id="rId5" Type="http://schemas.openxmlformats.org/officeDocument/2006/relationships/image" Target="../media/image5.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6.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28041016007006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340974" y="3721608"/>
            <a:ext cx="232007" cy="23200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679110" y="3729894"/>
            <a:ext cx="215435" cy="215435"/>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000673" y="3738180"/>
            <a:ext cx="198863" cy="198863"/>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293221" y="3746466"/>
            <a:ext cx="182291" cy="182291"/>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581641" y="3754752"/>
            <a:ext cx="165719" cy="165719"/>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1233806" y="1310470"/>
            <a:ext cx="8696325" cy="2219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民营企业资金管理风险及防范措施</a:t>
            </a:r>
          </a:p>
        </p:txBody>
      </p:sp>
      <p:sp>
        <p:nvSpPr>
          <p:cNvPr id="10" name="AutoShape 10"/>
          <p:cNvSpPr/>
          <p:nvPr/>
        </p:nvSpPr>
        <p:spPr>
          <a:xfrm>
            <a:off x="1355726" y="3832004"/>
            <a:ext cx="3032483" cy="2438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6576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36693"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91909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51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1233806" y="4402664"/>
            <a:ext cx="79629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025">
                <a:solidFill>
                  <a:schemeClr val="accent1">
                    <a:alpha val="100000"/>
                  </a:schemeClr>
                </a:solidFill>
                <a:latin typeface="Microsoft Yahei"/>
                <a:ea typeface="Microsoft Yahei"/>
                <a:cs typeface="Microsoft Yahei"/>
              </a:rPr>
              <a:t>汇报人：</a:t>
            </a:r>
          </a:p>
        </p:txBody>
      </p:sp>
      <p:sp>
        <p:nvSpPr>
          <p:cNvPr id="15" name="TextBox 15"/>
          <p:cNvSpPr txBox="1"/>
          <p:nvPr/>
        </p:nvSpPr>
        <p:spPr>
          <a:xfrm>
            <a:off x="1233806" y="5011290"/>
            <a:ext cx="7315200" cy="638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025">
                <a:solidFill>
                  <a:schemeClr val="accent1">
                    <a:alpha val="100000"/>
                  </a:schemeClr>
                </a:solidFill>
                <a:latin typeface="Microsoft Yahei"/>
                <a:ea typeface="Microsoft Yahei"/>
                <a:cs typeface="Microsoft Yahei"/>
              </a:rPr>
              <a:t>2024-01-11</a:t>
            </a:r>
          </a:p>
        </p:txBody>
      </p:sp>
      <p:sp>
        <p:nvSpPr>
          <p:cNvPr id="16" name="AutoShape 16"/>
          <p:cNvSpPr/>
          <p:nvPr/>
        </p:nvSpPr>
        <p:spPr>
          <a:xfrm>
            <a:off x="9137413" y="4300567"/>
            <a:ext cx="4507652" cy="4507652"/>
          </a:xfrm>
          <a:prstGeom prst="ellipse">
            <a:avLst/>
          </a:prstGeom>
          <a:solidFill>
            <a:schemeClr val="accent2">
              <a:alpha val="1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7" name="Group 17"/>
          <p:cNvGrpSpPr/>
          <p:nvPr/>
        </p:nvGrpSpPr>
        <p:grpSpPr>
          <a:xfrm>
            <a:off x="454963" y="331168"/>
            <a:ext cx="515576" cy="439821"/>
            <a:chOff x="454963" y="331168"/>
            <a:chExt cx="515576" cy="439821"/>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12343" y="2059640"/>
            <a:ext cx="2738721" cy="2738721"/>
          </a:xfrm>
          <a:prstGeom prst="ellipse">
            <a:avLst/>
          </a:prstGeom>
          <a:gradFill>
            <a:gsLst>
              <a:gs pos="0">
                <a:schemeClr val="accent2">
                  <a:alpha val="15000"/>
                </a:schemeClr>
              </a:gs>
              <a:gs pos="100000">
                <a:schemeClr val="accent2">
                  <a:alpha val="15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860682" y="1004888"/>
            <a:ext cx="4382213" cy="4848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民营企业资金管理风险概述</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民营企业资金管理风险成因分析</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民营企业资金管理风险防范措施</a:t>
            </a:r>
          </a:p>
        </p:txBody>
      </p:sp>
      <p:sp>
        <p:nvSpPr>
          <p:cNvPr id="6" name="TextBox 6"/>
          <p:cNvSpPr txBox="1"/>
          <p:nvPr/>
        </p:nvSpPr>
        <p:spPr>
          <a:xfrm>
            <a:off x="2384673" y="2576513"/>
            <a:ext cx="253278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alpha val="100000"/>
                  </a:scheme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12343" y="2059640"/>
            <a:ext cx="2738721" cy="2738721"/>
          </a:xfrm>
          <a:prstGeom prst="ellipse">
            <a:avLst/>
          </a:prstGeom>
          <a:gradFill>
            <a:gsLst>
              <a:gs pos="0">
                <a:schemeClr val="accent2">
                  <a:alpha val="15000"/>
                </a:schemeClr>
              </a:gs>
              <a:gs pos="100000">
                <a:schemeClr val="accent2">
                  <a:alpha val="15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860682" y="1004888"/>
            <a:ext cx="4382213" cy="4848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民营企业资金管理风险应对策略</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民营企业资金管理风险防范案例分析</a:t>
            </a:r>
          </a:p>
        </p:txBody>
      </p:sp>
      <p:sp>
        <p:nvSpPr>
          <p:cNvPr id="6" name="TextBox 6"/>
          <p:cNvSpPr txBox="1"/>
          <p:nvPr/>
        </p:nvSpPr>
        <p:spPr>
          <a:xfrm>
            <a:off x="2384673" y="2576513"/>
            <a:ext cx="253278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alpha val="100000"/>
                  </a:schemeClr>
                </a:solidFill>
                <a:latin typeface="Microsoft Yahei"/>
                <a:ea typeface="Microsoft Yahei"/>
                <a:cs typeface="Microsoft Yahei"/>
              </a:rPr>
              <a:t>目录</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520223" y="1033565"/>
            <a:ext cx="1813010" cy="1813010"/>
          </a:xfrm>
          <a:prstGeom prst="ellipse">
            <a:avLst/>
          </a:prstGeom>
          <a:gradFill>
            <a:gsLst>
              <a:gs pos="0">
                <a:schemeClr val="accent2">
                  <a:alpha val="15000"/>
                </a:schemeClr>
              </a:gs>
              <a:gs pos="100000">
                <a:schemeClr val="accent2">
                  <a:alpha val="15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757596" y="2624328"/>
            <a:ext cx="8124825" cy="1962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民营企业资金管理风险概述</a:t>
            </a:r>
          </a:p>
        </p:txBody>
      </p:sp>
      <p:sp>
        <p:nvSpPr>
          <p:cNvPr id="6" name="TextBox 6"/>
          <p:cNvSpPr txBox="1"/>
          <p:nvPr/>
        </p:nvSpPr>
        <p:spPr>
          <a:xfrm>
            <a:off x="2757596" y="1141600"/>
            <a:ext cx="868680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alpha val="100000"/>
                  </a:schemeClr>
                </a:solidFill>
                <a:latin typeface="Microsoft Yahei"/>
                <a:ea typeface="Microsoft Yahei"/>
                <a:cs typeface="Microsoft Yahei"/>
              </a:rPr>
              <a:t>01</a:t>
            </a:r>
          </a:p>
        </p:txBody>
      </p:sp>
      <p:sp>
        <p:nvSpPr>
          <p:cNvPr id="7" name="Freeform 7"/>
          <p:cNvSpPr/>
          <p:nvPr/>
        </p:nvSpPr>
        <p:spPr>
          <a:xfrm>
            <a:off x="36576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36693"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909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454963" y="331168"/>
            <a:ext cx="515576" cy="439821"/>
            <a:chOff x="454963" y="331168"/>
            <a:chExt cx="515576" cy="439821"/>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8" name="Group 8"/>
          <p:cNvGrpSpPr/>
          <p:nvPr/>
        </p:nvGrpSpPr>
        <p:grpSpPr>
          <a:xfrm>
            <a:off x="6184200" y="2878170"/>
            <a:ext cx="461677" cy="550831"/>
            <a:chOff x="6184200" y="2878170"/>
            <a:chExt cx="461677" cy="550831"/>
          </a:xfrm>
        </p:grpSpPr>
        <p:sp>
          <p:nvSpPr>
            <p:cNvPr id="9" name="Freeform 9"/>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996032" y="4065529"/>
            <a:ext cx="664560" cy="579786"/>
            <a:chOff x="1996032" y="4065529"/>
            <a:chExt cx="664560" cy="579786"/>
          </a:xfrm>
        </p:grpSpPr>
        <p:sp>
          <p:nvSpPr>
            <p:cNvPr id="12" name="Freeform 12"/>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4836987" y="4210981"/>
            <a:ext cx="577691" cy="614457"/>
            <a:chOff x="4836987" y="4210981"/>
            <a:chExt cx="577691" cy="614457"/>
          </a:xfrm>
        </p:grpSpPr>
        <p:sp>
          <p:nvSpPr>
            <p:cNvPr id="15" name="Freeform 15"/>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 name="Group 19"/>
          <p:cNvGrpSpPr/>
          <p:nvPr/>
        </p:nvGrpSpPr>
        <p:grpSpPr>
          <a:xfrm>
            <a:off x="3390861" y="2655299"/>
            <a:ext cx="559445" cy="701973"/>
            <a:chOff x="3390861" y="2655299"/>
            <a:chExt cx="559445" cy="701973"/>
          </a:xfrm>
        </p:grpSpPr>
        <p:sp>
          <p:nvSpPr>
            <p:cNvPr id="20" name="Freeform 20"/>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
        <p:nvSpPr>
          <p:cNvPr id="45" name="TextBox 45"/>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定义</a:t>
            </a:r>
          </a:p>
        </p:txBody>
      </p:sp>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资金管理风险是指企业在资金筹措、使用、回收等过程中，由于各种不确定因素而导致的资金损失或无法满足企业正常运营和发展的风险。</a:t>
            </a:r>
          </a:p>
        </p:txBody>
      </p:sp>
      <p:sp>
        <p:nvSpPr>
          <p:cNvPr id="47" name="TextBox 47"/>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特点</a:t>
            </a:r>
          </a:p>
        </p:txBody>
      </p:sp>
      <p:sp>
        <p:nvSpPr>
          <p:cNvPr id="48" name="TextBox 48"/>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民营企业资金管理风险具有多样性、隐蔽性、可控性等特点，需要企业加强内部控制和风险管理，提高资金使用效率和安全性。</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t="5319" b="5319"/>
          <a:stretch>
            <a:fillRect/>
          </a:stretch>
        </p:blipFill>
        <p:spPr>
          <a:xfrm>
            <a:off x="981837" y="3694465"/>
            <a:ext cx="3394942" cy="2143864"/>
          </a:xfrm>
          <a:prstGeom prst="rect">
            <a:avLst/>
          </a:prstGeom>
        </p:spPr>
      </p:pic>
      <p:pic>
        <p:nvPicPr>
          <p:cNvPr id="8" name="Picture 8"/>
          <p:cNvPicPr>
            <a:picLocks noChangeAspect="1"/>
          </p:cNvPicPr>
          <p:nvPr/>
        </p:nvPicPr>
        <p:blipFill>
          <a:blip r:embed="rId4"/>
          <a:srcRect t="17726" b="17726"/>
          <a:stretch>
            <a:fillRect/>
          </a:stretch>
        </p:blipFill>
        <p:spPr>
          <a:xfrm>
            <a:off x="4376812" y="1577730"/>
            <a:ext cx="3394942" cy="2143864"/>
          </a:xfrm>
          <a:prstGeom prst="rect">
            <a:avLst/>
          </a:prstGeom>
        </p:spPr>
      </p:pic>
      <p:pic>
        <p:nvPicPr>
          <p:cNvPr id="9" name="Picture 9"/>
          <p:cNvPicPr>
            <a:picLocks noChangeAspect="1"/>
          </p:cNvPicPr>
          <p:nvPr/>
        </p:nvPicPr>
        <p:blipFill>
          <a:blip r:embed="rId5"/>
          <a:srcRect t="9778" b="9778"/>
          <a:stretch>
            <a:fillRect/>
          </a:stretch>
        </p:blipFill>
        <p:spPr>
          <a:xfrm>
            <a:off x="7771733" y="3721608"/>
            <a:ext cx="3394942" cy="2143864"/>
          </a:xfrm>
          <a:prstGeom prst="rect">
            <a:avLst/>
          </a:prstGeom>
        </p:spPr>
      </p:pic>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资金管理风险的重要性</a:t>
              </a:r>
            </a:p>
          </p:txBody>
        </p:sp>
      </p:grpSp>
      <p:sp>
        <p:nvSpPr>
          <p:cNvPr id="32" name="TextBox 32"/>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影响企业正常运营和发展</a:t>
            </a:r>
          </a:p>
        </p:txBody>
      </p:sp>
      <p:sp>
        <p:nvSpPr>
          <p:cNvPr id="33" name="TextBox 33"/>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资金是企业运营和发展的基础，资金管理风险的产生会导致企业资金链断裂，无法正常运营和发展。</a:t>
            </a:r>
          </a:p>
        </p:txBody>
      </p:sp>
      <p:sp>
        <p:nvSpPr>
          <p:cNvPr id="34" name="TextBox 34"/>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影响企业财务状况</a:t>
            </a:r>
          </a:p>
        </p:txBody>
      </p:sp>
      <p:sp>
        <p:nvSpPr>
          <p:cNvPr id="35" name="TextBox 35"/>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资金管理风险会导致企业财务状况恶化，如无法及时偿还债务、降低信用评级等，进而影响企业的融资能力和经营效益。</a:t>
            </a:r>
          </a:p>
        </p:txBody>
      </p:sp>
      <p:sp>
        <p:nvSpPr>
          <p:cNvPr id="36" name="TextBox 36"/>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影响企业战略实现</a:t>
            </a:r>
          </a:p>
        </p:txBody>
      </p:sp>
      <p:sp>
        <p:nvSpPr>
          <p:cNvPr id="37" name="TextBox 37"/>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资金是企业实现战略目标的重要保障，资金管理风险的产生会影响企业战略的实施和实现。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3">
            <a:alphaModFix/>
          </a:blip>
          <a:srcRect l="19582" r="19582"/>
          <a:stretch>
            <a:fillRect/>
          </a:stretch>
        </p:blipFill>
        <p:spPr>
          <a:xfrm>
            <a:off x="8422414" y="1165018"/>
            <a:ext cx="3769585" cy="5168746"/>
          </a:xfrm>
          <a:prstGeom prst="ellipse">
            <a:avLst/>
          </a:prstGeom>
        </p:spPr>
      </p:pic>
      <p:sp>
        <p:nvSpPr>
          <p:cNvPr id="5" name="AutoShape 5"/>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企业在筹资过程中，由于市场环境、政策法规等因素的变化而导致的筹资成本上升、筹资难度加大等风险。</a:t>
            </a:r>
          </a:p>
        </p:txBody>
      </p:sp>
      <p:sp>
        <p:nvSpPr>
          <p:cNvPr id="8" name="AutoShape 8"/>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筹资风险</a:t>
            </a:r>
          </a:p>
        </p:txBody>
      </p:sp>
      <p:sp>
        <p:nvSpPr>
          <p:cNvPr id="10" name="TextBox 10"/>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企业在投资过程中，由于市场环境、项目本身等因素的变化而导致的投资收益下降、投资本金损失等风险。</a:t>
            </a:r>
          </a:p>
        </p:txBody>
      </p:sp>
      <p:grpSp>
        <p:nvGrpSpPr>
          <p:cNvPr id="11" name="Group 11"/>
          <p:cNvGrpSpPr/>
          <p:nvPr/>
        </p:nvGrpSpPr>
        <p:grpSpPr>
          <a:xfrm>
            <a:off x="4343439" y="1390903"/>
            <a:ext cx="3535395" cy="975360"/>
            <a:chOff x="4343439" y="1390903"/>
            <a:chExt cx="3535395" cy="975360"/>
          </a:xfrm>
        </p:grpSpPr>
        <p:sp>
          <p:nvSpPr>
            <p:cNvPr id="12" name="AutoShape 12"/>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5" name="TextBox 15"/>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投资风险</a:t>
            </a:r>
          </a:p>
        </p:txBody>
      </p:sp>
      <p:sp>
        <p:nvSpPr>
          <p:cNvPr id="16" name="AutoShape 16"/>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企业在日常运营过程中，由于市场需求变化、供应链管理不善等因素而导致的营运资金周转不灵、经营效益下降等风险。</a:t>
            </a:r>
          </a:p>
        </p:txBody>
      </p:sp>
      <p:sp>
        <p:nvSpPr>
          <p:cNvPr id="19" name="AutoShape 19"/>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营运资金风险</a:t>
            </a:r>
          </a:p>
        </p:txBody>
      </p:sp>
      <p:sp>
        <p:nvSpPr>
          <p:cNvPr id="21" name="AutoShape 21"/>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企业在经营过程中，由于客户违约、应收账款回收困难等因素而导致的坏账损失、现金流断裂等风险。</a:t>
            </a:r>
          </a:p>
        </p:txBody>
      </p:sp>
      <p:sp>
        <p:nvSpPr>
          <p:cNvPr id="24" name="AutoShape 24"/>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信用风险</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资金管理风险类型</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520223" y="1033565"/>
            <a:ext cx="1813010" cy="1813010"/>
          </a:xfrm>
          <a:prstGeom prst="ellipse">
            <a:avLst/>
          </a:prstGeom>
          <a:gradFill>
            <a:gsLst>
              <a:gs pos="0">
                <a:schemeClr val="accent2">
                  <a:alpha val="15000"/>
                </a:schemeClr>
              </a:gs>
              <a:gs pos="100000">
                <a:schemeClr val="accent2">
                  <a:alpha val="15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757596" y="2624328"/>
            <a:ext cx="8124825" cy="1962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民营企业资金管理风险成因分析</a:t>
            </a:r>
          </a:p>
        </p:txBody>
      </p:sp>
      <p:sp>
        <p:nvSpPr>
          <p:cNvPr id="6" name="TextBox 6"/>
          <p:cNvSpPr txBox="1"/>
          <p:nvPr/>
        </p:nvSpPr>
        <p:spPr>
          <a:xfrm>
            <a:off x="2757596" y="1141600"/>
            <a:ext cx="868680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alpha val="100000"/>
                  </a:schemeClr>
                </a:solidFill>
                <a:latin typeface="Microsoft Yahei"/>
                <a:ea typeface="Microsoft Yahei"/>
                <a:cs typeface="Microsoft Yahei"/>
              </a:rPr>
              <a:t>02</a:t>
            </a:r>
          </a:p>
        </p:txBody>
      </p:sp>
      <p:sp>
        <p:nvSpPr>
          <p:cNvPr id="7" name="Freeform 7"/>
          <p:cNvSpPr/>
          <p:nvPr/>
        </p:nvSpPr>
        <p:spPr>
          <a:xfrm>
            <a:off x="36576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36693"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909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454963" y="331168"/>
            <a:ext cx="515576" cy="439821"/>
            <a:chOff x="454963" y="331168"/>
            <a:chExt cx="515576" cy="439821"/>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454963" y="93878"/>
            <a:ext cx="10641129" cy="914400"/>
            <a:chOff x="454963" y="93878"/>
            <a:chExt cx="10641129" cy="914400"/>
          </a:xfrm>
        </p:grpSpPr>
        <p:sp>
          <p:nvSpPr>
            <p:cNvPr id="5" name="AutoShape 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市场环境变化</a:t>
              </a:r>
            </a:p>
          </p:txBody>
        </p:sp>
      </p:grpSp>
      <p:sp>
        <p:nvSpPr>
          <p:cNvPr id="26" name="TextBox 26"/>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市场环境变化是民营企业资金管理风险的主要成因之一。市场供求关系、政策调整、国际经济形势等因素的变化可能导致企业销售收入和利润下滑，进而影响企业的资金流。</a:t>
            </a:r>
          </a:p>
        </p:txBody>
      </p:sp>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总结词</a:t>
            </a:r>
          </a:p>
        </p:txBody>
      </p:sp>
      <p:sp>
        <p:nvSpPr>
          <p:cNvPr id="28" name="TextBox 28"/>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随着市场竞争的加剧和消费者需求的不断变化，民营企业需要不断调整产品和服务以满足市场需求。然而，市场环境的变化可能导致企业销售收入和利润下滑，进而影响企业的资金流。此外，国际经济形势的变化也可能对民营企业的出口业务产生负面影响，进一步加大企业的资金管理风险。</a:t>
            </a:r>
          </a:p>
        </p:txBody>
      </p:sp>
      <p:sp>
        <p:nvSpPr>
          <p:cNvPr id="29" name="TextBox 29"/>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详细描述</a:t>
            </a:r>
          </a:p>
        </p:txBody>
      </p:sp>
      <p:sp>
        <p:nvSpPr>
          <p:cNvPr id="30" name="AutoShape 30"/>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内部管理不善是导致民营企业资金管理风险的重要原因之一。企业内部控制制度不健全、财务管理不规范、管理层决策失误等因素可能引发资金管理风险。</a:t>
            </a:r>
          </a:p>
        </p:txBody>
      </p:sp>
      <p:sp>
        <p:nvSpPr>
          <p:cNvPr id="6" name="TextBox 6"/>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7" name="AutoShape 7"/>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许多民营企业在快速发展的过程中，可能忽视了内部管理的完善，导致内部控制制度不健全、财务管理不规范等问题。这可能导致企业资金流失、财务信息失真、决策失误等情况的发生，从而引发资金管理风险。此外，管理层决策失误也可能导致企业投资失败或经营亏损，进一步加大企业的资金管理风险。</a:t>
            </a:r>
          </a:p>
        </p:txBody>
      </p:sp>
      <p:sp>
        <p:nvSpPr>
          <p:cNvPr id="9" name="TextBox 9"/>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10" name="Connector 10"/>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11" name="Connector 11"/>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内部管理不善</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270200"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63829"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56128"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385959"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270200"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00031"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1027151" y="1991575"/>
            <a:ext cx="4600575" cy="1800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11" name="TextBox 11"/>
          <p:cNvSpPr txBox="1"/>
          <p:nvPr/>
        </p:nvSpPr>
        <p:spPr>
          <a:xfrm>
            <a:off x="1027151" y="3277450"/>
            <a:ext cx="4600575"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融资渠道受限是影响民营企业资金管理风险的重要因素之一。由于企业自身条件和金融市场环境的限制，民营企业可能面临融资渠道有限、融资成本高昂等问题。</a:t>
            </a:r>
          </a:p>
        </p:txBody>
      </p:sp>
      <p:sp>
        <p:nvSpPr>
          <p:cNvPr id="12" name="TextBox 12"/>
          <p:cNvSpPr txBox="1"/>
          <p:nvPr/>
        </p:nvSpPr>
        <p:spPr>
          <a:xfrm>
            <a:off x="1218180" y="1247318"/>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要点一</a:t>
            </a:r>
          </a:p>
        </p:txBody>
      </p:sp>
      <p:sp>
        <p:nvSpPr>
          <p:cNvPr id="13" name="TextBox 13"/>
          <p:cNvSpPr txBox="1"/>
          <p:nvPr/>
        </p:nvSpPr>
        <p:spPr>
          <a:xfrm>
            <a:off x="6775216" y="1261999"/>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要点二</a:t>
            </a:r>
          </a:p>
        </p:txBody>
      </p:sp>
      <p:sp>
        <p:nvSpPr>
          <p:cNvPr id="14" name="TextBox 14"/>
          <p:cNvSpPr txBox="1"/>
          <p:nvPr/>
        </p:nvSpPr>
        <p:spPr>
          <a:xfrm>
            <a:off x="6533522" y="1991575"/>
            <a:ext cx="4600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15" name="TextBox 15"/>
          <p:cNvSpPr txBox="1"/>
          <p:nvPr/>
        </p:nvSpPr>
        <p:spPr>
          <a:xfrm>
            <a:off x="6547810" y="3277450"/>
            <a:ext cx="4572000"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金融市场环境下，许多民营企业由于自身条件限制，如缺乏抵押物、信用记录不全等，可能难以获得银行贷款或其他融资渠道的支持。这可能导致企业资金短缺、无法扩大生产规模或进行其他必要的投资，从而加大企业的经营风险和资金管理风险。此外，融资成本高昂也可能增加企业的财务负担，进一步加大企业的资金管理风险。</a:t>
            </a:r>
          </a:p>
        </p:txBody>
      </p:sp>
      <p:sp>
        <p:nvSpPr>
          <p:cNvPr id="16" name="AutoShape 16"/>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9" name="Connector 19"/>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融资渠道受限</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24831" y="1475793"/>
            <a:ext cx="674481" cy="674481"/>
          </a:xfrm>
          <a:prstGeom prst="ellipse">
            <a:avLst/>
          </a:prstGeom>
          <a:solidFill>
            <a:schemeClr val="accent1">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921675" y="1573370"/>
            <a:ext cx="468663" cy="46866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136034" y="5792552"/>
            <a:ext cx="363278" cy="363278"/>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1137333" y="2069399"/>
            <a:ext cx="10894" cy="4074239"/>
          </a:xfrm>
          <a:prstGeom prst="line">
            <a:avLst/>
          </a:prstGeom>
          <a:ln w="190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flipH="1">
            <a:off x="1137333" y="6143637"/>
            <a:ext cx="4730545" cy="0"/>
          </a:xfrm>
          <a:prstGeom prst="line">
            <a:avLst/>
          </a:prstGeom>
          <a:ln w="190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6244186" y="1522937"/>
            <a:ext cx="674481" cy="674481"/>
          </a:xfrm>
          <a:prstGeom prst="ellipse">
            <a:avLst/>
          </a:prstGeom>
          <a:solidFill>
            <a:schemeClr val="accent1">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341031" y="1620514"/>
            <a:ext cx="468663" cy="46866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555390" y="5839696"/>
            <a:ext cx="363278" cy="363278"/>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2" name="Connector 12"/>
          <p:cNvCxnSpPr/>
          <p:nvPr/>
        </p:nvCxnSpPr>
        <p:spPr>
          <a:xfrm>
            <a:off x="6556688" y="2116543"/>
            <a:ext cx="10894" cy="4074239"/>
          </a:xfrm>
          <a:prstGeom prst="line">
            <a:avLst/>
          </a:prstGeom>
          <a:ln w="190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13" name="Connector 13"/>
          <p:cNvCxnSpPr/>
          <p:nvPr/>
        </p:nvCxnSpPr>
        <p:spPr>
          <a:xfrm flipH="1">
            <a:off x="6556688" y="6190781"/>
            <a:ext cx="4730545" cy="0"/>
          </a:xfrm>
          <a:prstGeom prst="line">
            <a:avLst/>
          </a:prstGeom>
          <a:ln w="190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4" name="TextBox 14"/>
          <p:cNvSpPr txBox="1"/>
          <p:nvPr/>
        </p:nvSpPr>
        <p:spPr>
          <a:xfrm>
            <a:off x="1446384" y="2003158"/>
            <a:ext cx="4421494"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15" name="TextBox 15"/>
          <p:cNvSpPr txBox="1"/>
          <p:nvPr/>
        </p:nvSpPr>
        <p:spPr>
          <a:xfrm>
            <a:off x="1446384" y="3066374"/>
            <a:ext cx="4421494"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投资决策失误是导致民营企业资金管理风险的常见原因之一。企业在投资过程中可能面临信息不对称、市场变化等因素的影响，导致投资决策失误，引发资金损失。</a:t>
            </a:r>
          </a:p>
        </p:txBody>
      </p:sp>
      <p:sp>
        <p:nvSpPr>
          <p:cNvPr id="16" name="TextBox 16"/>
          <p:cNvSpPr txBox="1"/>
          <p:nvPr/>
        </p:nvSpPr>
        <p:spPr>
          <a:xfrm>
            <a:off x="6918667" y="2003158"/>
            <a:ext cx="4421494"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17" name="TextBox 17"/>
          <p:cNvSpPr txBox="1"/>
          <p:nvPr/>
        </p:nvSpPr>
        <p:spPr>
          <a:xfrm>
            <a:off x="6918667" y="3067862"/>
            <a:ext cx="4421494"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民营企业在投资过程中可能面临信息不对称的问题，如对投资项目了解不足、缺乏专业的投资人才等，这可能导致企业做出错误的投资决策。此外，市场变化也可能导致企业投资亏损或回报率下降，从而引发资金管理风险。为了降低投资决策失误的风险，民营企业应该加强市场调研和风险评估，同时建立科学合理的投资决策机制。</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投资决策失误</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520223" y="1033565"/>
            <a:ext cx="1813010" cy="1813010"/>
          </a:xfrm>
          <a:prstGeom prst="ellipse">
            <a:avLst/>
          </a:prstGeom>
          <a:gradFill>
            <a:gsLst>
              <a:gs pos="0">
                <a:schemeClr val="accent2">
                  <a:alpha val="15000"/>
                </a:schemeClr>
              </a:gs>
              <a:gs pos="100000">
                <a:schemeClr val="accent2">
                  <a:alpha val="15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757596" y="2624328"/>
            <a:ext cx="8124825" cy="1962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民营企业资金管理风险防范措施</a:t>
            </a:r>
          </a:p>
        </p:txBody>
      </p:sp>
      <p:sp>
        <p:nvSpPr>
          <p:cNvPr id="6" name="TextBox 6"/>
          <p:cNvSpPr txBox="1"/>
          <p:nvPr/>
        </p:nvSpPr>
        <p:spPr>
          <a:xfrm>
            <a:off x="2757596" y="1141600"/>
            <a:ext cx="868680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alpha val="100000"/>
                  </a:schemeClr>
                </a:solidFill>
                <a:latin typeface="Microsoft Yahei"/>
                <a:ea typeface="Microsoft Yahei"/>
                <a:cs typeface="Microsoft Yahei"/>
              </a:rPr>
              <a:t>03</a:t>
            </a:r>
          </a:p>
        </p:txBody>
      </p:sp>
      <p:sp>
        <p:nvSpPr>
          <p:cNvPr id="7" name="Freeform 7"/>
          <p:cNvSpPr/>
          <p:nvPr/>
        </p:nvSpPr>
        <p:spPr>
          <a:xfrm>
            <a:off x="36576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36693"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909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454963" y="331168"/>
            <a:ext cx="515576" cy="439821"/>
            <a:chOff x="454963" y="331168"/>
            <a:chExt cx="515576" cy="439821"/>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https://d.book118.com/528041016007006040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61</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2024-09-18T03:14:21.053</cp:lastPrinted>
  <dcterms:created xsi:type="dcterms:W3CDTF">2024-09-17T19:14:21Z</dcterms:created>
  <dcterms:modified xsi:type="dcterms:W3CDTF">2024-09-17T19:14:23Z</dcterms:modified>
</cp:coreProperties>
</file>