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8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7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5B499-C779-45D3-8B0E-B5E890540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98BD6-C586-4B6C-AC3D-83DC91264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D0B03-D800-473C-BBD3-DB1763F23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F8DDCB-617B-49DA-BB55-4CD019B22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A4584E-62F9-463E-B551-85DC87F3A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3E1DB8-0B59-4746-81FE-BBC1F73CF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2AFD25-3A0F-43E0-9076-D8B4E7ECC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9951F-110B-4AFF-A855-627C17D2D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91AF97-2896-413D-A72B-14CEBDABA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D74211-A8B3-497A-818E-293014EF4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25715-BFC6-41E4-85E7-508ED082A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ags" Target="../tags/tag179.xml" /><Relationship Id="rId26" Type="http://schemas.openxmlformats.org/officeDocument/2006/relationships/tags" Target="../tags/tag180.xml" /><Relationship Id="rId27" Type="http://schemas.openxmlformats.org/officeDocument/2006/relationships/tags" Target="../tags/tag181.xml" /><Relationship Id="rId28" Type="http://schemas.openxmlformats.org/officeDocument/2006/relationships/tags" Target="../tags/tag182.xml" /><Relationship Id="rId29" Type="http://schemas.openxmlformats.org/officeDocument/2006/relationships/tags" Target="../tags/tag183.xml" /><Relationship Id="rId3" Type="http://schemas.openxmlformats.org/officeDocument/2006/relationships/tags" Target="../tags/tag157.xml" /><Relationship Id="rId30" Type="http://schemas.openxmlformats.org/officeDocument/2006/relationships/tags" Target="../tags/tag184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19" Type="http://schemas.openxmlformats.org/officeDocument/2006/relationships/tags" Target="../tags/tag217.xml" /><Relationship Id="rId2" Type="http://schemas.openxmlformats.org/officeDocument/2006/relationships/tags" Target="../tags/tag200.xml" /><Relationship Id="rId20" Type="http://schemas.openxmlformats.org/officeDocument/2006/relationships/tags" Target="../tags/tag218.xml" /><Relationship Id="rId21" Type="http://schemas.openxmlformats.org/officeDocument/2006/relationships/tags" Target="../tags/tag219.xml" /><Relationship Id="rId22" Type="http://schemas.openxmlformats.org/officeDocument/2006/relationships/tags" Target="../tags/tag220.xml" /><Relationship Id="rId23" Type="http://schemas.openxmlformats.org/officeDocument/2006/relationships/tags" Target="../tags/tag221.xml" /><Relationship Id="rId24" Type="http://schemas.openxmlformats.org/officeDocument/2006/relationships/tags" Target="../tags/tag222.xml" /><Relationship Id="rId25" Type="http://schemas.openxmlformats.org/officeDocument/2006/relationships/tags" Target="../tags/tag223.xml" /><Relationship Id="rId26" Type="http://schemas.openxmlformats.org/officeDocument/2006/relationships/tags" Target="../tags/tag224.xml" /><Relationship Id="rId27" Type="http://schemas.openxmlformats.org/officeDocument/2006/relationships/tags" Target="../tags/tag225.xml" /><Relationship Id="rId28" Type="http://schemas.openxmlformats.org/officeDocument/2006/relationships/tags" Target="../tags/tag226.xml" /><Relationship Id="rId29" Type="http://schemas.openxmlformats.org/officeDocument/2006/relationships/tags" Target="../tags/tag227.xml" /><Relationship Id="rId3" Type="http://schemas.openxmlformats.org/officeDocument/2006/relationships/tags" Target="../tags/tag201.xml" /><Relationship Id="rId30" Type="http://schemas.openxmlformats.org/officeDocument/2006/relationships/tags" Target="../tags/tag228.xml" /><Relationship Id="rId31" Type="http://schemas.openxmlformats.org/officeDocument/2006/relationships/tags" Target="../tags/tag229.xml" /><Relationship Id="rId32" Type="http://schemas.openxmlformats.org/officeDocument/2006/relationships/tags" Target="../tags/tag230.xml" /><Relationship Id="rId33" Type="http://schemas.openxmlformats.org/officeDocument/2006/relationships/tags" Target="../tags/tag23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1.xml" /><Relationship Id="rId11" Type="http://schemas.openxmlformats.org/officeDocument/2006/relationships/tags" Target="../tags/tag272.xml" /><Relationship Id="rId12" Type="http://schemas.openxmlformats.org/officeDocument/2006/relationships/tags" Target="../tags/tag273.xml" /><Relationship Id="rId13" Type="http://schemas.openxmlformats.org/officeDocument/2006/relationships/tags" Target="../tags/tag274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513607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2024年电子科技的巨大突破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2857" lnSpcReduction="1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19"/>
          <p:cNvSpPr/>
          <p:nvPr>
            <p:custDataLst>
              <p:tags r:id="rId5"/>
            </p:custDataLst>
          </p:nvPr>
        </p:nvSpPr>
        <p:spPr>
          <a:xfrm>
            <a:off x="4478655" y="1207135"/>
            <a:ext cx="3234690" cy="191135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06620" y="2299970"/>
            <a:ext cx="3008630" cy="10128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66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66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705985" y="1257300"/>
            <a:ext cx="2800800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电子科技的发展历程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25"/>
          <p:cNvSpPr/>
          <p:nvPr>
            <p:custDataLst>
              <p:tags r:id="rId8"/>
            </p:custDataLst>
          </p:nvPr>
        </p:nvSpPr>
        <p:spPr>
          <a:xfrm>
            <a:off x="4497196" y="3709035"/>
            <a:ext cx="3234690" cy="191135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25035" y="4839970"/>
            <a:ext cx="3008630" cy="10128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66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66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724400" y="3759200"/>
            <a:ext cx="2800800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电子科技对人类的影响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42"/>
          <p:cNvSpPr/>
          <p:nvPr>
            <p:custDataLst>
              <p:tags r:id="rId11"/>
            </p:custDataLst>
          </p:nvPr>
        </p:nvSpPr>
        <p:spPr>
          <a:xfrm>
            <a:off x="8079357" y="1207135"/>
            <a:ext cx="3234690" cy="191135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8307070" y="2338070"/>
            <a:ext cx="3008630" cy="10128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66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66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8306435" y="1257300"/>
            <a:ext cx="2800800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2024年电子科技的突破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38"/>
          <p:cNvSpPr/>
          <p:nvPr>
            <p:custDataLst>
              <p:tags r:id="rId14"/>
            </p:custDataLst>
          </p:nvPr>
        </p:nvSpPr>
        <p:spPr>
          <a:xfrm>
            <a:off x="8097898" y="3709035"/>
            <a:ext cx="3234690" cy="191135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326120" y="4839970"/>
            <a:ext cx="3008630" cy="10128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66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66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25485" y="3759200"/>
            <a:ext cx="2800800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电子科技的未来展望</a:t>
            </a:r>
            <a:endParaRPr lang="zh-CN" altLang="en-US" sz="24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9000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电子科技的发展历程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lstStyle/>
          <a:p>
            <a:r>
              <a:rPr lang="zh-CN" altLang="en-US"/>
              <a:t>电子科技的历史背景</a:t>
            </a:r>
            <a:endParaRPr lang="zh-CN" altLang="en-US"/>
          </a:p>
        </p:txBody>
      </p:sp>
      <p:sp>
        <p:nvSpPr>
          <p:cNvPr id="1049076" name="椭圆 262"/>
          <p:cNvSpPr/>
          <p:nvPr>
            <p:custDataLst>
              <p:tags r:id="rId2"/>
            </p:custDataLst>
          </p:nvPr>
        </p:nvSpPr>
        <p:spPr>
          <a:xfrm>
            <a:off x="2414057" y="403686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3"/>
          <p:cNvSpPr/>
          <p:nvPr>
            <p:custDataLst>
              <p:tags r:id="rId3"/>
            </p:custDataLst>
          </p:nvPr>
        </p:nvSpPr>
        <p:spPr>
          <a:xfrm>
            <a:off x="3266271" y="411725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64"/>
          <p:cNvSpPr/>
          <p:nvPr>
            <p:custDataLst>
              <p:tags r:id="rId4"/>
            </p:custDataLst>
          </p:nvPr>
        </p:nvSpPr>
        <p:spPr>
          <a:xfrm>
            <a:off x="4064242" y="435383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5"/>
          <p:cNvSpPr/>
          <p:nvPr>
            <p:custDataLst>
              <p:tags r:id="rId5"/>
            </p:custDataLst>
          </p:nvPr>
        </p:nvSpPr>
        <p:spPr>
          <a:xfrm>
            <a:off x="4738693" y="455381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6"/>
          <p:cNvSpPr/>
          <p:nvPr>
            <p:custDataLst>
              <p:tags r:id="rId6"/>
            </p:custDataLst>
          </p:nvPr>
        </p:nvSpPr>
        <p:spPr>
          <a:xfrm>
            <a:off x="5430137" y="475837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8386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68"/>
          <p:cNvSpPr/>
          <p:nvPr>
            <p:custDataLst>
              <p:tags r:id="rId8"/>
            </p:custDataLst>
          </p:nvPr>
        </p:nvSpPr>
        <p:spPr>
          <a:xfrm flipV="1">
            <a:off x="2778078" y="449761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9"/>
          <p:cNvSpPr/>
          <p:nvPr>
            <p:custDataLst>
              <p:tags r:id="rId9"/>
            </p:custDataLst>
          </p:nvPr>
        </p:nvSpPr>
        <p:spPr>
          <a:xfrm flipV="1">
            <a:off x="2819904" y="454009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8330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9832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5782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7739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65003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7874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2122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3945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5447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7538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6816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87120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6617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图形 15"/>
          <p:cNvSpPr/>
          <p:nvPr>
            <p:custDataLst>
              <p:tags r:id="rId23"/>
            </p:custDataLst>
          </p:nvPr>
        </p:nvSpPr>
        <p:spPr>
          <a:xfrm>
            <a:off x="5016447" y="495704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图形 19"/>
          <p:cNvSpPr/>
          <p:nvPr>
            <p:custDataLst>
              <p:tags r:id="rId24"/>
            </p:custDataLst>
          </p:nvPr>
        </p:nvSpPr>
        <p:spPr>
          <a:xfrm>
            <a:off x="8597185" y="4649232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图形 27"/>
          <p:cNvSpPr/>
          <p:nvPr>
            <p:custDataLst>
              <p:tags r:id="rId25"/>
            </p:custDataLst>
          </p:nvPr>
        </p:nvSpPr>
        <p:spPr>
          <a:xfrm>
            <a:off x="4113257" y="3681995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31019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正文"/>
          <p:cNvSpPr txBox="1"/>
          <p:nvPr>
            <p:custDataLst>
              <p:tags r:id="rId27"/>
            </p:custDataLst>
          </p:nvPr>
        </p:nvSpPr>
        <p:spPr>
          <a:xfrm>
            <a:off x="608330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19世纪末，电子科技开始萌芽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8"/>
            </p:custDataLst>
          </p:nvPr>
        </p:nvSpPr>
        <p:spPr>
          <a:xfrm>
            <a:off x="9419336" y="370356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21世纪初，互联网和移动通信技术的普及，让电子科技深入到人们生活的方方面面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9"/>
            </p:custDataLst>
          </p:nvPr>
        </p:nvSpPr>
        <p:spPr>
          <a:xfrm>
            <a:off x="7063330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20世纪中叶，集成电路和计算机的出现，标志着电子科技的飞跃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30"/>
            </p:custDataLst>
          </p:nvPr>
        </p:nvSpPr>
        <p:spPr>
          <a:xfrm>
            <a:off x="2964336" y="158021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20世纪初，电子管和晶体管的发明，推动了电子科技的发展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电子科技的发展阶段</a:t>
            </a:r>
            <a:endParaRPr lang="zh-CN" altLang="en-US"/>
          </a:p>
        </p:txBody>
      </p:sp>
      <p:sp>
        <p:nvSpPr>
          <p:cNvPr id="1049178" name="任意多边形 20"/>
          <p:cNvSpPr/>
          <p:nvPr>
            <p:custDataLst>
              <p:tags r:id="rId2"/>
            </p:custDataLst>
          </p:nvPr>
        </p:nvSpPr>
        <p:spPr>
          <a:xfrm rot="2700000">
            <a:off x="944595" y="1526217"/>
            <a:ext cx="1212381" cy="12144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330" y="3167529"/>
            <a:ext cx="1885754" cy="28761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电子管时代（1904-1948年）：电子管作为主要元件，用于无线电和电视等领域。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2"/>
          <p:cNvSpPr/>
          <p:nvPr>
            <p:custDataLst>
              <p:tags r:id="rId4"/>
            </p:custDataLst>
          </p:nvPr>
        </p:nvSpPr>
        <p:spPr>
          <a:xfrm>
            <a:off x="733289" y="2810905"/>
            <a:ext cx="1635696" cy="11583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任意多边形 18"/>
          <p:cNvSpPr/>
          <p:nvPr>
            <p:custDataLst>
              <p:tags r:id="rId5"/>
            </p:custDataLst>
          </p:nvPr>
        </p:nvSpPr>
        <p:spPr>
          <a:xfrm rot="5400000">
            <a:off x="3216317" y="1526217"/>
            <a:ext cx="1212381" cy="12144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79350" y="3167529"/>
            <a:ext cx="1885754" cy="28761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晶体管时代（1948-1971年）：晶体管取代电子管，用于计算机、通信等领域。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3"/>
          <p:cNvSpPr/>
          <p:nvPr>
            <p:custDataLst>
              <p:tags r:id="rId7"/>
            </p:custDataLst>
          </p:nvPr>
        </p:nvSpPr>
        <p:spPr>
          <a:xfrm>
            <a:off x="3004308" y="2810905"/>
            <a:ext cx="1635696" cy="11583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86635" y="1526217"/>
            <a:ext cx="1212381" cy="12144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49667" y="3167529"/>
            <a:ext cx="1885754" cy="28761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集成电路时代（1971-2000年）：集成电路的出现，使得电子设备更加小型化、智能化。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4"/>
          <p:cNvSpPr/>
          <p:nvPr>
            <p:custDataLst>
              <p:tags r:id="rId10"/>
            </p:custDataLst>
          </p:nvPr>
        </p:nvSpPr>
        <p:spPr>
          <a:xfrm>
            <a:off x="5275328" y="2810905"/>
            <a:ext cx="1635696" cy="11583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57655" y="1526217"/>
            <a:ext cx="1212381" cy="12144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20687" y="3167529"/>
            <a:ext cx="1885754" cy="28761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互联网时代（2000年至今）：互联网的普及，使得电子科技更加便捷、高效。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5"/>
          <p:cNvSpPr/>
          <p:nvPr>
            <p:custDataLst>
              <p:tags r:id="rId13"/>
            </p:custDataLst>
          </p:nvPr>
        </p:nvSpPr>
        <p:spPr>
          <a:xfrm>
            <a:off x="7545646" y="2810905"/>
            <a:ext cx="1635696" cy="11583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2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10029376" y="1526217"/>
            <a:ext cx="1212381" cy="12144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4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691707" y="3167529"/>
            <a:ext cx="1885754" cy="28761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人工智能时代（2024年）：人工智能技术的突破，将带来电子科技的巨大变革。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5"/>
          <p:cNvSpPr/>
          <p:nvPr>
            <p:custDataLst>
              <p:tags r:id="rId16"/>
            </p:custDataLst>
          </p:nvPr>
        </p:nvSpPr>
        <p:spPr>
          <a:xfrm>
            <a:off x="9816666" y="2810905"/>
            <a:ext cx="1635696" cy="115833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电子科技的重要事件</a:t>
            </a:r>
            <a:endParaRPr lang="zh-CN" altLang="en-US"/>
          </a:p>
        </p:txBody>
      </p:sp>
      <p:sp>
        <p:nvSpPr>
          <p:cNvPr id="1049266" name="任意多边形 12"/>
          <p:cNvSpPr/>
          <p:nvPr>
            <p:custDataLst>
              <p:tags r:id="rId2"/>
            </p:custDataLst>
          </p:nvPr>
        </p:nvSpPr>
        <p:spPr>
          <a:xfrm rot="2700000">
            <a:off x="4072889" y="1455984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标题"/>
          <p:cNvSpPr txBox="1"/>
          <p:nvPr>
            <p:custDataLst>
              <p:tags r:id="rId3"/>
            </p:custDataLst>
          </p:nvPr>
        </p:nvSpPr>
        <p:spPr>
          <a:xfrm>
            <a:off x="4533406" y="1630180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270" name="文本框 25"/>
          <p:cNvSpPr txBox="1"/>
          <p:nvPr>
            <p:custDataLst>
              <p:tags r:id="rId4"/>
            </p:custDataLst>
          </p:nvPr>
        </p:nvSpPr>
        <p:spPr>
          <a:xfrm>
            <a:off x="4533406" y="244509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1958年：集成电路的发明，推动了电子科技的快速发展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72" name="任意多边形 22"/>
          <p:cNvSpPr/>
          <p:nvPr>
            <p:custDataLst>
              <p:tags r:id="rId5"/>
            </p:custDataLst>
          </p:nvPr>
        </p:nvSpPr>
        <p:spPr>
          <a:xfrm rot="2700000">
            <a:off x="1345158" y="1455984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4" name="标题"/>
          <p:cNvSpPr txBox="1"/>
          <p:nvPr>
            <p:custDataLst>
              <p:tags r:id="rId6"/>
            </p:custDataLst>
          </p:nvPr>
        </p:nvSpPr>
        <p:spPr>
          <a:xfrm>
            <a:off x="1805675" y="1630180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276" name="文本框 25"/>
          <p:cNvSpPr txBox="1"/>
          <p:nvPr>
            <p:custDataLst>
              <p:tags r:id="rId7"/>
            </p:custDataLst>
          </p:nvPr>
        </p:nvSpPr>
        <p:spPr>
          <a:xfrm>
            <a:off x="1805675" y="244509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1947年：晶体管的发明，标志着电子科技的诞生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78" name="任意多边形 27"/>
          <p:cNvSpPr/>
          <p:nvPr>
            <p:custDataLst>
              <p:tags r:id="rId8"/>
            </p:custDataLst>
          </p:nvPr>
        </p:nvSpPr>
        <p:spPr>
          <a:xfrm rot="2700000">
            <a:off x="9528352" y="1455984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标题"/>
          <p:cNvSpPr txBox="1"/>
          <p:nvPr>
            <p:custDataLst>
              <p:tags r:id="rId9"/>
            </p:custDataLst>
          </p:nvPr>
        </p:nvSpPr>
        <p:spPr>
          <a:xfrm>
            <a:off x="9988869" y="1630180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282" name="文本框 25"/>
          <p:cNvSpPr txBox="1"/>
          <p:nvPr>
            <p:custDataLst>
              <p:tags r:id="rId10"/>
            </p:custDataLst>
          </p:nvPr>
        </p:nvSpPr>
        <p:spPr>
          <a:xfrm>
            <a:off x="9988869" y="244509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1971年：个人电脑的诞生，改变了人们的生活和工作方式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84" name="任意多边形 32"/>
          <p:cNvSpPr/>
          <p:nvPr>
            <p:custDataLst>
              <p:tags r:id="rId11"/>
            </p:custDataLst>
          </p:nvPr>
        </p:nvSpPr>
        <p:spPr>
          <a:xfrm rot="2700000">
            <a:off x="6800620" y="1455984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标题"/>
          <p:cNvSpPr txBox="1"/>
          <p:nvPr>
            <p:custDataLst>
              <p:tags r:id="rId12"/>
            </p:custDataLst>
          </p:nvPr>
        </p:nvSpPr>
        <p:spPr>
          <a:xfrm>
            <a:off x="7261138" y="1630180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288" name="文本框 36"/>
          <p:cNvSpPr txBox="1"/>
          <p:nvPr>
            <p:custDataLst>
              <p:tags r:id="rId13"/>
            </p:custDataLst>
          </p:nvPr>
        </p:nvSpPr>
        <p:spPr>
          <a:xfrm>
            <a:off x="7261138" y="244509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1969年：阿波罗11号登月，展示了电子科技的强大力量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290" name="标题"/>
          <p:cNvSpPr txBox="1"/>
          <p:nvPr>
            <p:custDataLst>
              <p:tags r:id="rId14"/>
            </p:custDataLst>
          </p:nvPr>
        </p:nvSpPr>
        <p:spPr>
          <a:xfrm>
            <a:off x="3641071" y="143062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2" name="标题"/>
          <p:cNvSpPr txBox="1"/>
          <p:nvPr>
            <p:custDataLst>
              <p:tags r:id="rId15"/>
            </p:custDataLst>
          </p:nvPr>
        </p:nvSpPr>
        <p:spPr>
          <a:xfrm>
            <a:off x="913339" y="143062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1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4" name="标题"/>
          <p:cNvSpPr txBox="1"/>
          <p:nvPr>
            <p:custDataLst>
              <p:tags r:id="rId16"/>
            </p:custDataLst>
          </p:nvPr>
        </p:nvSpPr>
        <p:spPr>
          <a:xfrm>
            <a:off x="9096533" y="143062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4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6" name="标题"/>
          <p:cNvSpPr txBox="1"/>
          <p:nvPr>
            <p:custDataLst>
              <p:tags r:id="rId17"/>
            </p:custDataLst>
          </p:nvPr>
        </p:nvSpPr>
        <p:spPr>
          <a:xfrm>
            <a:off x="6368802" y="143062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3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298" name="任意多边形 3"/>
          <p:cNvSpPr/>
          <p:nvPr>
            <p:custDataLst>
              <p:tags r:id="rId18"/>
            </p:custDataLst>
          </p:nvPr>
        </p:nvSpPr>
        <p:spPr>
          <a:xfrm rot="2700000">
            <a:off x="4072889" y="3897393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标题"/>
          <p:cNvSpPr txBox="1"/>
          <p:nvPr>
            <p:custDataLst>
              <p:tags r:id="rId19"/>
            </p:custDataLst>
          </p:nvPr>
        </p:nvSpPr>
        <p:spPr>
          <a:xfrm>
            <a:off x="4533406" y="4071589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302" name="文本框 25"/>
          <p:cNvSpPr txBox="1"/>
          <p:nvPr>
            <p:custDataLst>
              <p:tags r:id="rId20"/>
            </p:custDataLst>
          </p:nvPr>
        </p:nvSpPr>
        <p:spPr>
          <a:xfrm>
            <a:off x="4533406" y="488650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2007年：iPhone的推出，重新定义了智能手机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04" name="任意多边形 6"/>
          <p:cNvSpPr/>
          <p:nvPr>
            <p:custDataLst>
              <p:tags r:id="rId21"/>
            </p:custDataLst>
          </p:nvPr>
        </p:nvSpPr>
        <p:spPr>
          <a:xfrm rot="2700000">
            <a:off x="1345158" y="3897393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标题"/>
          <p:cNvSpPr txBox="1"/>
          <p:nvPr>
            <p:custDataLst>
              <p:tags r:id="rId22"/>
            </p:custDataLst>
          </p:nvPr>
        </p:nvSpPr>
        <p:spPr>
          <a:xfrm>
            <a:off x="1805675" y="4071589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308" name="文本框 8"/>
          <p:cNvSpPr txBox="1"/>
          <p:nvPr>
            <p:custDataLst>
              <p:tags r:id="rId23"/>
            </p:custDataLst>
          </p:nvPr>
        </p:nvSpPr>
        <p:spPr>
          <a:xfrm>
            <a:off x="1805675" y="488650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1989年：万维网的发明，开启了互联网时代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10" name="任意多边形 10"/>
          <p:cNvSpPr/>
          <p:nvPr>
            <p:custDataLst>
              <p:tags r:id="rId24"/>
            </p:custDataLst>
          </p:nvPr>
        </p:nvSpPr>
        <p:spPr>
          <a:xfrm rot="2700000">
            <a:off x="9528352" y="3897393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标题"/>
          <p:cNvSpPr txBox="1"/>
          <p:nvPr>
            <p:custDataLst>
              <p:tags r:id="rId25"/>
            </p:custDataLst>
          </p:nvPr>
        </p:nvSpPr>
        <p:spPr>
          <a:xfrm>
            <a:off x="9988869" y="4071589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314" name="文本框 25"/>
          <p:cNvSpPr txBox="1"/>
          <p:nvPr>
            <p:custDataLst>
              <p:tags r:id="rId26"/>
            </p:custDataLst>
          </p:nvPr>
        </p:nvSpPr>
        <p:spPr>
          <a:xfrm>
            <a:off x="9988869" y="488650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2020年：5G技术的商用，加速了物联网的发展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16" name="任意多边形 15"/>
          <p:cNvSpPr/>
          <p:nvPr>
            <p:custDataLst>
              <p:tags r:id="rId27"/>
            </p:custDataLst>
          </p:nvPr>
        </p:nvSpPr>
        <p:spPr>
          <a:xfrm rot="2700000">
            <a:off x="6800620" y="3897393"/>
            <a:ext cx="180202" cy="165452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标题"/>
          <p:cNvSpPr txBox="1"/>
          <p:nvPr>
            <p:custDataLst>
              <p:tags r:id="rId28"/>
            </p:custDataLst>
          </p:nvPr>
        </p:nvSpPr>
        <p:spPr>
          <a:xfrm>
            <a:off x="7261138" y="4071589"/>
            <a:ext cx="1589119" cy="7988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rPr>
              <a:t>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320" name="文本框 19"/>
          <p:cNvSpPr txBox="1"/>
          <p:nvPr>
            <p:custDataLst>
              <p:tags r:id="rId29"/>
            </p:custDataLst>
          </p:nvPr>
        </p:nvSpPr>
        <p:spPr>
          <a:xfrm>
            <a:off x="7261138" y="4886505"/>
            <a:ext cx="1589119" cy="1252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2012年：深度学习的突破，推动了人工智能的发展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322" name="标题"/>
          <p:cNvSpPr txBox="1"/>
          <p:nvPr>
            <p:custDataLst>
              <p:tags r:id="rId30"/>
            </p:custDataLst>
          </p:nvPr>
        </p:nvSpPr>
        <p:spPr>
          <a:xfrm>
            <a:off x="3641071" y="387203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6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24" name="标题"/>
          <p:cNvSpPr txBox="1"/>
          <p:nvPr>
            <p:custDataLst>
              <p:tags r:id="rId31"/>
            </p:custDataLst>
          </p:nvPr>
        </p:nvSpPr>
        <p:spPr>
          <a:xfrm>
            <a:off x="913339" y="387203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5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32"/>
            </p:custDataLst>
          </p:nvPr>
        </p:nvSpPr>
        <p:spPr>
          <a:xfrm>
            <a:off x="9096533" y="387203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8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28" name="标题"/>
          <p:cNvSpPr txBox="1"/>
          <p:nvPr>
            <p:custDataLst>
              <p:tags r:id="rId33"/>
            </p:custDataLst>
          </p:nvPr>
        </p:nvSpPr>
        <p:spPr>
          <a:xfrm>
            <a:off x="6368802" y="3872032"/>
            <a:ext cx="862970" cy="1617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9000" b="1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7</a:t>
            </a:r>
            <a:endParaRPr lang="en-US" altLang="zh-CN" sz="9000" b="1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电子科技的发展趋势</a:t>
            </a:r>
            <a:endParaRPr lang="zh-CN" altLang="en-US"/>
          </a:p>
        </p:txBody>
      </p:sp>
      <p:sp>
        <p:nvSpPr>
          <p:cNvPr id="1049388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6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物联网：万物互联，实现信息共享和协同工作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智能化：人工智能、机器学习、大数据等技术的广泛应用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5G通信：高速、低延时、高连接密度的通信技术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量子计算：超越传统计算机，实现超高速计算和信息处理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46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2024年电子科技的突破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5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人工智能的突破</a:t>
            </a:r>
            <a:endParaRPr lang="zh-CN" altLang="en-US"/>
          </a:p>
        </p:txBody>
      </p:sp>
      <p:sp>
        <p:nvSpPr>
          <p:cNvPr id="1049538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自然语言处理的进步：人工智能在理解、生成和翻译自然语言方面取得了重要进展，使得人机交互更加自然、流畅。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深度学习技术的发展：神经网络的突破性进展，使得人工智能在图像识别、语音识别等领域取得了显著成果。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强化学习的应用：强化学习技术在自动驾驶、游戏等领域的应用，使得人工智能在复杂环境中的决策能力得到了提升。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人工智能在医疗、金融、教育等领域的应用：人工智能在这些领域的应用，提高了工作效率，降低了成本，改善了人们的生活质量。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6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5G技术的普及</a:t>
            </a:r>
            <a:endParaRPr lang="zh-CN" altLang="en-US"/>
          </a:p>
        </p:txBody>
      </p:sp>
      <p:sp>
        <p:nvSpPr>
          <p:cNvPr id="1049612" name="矩形 3"/>
          <p:cNvSpPr/>
          <p:nvPr>
            <p:custDataLst>
              <p:tags r:id="rId2"/>
            </p:custDataLst>
          </p:nvPr>
        </p:nvSpPr>
        <p:spPr>
          <a:xfrm>
            <a:off x="1450759" y="1319530"/>
            <a:ext cx="9831404" cy="108093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4" name="矩形 13"/>
          <p:cNvSpPr/>
          <p:nvPr>
            <p:custDataLst>
              <p:tags r:id="rId3"/>
            </p:custDataLst>
          </p:nvPr>
        </p:nvSpPr>
        <p:spPr>
          <a:xfrm>
            <a:off x="903550" y="1319530"/>
            <a:ext cx="266624" cy="108093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16" name="文本框 4"/>
          <p:cNvSpPr txBox="1"/>
          <p:nvPr>
            <p:custDataLst>
              <p:tags r:id="rId4"/>
            </p:custDataLst>
          </p:nvPr>
        </p:nvSpPr>
        <p:spPr>
          <a:xfrm>
            <a:off x="1732256" y="1412924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5G网络的速度：比4G快100倍，延迟更低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39"/>
          <p:cNvSpPr/>
          <p:nvPr>
            <p:custDataLst>
              <p:tags r:id="rId5"/>
            </p:custDataLst>
          </p:nvPr>
        </p:nvSpPr>
        <p:spPr>
          <a:xfrm>
            <a:off x="1450759" y="2602708"/>
            <a:ext cx="9831404" cy="108093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0" name="矩形 5"/>
          <p:cNvSpPr/>
          <p:nvPr>
            <p:custDataLst>
              <p:tags r:id="rId6"/>
            </p:custDataLst>
          </p:nvPr>
        </p:nvSpPr>
        <p:spPr>
          <a:xfrm>
            <a:off x="903550" y="2602708"/>
            <a:ext cx="266624" cy="108093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2" name="文本框 41"/>
          <p:cNvSpPr txBox="1"/>
          <p:nvPr>
            <p:custDataLst>
              <p:tags r:id="rId7"/>
            </p:custDataLst>
          </p:nvPr>
        </p:nvSpPr>
        <p:spPr>
          <a:xfrm>
            <a:off x="1732256" y="2696102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5G网络的应用：物联网、自动驾驶、虚拟现实等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12"/>
          <p:cNvSpPr/>
          <p:nvPr>
            <p:custDataLst>
              <p:tags r:id="rId8"/>
            </p:custDataLst>
          </p:nvPr>
        </p:nvSpPr>
        <p:spPr>
          <a:xfrm>
            <a:off x="1450759" y="3885886"/>
            <a:ext cx="9831404" cy="108093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6" name="矩形 17"/>
          <p:cNvSpPr/>
          <p:nvPr>
            <p:custDataLst>
              <p:tags r:id="rId9"/>
            </p:custDataLst>
          </p:nvPr>
        </p:nvSpPr>
        <p:spPr>
          <a:xfrm>
            <a:off x="903550" y="3885886"/>
            <a:ext cx="266624" cy="108093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28" name="文本框 19"/>
          <p:cNvSpPr txBox="1"/>
          <p:nvPr>
            <p:custDataLst>
              <p:tags r:id="rId10"/>
            </p:custDataLst>
          </p:nvPr>
        </p:nvSpPr>
        <p:spPr>
          <a:xfrm>
            <a:off x="1732256" y="3979280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5G网络的影响：改变人们的生活方式，提高工作效率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9"/>
          <p:cNvSpPr/>
          <p:nvPr>
            <p:custDataLst>
              <p:tags r:id="rId11"/>
            </p:custDataLst>
          </p:nvPr>
        </p:nvSpPr>
        <p:spPr>
          <a:xfrm>
            <a:off x="1450759" y="5168407"/>
            <a:ext cx="9831404" cy="108093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2" name="矩形 26"/>
          <p:cNvSpPr/>
          <p:nvPr>
            <p:custDataLst>
              <p:tags r:id="rId12"/>
            </p:custDataLst>
          </p:nvPr>
        </p:nvSpPr>
        <p:spPr>
          <a:xfrm>
            <a:off x="903550" y="5168407"/>
            <a:ext cx="266624" cy="108093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4" name="文本框 27"/>
          <p:cNvSpPr txBox="1"/>
          <p:nvPr>
            <p:custDataLst>
              <p:tags r:id="rId13"/>
            </p:custDataLst>
          </p:nvPr>
        </p:nvSpPr>
        <p:spPr>
          <a:xfrm>
            <a:off x="1732256" y="5261801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5G网络的挑战：网络安全、隐私保护、设备兼容性等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6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物联网的应用</a:t>
            </a:r>
            <a:endParaRPr lang="zh-CN" altLang="en-US"/>
          </a:p>
        </p:txBody>
      </p:sp>
      <p:sp>
        <p:nvSpPr>
          <p:cNvPr id="1049694" name="圆角矩形 26"/>
          <p:cNvSpPr/>
          <p:nvPr>
            <p:custDataLst>
              <p:tags r:id="rId2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96" name="圆角矩形 28"/>
          <p:cNvSpPr/>
          <p:nvPr>
            <p:custDataLst>
              <p:tags r:id="rId3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698" name="文本框 31"/>
          <p:cNvSpPr txBox="1"/>
          <p:nvPr>
            <p:custDataLst>
              <p:tags r:id="rId4"/>
            </p:custDataLst>
          </p:nvPr>
        </p:nvSpPr>
        <p:spPr>
          <a:xfrm>
            <a:off x="763306" y="220498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智能家居：通过物联网技术实现家居设备的智能控制和互联互通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29"/>
          <p:cNvSpPr/>
          <p:nvPr>
            <p:custDataLst>
              <p:tags r:id="rId5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02" name="圆角矩形 32"/>
          <p:cNvSpPr/>
          <p:nvPr>
            <p:custDataLst>
              <p:tags r:id="rId6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04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工业互联网：利用物联网技术提高生产效率、降低成本、提高产品质量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3"/>
          <p:cNvSpPr/>
          <p:nvPr>
            <p:custDataLst>
              <p:tags r:id="rId8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08" name="圆角矩形 4"/>
          <p:cNvSpPr/>
          <p:nvPr>
            <p:custDataLst>
              <p:tags r:id="rId9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10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车联网：实现车辆与车辆、车辆与基础设施、车辆与云端的互联互通，提高交通安全和效率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8"/>
          <p:cNvSpPr/>
          <p:nvPr>
            <p:custDataLst>
              <p:tags r:id="rId11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14" name="圆角矩形 9"/>
          <p:cNvSpPr/>
          <p:nvPr>
            <p:custDataLst>
              <p:tags r:id="rId12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16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医疗物联网：通过物联网技术实现医疗信息的实时采集、传输和处理，提高医疗服务质量和效率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https://d.book118.com/528045136074006031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3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3_2"/>
  <p:tag name="KSO_WM_UNIT_INDEX" val="1_3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2_2"/>
  <p:tag name="KSO_WM_UNIT_INDEX" val="1_2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5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2_1"/>
  <p:tag name="KSO_WM_UNIT_INDEX" val="1_2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1_1"/>
  <p:tag name="KSO_WM_UNIT_INDEX" val="1_1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4_1"/>
  <p:tag name="KSO_WM_UNIT_INDEX" val="1_4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3_1"/>
  <p:tag name="KSO_WM_UNIT_INDEX" val="1_3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2"/>
  <p:tag name="KSO_WM_UNIT_SUBTYPE" val="d"/>
  <p:tag name="KSO_WM_UNIT_TEXT_FILL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1"/>
  <p:tag name="KSO_WM_UNIT_SUBTYPE" val="d"/>
  <p:tag name="KSO_WM_UNIT_TEXT_FILL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4"/>
  <p:tag name="KSO_WM_UNIT_SUBTYPE" val="d"/>
  <p:tag name="KSO_WM_UNIT_TEXT_FILL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3"/>
  <p:tag name="KSO_WM_UNIT_SUBTYPE" val="d"/>
  <p:tag name="KSO_WM_UNIT_TEXT_FILL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6_2"/>
  <p:tag name="KSO_WM_UNIT_INDEX" val="1_6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6_1"/>
  <p:tag name="KSO_WM_UNIT_INDEX" val="1_6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5_2"/>
  <p:tag name="KSO_WM_UNIT_INDEX" val="1_5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5_1"/>
  <p:tag name="KSO_WM_UNIT_INDEX" val="1_5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8_2"/>
  <p:tag name="KSO_WM_UNIT_INDEX" val="1_8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  <p:tag name="KSO_WM_UNIT_VALUE" val="12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8_1"/>
  <p:tag name="KSO_WM_UNIT_INDEX" val="1_8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  <p:tag name="KSO_WM_UNIT_VALUE" val="45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22_7*l_h_i*1_7_2"/>
  <p:tag name="KSO_WM_UNIT_INDEX" val="1_7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5"/>
  <p:tag name="KSO_WM_UNIT_TYPE" val="l_h_a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f*1_7_1"/>
  <p:tag name="KSO_WM_UNIT_INDEX" val="1_7_1"/>
  <p:tag name="KSO_WM_UNIT_LAYERLEVEL" val="1_1_1"/>
  <p:tag name="KSO_WM_UNIT_NOCLEAR" val="0"/>
  <p:tag name="KSO_WM_UNIT_PRESET_TEXT" val="此处输入你的智能图形项正文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6"/>
  <p:tag name="KSO_WM_UNIT_SUBTYPE" val="d"/>
  <p:tag name="KSO_WM_UNIT_TEXT_FILL_FORE_SCHEMECOLOR_INDEX" val="5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5"/>
  <p:tag name="KSO_WM_UNIT_SUBTYPE" val="d"/>
  <p:tag name="KSO_WM_UNIT_TEXT_FILL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8"/>
  <p:tag name="KSO_WM_UNIT_SUBTYPE" val="d"/>
  <p:tag name="KSO_WM_UNIT_TEXT_FILL_FORE_SCHEMECOLOR_INDEX" val="5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4.54998779296875,&quot;width&quot;:808.4459228515625}"/>
  <p:tag name="KSO_WM_TAG_VERSION" val="3.0"/>
  <p:tag name="KSO_WM_TEMPLATE_CATEGORY" val="diagram"/>
  <p:tag name="KSO_WM_TEMPLATE_INDEX" val="20230922"/>
  <p:tag name="KSO_WM_UNIT_COMPATIBLE" val="0"/>
  <p:tag name="KSO_WM_UNIT_DIAGRAM_ISNUMVISUAL" val="0"/>
  <p:tag name="KSO_WM_UNIT_DIAGRAM_ISREFERUNIT" val="0"/>
  <p:tag name="KSO_WM_UNIT_HIGHLIGHT" val="0"/>
  <p:tag name="KSO_WM_UNIT_ID" val="diagram20230922_7*l_h_i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7"/>
  <p:tag name="KSO_WM_UNIT_SUBTYPE" val="d"/>
  <p:tag name="KSO_WM_UNIT_TEXT_FILL_FORE_SCHEMECOLOR_INDEX" val="5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2024年电子科技的巨大突破</vt:lpstr>
      <vt:lpstr>目录</vt:lpstr>
      <vt:lpstr>电子科技的发展历程</vt:lpstr>
      <vt:lpstr>电子科技的历史背景</vt:lpstr>
      <vt:lpstr>电子科技的发展阶段</vt:lpstr>
      <vt:lpstr>电子科技的重要事件</vt:lpstr>
      <vt:lpstr>电子科技的发展趋势</vt:lpstr>
      <vt:lpstr>2024年电子科技的突破</vt:lpstr>
      <vt:lpstr>人工智能的突破</vt:lpstr>
      <vt:lpstr>5G技术的普及</vt:lpstr>
      <vt:lpstr>物联网的应用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2024-09-08T13:19:23.755</cp:lastPrinted>
  <dcterms:created xsi:type="dcterms:W3CDTF">2024-09-08T05:19:23Z</dcterms:created>
  <dcterms:modified xsi:type="dcterms:W3CDTF">2024-09-08T05:19:26Z</dcterms:modified>
</cp:coreProperties>
</file>