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A077E1-1324-4FFB-9991-0EB4C96FC2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CB86B7-2646-4F31-A215-BB7138B9B3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60F0E4-B391-42E5-A6C3-9CD4743AB9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83CB00A-8D09-4493-B98E-B9DC84EE7C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0B36FC7-0C59-4741-AD7F-F7FC4A5EE1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1F45080-8DAA-46BB-BC41-7325A9954B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8C8E625-E9F4-4E1F-8AA8-7707C11BF3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4B7CDAF-ECD1-4CE2-B3D8-512FA5BAE5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BFDB59F-70B9-4950-BFC7-854B08B477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31D72D-3D63-42A9-9AB3-ACE57C5D00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10AB04-7A45-44C9-96B0-624C4E5F68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sp>
        <p:nvSpPr>
          <p:cNvPr id="11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5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6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7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28047036027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境外人员及其证件基本常识\n## 1.境外人员的基本概念与分类\n### 1.1境外人员的定义与类型\n### 1.2境外人员的来源与分布\n### 1.3境外人员在中国的活动与影响\n## 2.境外人员证件的种类与用途\n### 2.1护照与签证的种类与功能\n### 2.2境外人员在中国的工作许可与居留许可\n### 2.3境外人员在中国的学习许可与旅游许可\n## 3.境外人员证件的办理与延期\n### 3.1境外人员证件的办理流程与材料\n### 3.2境外人员证件的延期与变更\n### 3.3境外人员证件的补办与注销\n## 4.境外人员证件的有效性与识别\n### 4.1境外人员证件的有效期与使用要求\n### 4.2境外人员证件的真伪识别与验证\n### 4.3境外人员证件的信息安全与隐私保护\n## 5.境外人员证件违法行为的防范与处理\n### 5.1境外人员证件违法行为的类型与防范\n### 5.2境外人员证件违法行为的查处与惩罚\n### 5.3境外人员证件违法行为的法律法规与政策规定\n&quot;,&quot;templateId&quot;:&quot;3wr1pbmdtjrh3jjfzwr75chiya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315700" cy="1301750"/>
          </a:xfrm>
        </p:spPr>
        <p:txBody>
          <a:bodyPr vert="horz" wrap="square" lIns="91440" tIns="45720" rIns="91440" bIns="45720" anchor="t">
            <a:normAutofit/>
          </a:bodyPr>
          <a:lstStyle/>
          <a:p>
            <a:r>
              <a:rPr lang="zh-CN" sz="6600"/>
              <a:t>境外人员及其证件基本常识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 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2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3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6000"/>
              <a:t>境外人员的基本概念与分类</a:t>
            </a:r>
            <a:endParaRPr/>
          </a:p>
        </p:txBody>
      </p:sp>
      <p:sp>
        <p:nvSpPr>
          <p:cNvPr id="124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2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63" name="Group 62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197254" y="1423099"/>
            <a:ext cx="13310622" cy="4655015"/>
            <a:chOff x="1197254" y="1423099"/>
            <a:chExt cx="13310622" cy="4655015"/>
          </a:xfrm>
        </p:grpSpPr>
        <p:grpSp>
          <p:nvGrpSpPr>
            <p:cNvPr id="164" name="Group 628"/>
            <p:cNvGrpSpPr/>
            <p:nvPr/>
          </p:nvGrpSpPr>
          <p:grpSpPr>
            <a:xfrm>
              <a:off x="1197254" y="3971227"/>
              <a:ext cx="11008530" cy="2106887"/>
              <a:chOff x="1197254" y="3971227"/>
              <a:chExt cx="11008530" cy="2106887"/>
            </a:xfrm>
          </p:grpSpPr>
          <p:sp>
            <p:nvSpPr>
              <p:cNvPr id="165" name="AutoShape 3"/>
              <p:cNvSpPr/>
              <p:nvPr/>
            </p:nvSpPr>
            <p:spPr>
              <a:xfrm>
                <a:off x="125016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6" name="AutoShape 4"/>
              <p:cNvSpPr/>
              <p:nvPr/>
            </p:nvSpPr>
            <p:spPr>
              <a:xfrm>
                <a:off x="119725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7" name="AutoShape 5"/>
              <p:cNvSpPr/>
              <p:nvPr/>
            </p:nvSpPr>
            <p:spPr>
              <a:xfrm>
                <a:off x="188000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68" name="Connector 6"/>
              <p:cNvCxnSpPr/>
              <p:nvPr/>
            </p:nvCxnSpPr>
            <p:spPr>
              <a:xfrm>
                <a:off x="1951634" y="6029346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69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1197254" y="3971227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境外人员是指在中国境外居住、工作、学习或旅游的人员</a:t>
                </a:r>
                <a:endParaRPr/>
              </a:p>
            </p:txBody>
          </p:sp>
          <p:sp>
            <p:nvSpPr>
              <p:cNvPr id="170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1197254" y="4461419"/>
                <a:ext cx="781050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包括外国公民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中国公民在国外定居的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无国籍人士</a:t>
                </a:r>
                <a:endParaRPr/>
              </a:p>
            </p:txBody>
          </p:sp>
        </p:grpSp>
        <p:grpSp>
          <p:nvGrpSpPr>
            <p:cNvPr id="171" name="Group 635"/>
            <p:cNvGrpSpPr/>
            <p:nvPr/>
          </p:nvGrpSpPr>
          <p:grpSpPr>
            <a:xfrm>
              <a:off x="3499345" y="1423099"/>
              <a:ext cx="11008530" cy="2005901"/>
              <a:chOff x="3499345" y="1423099"/>
              <a:chExt cx="11008530" cy="2005901"/>
            </a:xfrm>
          </p:grpSpPr>
          <p:sp>
            <p:nvSpPr>
              <p:cNvPr id="172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74694" y="1423099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境外人员可分为长期境外人员和短期境外人员</a:t>
                </a:r>
                <a:endParaRPr/>
              </a:p>
            </p:txBody>
          </p:sp>
          <p:sp>
            <p:nvSpPr>
              <p:cNvPr id="173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74694" y="1913291"/>
                <a:ext cx="777875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长期境外人员：在中国境外居住、工作、学习时间超过180天的人员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短期境外人员：在中国境外停留时间不超过180天的人员</a:t>
                </a:r>
                <a:endParaRPr/>
              </a:p>
            </p:txBody>
          </p:sp>
          <p:sp>
            <p:nvSpPr>
              <p:cNvPr id="174" name="AutoShape 10"/>
              <p:cNvSpPr/>
              <p:nvPr/>
            </p:nvSpPr>
            <p:spPr>
              <a:xfrm>
                <a:off x="3552256" y="3306002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5" name="AutoShape 11"/>
              <p:cNvSpPr/>
              <p:nvPr/>
            </p:nvSpPr>
            <p:spPr>
              <a:xfrm>
                <a:off x="3499345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6" name="AutoShape 12"/>
              <p:cNvSpPr/>
              <p:nvPr/>
            </p:nvSpPr>
            <p:spPr>
              <a:xfrm>
                <a:off x="4182096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77" name="Connector 13"/>
              <p:cNvCxnSpPr/>
              <p:nvPr/>
            </p:nvCxnSpPr>
            <p:spPr>
              <a:xfrm>
                <a:off x="4253725" y="3380232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7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境外人员的定义与类型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9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80" name="Tencent" descr="{&quot;isTemplate&quot;:true,&quot;type&quot;:&quot;title&quot;,&quot;canOmit&quot;:false,&quot;range&quot;:0}"/>
          <p:cNvSpPr txBox="1"/>
          <p:nvPr/>
        </p:nvSpPr>
        <p:spPr>
          <a:xfrm>
            <a:off x="571500" y="1824744"/>
            <a:ext cx="64833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境外人员的来源与分布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181" name="Tencent" descr="{&quot;isTemplate&quot;:true,&quot;type&quot;:&quot;content&quot;,&quot;canOmit&quot;:true,&quot;range&quot;:0}"/>
          <p:cNvSpPr txBox="1"/>
          <p:nvPr/>
        </p:nvSpPr>
        <p:spPr>
          <a:xfrm>
            <a:off x="571500" y="3429000"/>
            <a:ext cx="6480000" cy="3069432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境外人员主要来源于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世界各地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，包括亚洲、欧洲、美洲、非洲等地区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以亚洲国家为主，如美国、日本、韩国、新加坡等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欧洲国家，如英国、德国、法国、意大利等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美洲国家，如加拿大、墨西哥、巴西等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非洲国家，如南非、埃及、肯尼亚等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境外人员的分布特点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经济发达国家人员较多，如美国、日本、德国等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与中国友好的国家人员较多，如俄罗斯、巴基斯坦、泰国等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教育、科研领域人员较多，如美国、英国、德国等</a:t>
            </a:r>
            <a:endParaRPr/>
          </a:p>
        </p:txBody>
      </p:sp>
      <p:cxnSp>
        <p:nvCxnSpPr>
          <p:cNvPr id="182" name="直线连接符 9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3" name="图片 1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30807" r="30807"/>
          <a:stretch>
            <a:fillRect/>
          </a:stretch>
        </p:blipFill>
        <p:spPr>
          <a:xfrm>
            <a:off x="7512001" y="0"/>
            <a:ext cx="4679999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4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85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186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187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境外人员在中国的活动主要包括商务考察、学术交流、旅游观光等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8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商务考察：来华洽谈业务、签订合同、投资办厂等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学术交流：来华讲学、研究、合作等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旅游观光：来华旅游、探亲访友等</a:t>
                </a:r>
                <a:endParaRPr/>
              </a:p>
            </p:txBody>
          </p:sp>
        </p:grpSp>
        <p:grpSp>
          <p:nvGrpSpPr>
            <p:cNvPr id="189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19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境外人员对中国的影响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9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促进中国的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经济发展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，吸引外资、技术和管理经验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推动中国的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文化交流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，增进中外友谊和了解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提高中国的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国际地位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，扩大国际影响力</a:t>
                </a:r>
                <a:endParaRPr/>
              </a:p>
            </p:txBody>
          </p:sp>
        </p:grpSp>
      </p:grpSp>
      <p:sp>
        <p:nvSpPr>
          <p:cNvPr id="19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境外人员在中国的活动与影响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3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94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6000"/>
              <a:t>境外人员证件的种类与用途</a:t>
            </a:r>
            <a:endParaRPr/>
          </a:p>
        </p:txBody>
      </p:sp>
      <p:sp>
        <p:nvSpPr>
          <p:cNvPr id="195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6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9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198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199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护照是境外人员的身份证明，用于证明其国籍和身份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0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护照分为普通护照、公务护照、外交护照等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护照具有护照号码、持照人姓名、出生日期、国籍等信息</a:t>
                </a:r>
                <a:endParaRPr/>
              </a:p>
            </p:txBody>
          </p:sp>
        </p:grpSp>
        <p:grpSp>
          <p:nvGrpSpPr>
            <p:cNvPr id="201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20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签证是境外人员入境中国的许可证明，用于证明其合法入境资格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0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签证分为旅游签证、商务签证、学习签证、工作签证等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签证具有签证号码、持证人姓名、出生日期、国籍、签证类型等信息</a:t>
                </a:r>
                <a:endParaRPr/>
              </a:p>
            </p:txBody>
          </p:sp>
        </p:grpSp>
      </p:grpSp>
      <p:sp>
        <p:nvSpPr>
          <p:cNvPr id="20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护照与签证的种类与功能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5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06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207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20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工作许可是指境外人员在中国工作的合法证件，用于证明其在中国工作的资格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0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工作许可分为外国专家来华工作许可、外国企业常驻代表机构工作许可等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工作许可具有许可编号、持证人姓名、出生日期、国籍、工作单位等信息</a:t>
                </a:r>
                <a:endParaRPr/>
              </a:p>
            </p:txBody>
          </p:sp>
        </p:grpSp>
        <p:grpSp>
          <p:nvGrpSpPr>
            <p:cNvPr id="210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211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居留许可是指境外人员在中国居住的合法证件，用于证明其在中国居住的资格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1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居留许可分为外国人居留许可、外国人永久居留许可等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居留许可具有许可编号、持证人姓名、出生日期、国籍、居住地址等信息</a:t>
                </a:r>
                <a:endParaRPr/>
              </a:p>
            </p:txBody>
          </p:sp>
        </p:grpSp>
      </p:grpSp>
      <p:sp>
        <p:nvSpPr>
          <p:cNvPr id="21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境外人员在中国的工作许可与居留许可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4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15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216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217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学习许可是指境外人员在中国学习的合法证件，用于证明其在中国学习的资格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1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学习许可分为外国留学生来华学习许可、外国专家来华学术交流许可等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学习许可具有许可编号、持证人姓名、出生日期、国籍、就读学校等信息</a:t>
                </a:r>
                <a:endParaRPr/>
              </a:p>
            </p:txBody>
          </p:sp>
        </p:grpSp>
        <p:grpSp>
          <p:nvGrpSpPr>
            <p:cNvPr id="219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22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旅游许可是指境外人员在中国旅游的合法证件，用于证明其在中国旅游的资格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2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旅游许可分为外国游客来华旅游许可、外国商务游客来华商务旅游许可等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旅游许可具有许可编号、持证人姓名、出生日期、国籍、旅游行程等信息</a:t>
                </a:r>
                <a:endParaRPr/>
              </a:p>
            </p:txBody>
          </p:sp>
        </p:grpSp>
      </p:grpSp>
      <p:sp>
        <p:nvSpPr>
          <p:cNvPr id="22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境外人员在中国的学习许可与旅游许可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6000"/>
              <a:t>境外人员证件的办理与延期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境外人员证件的办理流程</a:t>
                </a:r>
                <a:endParaRPr/>
              </a:p>
            </p:txBody>
          </p:sp>
          <p:sp>
            <p:nvSpPr>
              <p:cNvPr id="1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提交申请：境外人员向中国驻外使领馆或中国政府相关部门提交申请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审核审批：中国驻外使领馆或中国政府相关部门审核审批申请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颁发证件：审核审批通过后，颁发相应证件</a:t>
                </a:r>
                <a:endParaRPr/>
              </a:p>
            </p:txBody>
          </p:sp>
          <p:sp>
            <p:nvSpPr>
              <p:cNvPr id="1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境外人员证件办理所需材料</a:t>
                </a:r>
                <a:endParaRPr/>
              </a:p>
            </p:txBody>
          </p:sp>
          <p:sp>
            <p:nvSpPr>
              <p:cNvPr id="2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有效护照：境外人员需提交有效护照原件及复印件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签证申请表：境外人员需填写签证申请表，提供相关信息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其他材料：根据不同类型的证件，境外人员还需提供其他相关材料，如邀请函、银行存款证明等</a:t>
                </a:r>
                <a:endParaRPr/>
              </a:p>
            </p:txBody>
          </p:sp>
          <p:sp>
            <p:nvSpPr>
              <p:cNvPr id="2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境外人员证件的办理流程与材料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https://d.book118.com/528047036027006040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blue">
      <a:dk1>
        <a:srgbClr val="000000"/>
      </a:dk1>
      <a:lt1>
        <a:srgbClr val="FFFFFF"/>
      </a:lt1>
      <a:dk2>
        <a:srgbClr val="262C32"/>
      </a:dk2>
      <a:lt2>
        <a:srgbClr val="E7F3F7"/>
      </a:lt2>
      <a:accent1>
        <a:srgbClr val="3087D5"/>
      </a:accent1>
      <a:accent2>
        <a:srgbClr val="A3DBFA"/>
      </a:accent2>
      <a:accent3>
        <a:srgbClr val="5DB1F7"/>
      </a:accent3>
      <a:accent4>
        <a:srgbClr val="2270C9"/>
      </a:accent4>
      <a:accent5>
        <a:srgbClr val="67A1F9"/>
      </a:accent5>
      <a:accent6>
        <a:srgbClr val="466DD1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67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境外人员及其证件基本常识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2024-09-18T10:33:20.124</cp:lastPrinted>
  <dcterms:created xsi:type="dcterms:W3CDTF">2024-09-18T02:33:20Z</dcterms:created>
  <dcterms:modified xsi:type="dcterms:W3CDTF">2024-09-18T02:33:21Z</dcterms:modified>
</cp:coreProperties>
</file>