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MBLHM+IVETBM+MicrosoftYaHei-Bold"/>
      <p:regular r:id="rId15"/>
    </p:embeddedFont>
    <p:embeddedFont>
      <p:font typeface="AAILSK+MS-UIGothic"/>
      <p:regular r:id="rId16"/>
    </p:embeddedFont>
    <p:embeddedFont>
      <p:font typeface="NQGSAN+LERMQU+ArialMT"/>
      <p:regular r:id="rId17"/>
    </p:embeddedFont>
    <p:embeddedFont>
      <p:font typeface="SJCWAR+BHJEMB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03D4E-9C79-4717-95C0-4532D2BA8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9F661-9D5E-46EC-963C-D0F430D7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2B1A4-5E80-46F1-ABFC-CCA7E7A9C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33607-54C7-47B5-96EF-BF95F6CCF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05A64-5E5D-4611-995C-28B9C1187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28EB2-717D-49D0-BDEB-14DB7182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74482-8B95-4E2F-B274-14A4DE34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04C46-6005-4302-9E32-80FFD30E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D2082-BA89-44FF-BF8B-5FC040262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35A70-B88A-4C8B-8651-4AC74245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BB705-5CAB-4F5D-8416-25BBEBDC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2012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DMBLHM+IVETBM+MicrosoftYaHei-Bold"/>
                <a:cs typeface="DMBLHM+IVETBM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DMBLHM+IVETBM+MicrosoftYaHei-Bold"/>
                <a:cs typeface="DMBLHM+IVETBM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DMBLHM+IVETBM+MicrosoftYaHei-Bold"/>
                <a:cs typeface="DMBLHM+IVETBM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DMBLHM+IVETBM+MicrosoftYaHei-Bold"/>
                <a:cs typeface="DMBLHM+IVETBM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AAILSK+MS-UIGothic"/>
                <a:cs typeface="AAILSK+MS-UIGothic"/>
              </a:rPr>
              <a:t>人教版五年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级</a:t>
            </a:r>
            <a:r>
              <a:rPr sz="4950">
                <a:solidFill>
                  <a:srgbClr val="1B1B1B"/>
                </a:solidFill>
                <a:latin typeface="AAILSK+MS-UIGothic"/>
                <a:cs typeface="AAILSK+MS-UIGothic"/>
              </a:rPr>
              <a:t>下同分</a:t>
            </a:r>
          </a:p>
          <a:p>
            <a:pPr marL="314325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AAILSK+MS-UIGothic"/>
                <a:cs typeface="AAILSK+MS-UIGothic"/>
              </a:rPr>
              <a:t>母分数加减法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AAILSK+MS-UIGothic"/>
                <a:cs typeface="AAILS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QGSAN+LERMQU+ArialMT"/>
                <a:cs typeface="NQGSAN+LERMQ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0000"/>
                </a:solidFill>
                <a:latin typeface="AAILSK+MS-UIGothic"/>
                <a:cs typeface="AAILSK+MS-UIGothic"/>
              </a:rPr>
              <a:t>程引入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3738822" cy="16629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QGSAN+LERMQU+ArialMT"/>
                <a:cs typeface="NQGSAN+LERMQ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AILSK+MS-UIGothic"/>
                <a:cs typeface="AAILSK+MS-UIGothic"/>
              </a:rPr>
              <a:t>同分母分数加减法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QGSAN+LERMQU+ArialMT"/>
                <a:cs typeface="NQGSAN+LERMQ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000000"/>
                </a:solidFill>
                <a:latin typeface="AAILSK+MS-UIGothic"/>
                <a:cs typeface="AAILSK+MS-UIGothic"/>
              </a:rPr>
              <a:t>与巩固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QGSAN+LERMQU+ArialMT"/>
                <a:cs typeface="NQGSAN+LERMQ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0000"/>
                </a:solidFill>
                <a:latin typeface="AAILSK+MS-UIGothic"/>
                <a:cs typeface="AAILSK+MS-UIGothic"/>
              </a:rPr>
              <a:t>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AAILSK+MS-UIGothic"/>
                <a:cs typeface="AAILSK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47209" y="31764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NQGSAN+LERMQU+ArialMT"/>
                <a:cs typeface="NQGSAN+LERMQ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0000"/>
                </a:solidFill>
                <a:latin typeface="AAILSK+MS-UIGothic"/>
                <a:cs typeface="AAILSK+MS-UIGothic"/>
              </a:rPr>
              <a:t>后拓展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MBLHM+IVETBM+MicrosoftYaHei-Bold"/>
                <a:cs typeface="DMBLHM+IVETB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MBLHM+IVETBM+MicrosoftYaHei-Bold"/>
                <a:cs typeface="DMBLHM+IVETBM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3000" y="344167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000000"/>
                </a:solidFill>
                <a:latin typeface="AAILSK+MS-UIGothic"/>
                <a:cs typeface="AAILSK+MS-UIGothic"/>
              </a:rPr>
              <a:t>程引入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回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顾</a:t>
            </a: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相关知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AAILSK+MS-UIGothic"/>
                <a:cs typeface="AAILSK+MS-UIGothic"/>
              </a:rPr>
              <a:t>分数的基本概念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分数的定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、分子、分母等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基本概念，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同分母分数加减法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打下基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AAILSK+MS-UIGothic"/>
                <a:cs typeface="AAILSK+MS-UIGothic"/>
              </a:rPr>
              <a:t>分数的大小比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如何比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两个分数的大小，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同分母分数加减法的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铺垫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引出同分母分数加减法的概念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44105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AILSK+MS-UIGothic"/>
                <a:cs typeface="AAILSK+MS-UIGothic"/>
              </a:rPr>
              <a:t>介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绍</a:t>
            </a:r>
            <a:r>
              <a:rPr sz="2300" spc="25">
                <a:solidFill>
                  <a:srgbClr val="006B73"/>
                </a:solidFill>
                <a:latin typeface="AAILSK+MS-UIGothic"/>
                <a:cs typeface="AAILSK+MS-UIGothic"/>
              </a:rPr>
              <a:t>同分母分数加减法的定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明确同分母分数加减法的含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，即分母不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，只把分子相加减。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508978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AAILSK+MS-UIGothic"/>
                <a:cs typeface="AAILSK+MS-UIGothic"/>
              </a:rPr>
              <a:t>展示同分母分数加减法的</a:t>
            </a:r>
            <a:r>
              <a:rPr sz="2300" spc="23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6B73"/>
                </a:solidFill>
                <a:latin typeface="AAILSK+MS-UIGothic"/>
                <a:cs typeface="AAILSK+MS-UIGothic"/>
              </a:rPr>
              <a:t>算示例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822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具体例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展示同分母分数加减法的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程，帮助学生理解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AILSK+MS-UIGothic"/>
                <a:cs typeface="AAILSK+MS-UIGothic"/>
              </a:rPr>
              <a:t>算方法。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激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学生学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习兴</a:t>
            </a: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创设</a:t>
            </a:r>
            <a:r>
              <a:rPr sz="1550" spc="25">
                <a:solidFill>
                  <a:srgbClr val="006B73"/>
                </a:solidFill>
                <a:latin typeface="AAILSK+MS-UIGothic"/>
                <a:cs typeface="AAILSK+MS-UIGothic"/>
              </a:rPr>
              <a:t>情境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生活中的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情境或有趣的故事，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入同分母分数加减法的学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AILSK+MS-UIGothic"/>
                <a:cs typeface="AAILSK+MS-UIGothic"/>
              </a:rPr>
              <a:t>提出挑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FFFFFF"/>
                </a:solidFill>
                <a:latin typeface="AAILSK+MS-UIGothic"/>
                <a:cs typeface="AAILSK+MS-UIGothic"/>
              </a:rPr>
              <a:t>性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提出一些与同分母分数加减法相关的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学生的好奇心和求知欲，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提高学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极性。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MBLHM+IVETBM+MicrosoftYaHei-Bold"/>
                <a:cs typeface="DMBLHM+IVETB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MBLHM+IVETBM+MicrosoftYaHei-Bold"/>
                <a:cs typeface="DMBLHM+IVETBM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38500" y="344167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AILSK+MS-UIGothic"/>
                <a:cs typeface="AAILSK+MS-UIGothic"/>
              </a:rPr>
              <a:t>同分母分数加减法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同分母分数加减法的定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B73"/>
                </a:solidFill>
                <a:latin typeface="AAILSK+MS-UIGothic"/>
                <a:cs typeface="AAILSK+MS-UIGothic"/>
              </a:rPr>
              <a:t>定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同分母分数加减法是指具有相同分母的两个或多个分数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加法或减法运算。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B73"/>
                </a:solidFill>
                <a:latin typeface="AAILSK+MS-UIGothic"/>
                <a:cs typeface="AAILSK+MS-UIGothic"/>
              </a:rPr>
              <a:t>理解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在同分母分数加减法中，分母保持不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，分子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行相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的加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85559" y="514843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法或减法运算。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同分母分数加减法的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AILSK+MS-UIGothic"/>
                <a:cs typeface="AAILSK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在同分母分数加减法中，分母保持不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，分子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行加法或减法运算。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AILSK+MS-UIGothic"/>
                <a:cs typeface="AAILSK+MS-UIGothic"/>
              </a:rPr>
              <a:t>注意事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50498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行同分母分数加减法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，需要确保分数的分母相同，否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AILSK+MS-UIGothic"/>
                <a:cs typeface="AAILSK+MS-UIGothic"/>
              </a:rPr>
              <a:t>行通分。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算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6B73"/>
                </a:solidFill>
                <a:latin typeface="AAILSK+MS-UIGothic"/>
                <a:cs typeface="AAILSK+MS-UIGothic"/>
              </a:rPr>
              <a:t>例及解析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CWAR+BHJEMB+MicrosoftYaHei"/>
                <a:cs typeface="SJCWAR+BHJEM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CWAR+BHJEMB+MicrosoftYaHei"/>
                <a:cs typeface="SJCWAR+BHJEM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CWAR+BHJEMB+MicrosoftYaHei"/>
                <a:cs typeface="SJCWAR+BHJEM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JCWAR+BHJEMB+MicrosoftYaHei"/>
                <a:cs typeface="SJCWAR+BHJEM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14829" y="4788530"/>
            <a:ext cx="816671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6B73"/>
                </a:solidFill>
                <a:latin typeface="AAILSK+MS-UIGothic"/>
                <a:cs typeface="AAILSK+MS-UIGothic"/>
              </a:rPr>
              <a:t>例</a:t>
            </a:r>
            <a:r>
              <a:rPr sz="1550">
                <a:solidFill>
                  <a:srgbClr val="006B73"/>
                </a:solidFill>
                <a:latin typeface="DMBLHM+IVETBM+MicrosoftYaHei-Bold"/>
                <a:cs typeface="DMBLHM+IVETBM+MicrosoftYaHei-Bold"/>
              </a:rPr>
              <a:t>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AAILSK+MS-UIGothic"/>
                <a:cs typeface="AAILSK+MS-UIGothic"/>
              </a:rPr>
              <a:t>解析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66609" y="4788530"/>
            <a:ext cx="816671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6B73"/>
                </a:solidFill>
                <a:latin typeface="AAILSK+MS-UIGothic"/>
                <a:cs typeface="AAILSK+MS-UIGothic"/>
              </a:rPr>
              <a:t>例</a:t>
            </a:r>
            <a:r>
              <a:rPr sz="1550">
                <a:solidFill>
                  <a:srgbClr val="006B73"/>
                </a:solidFill>
                <a:latin typeface="DMBLHM+IVETBM+MicrosoftYaHei-Bold"/>
                <a:cs typeface="DMBLHM+IVETBM+MicrosoftYaHei-Bold"/>
              </a:rPr>
              <a:t>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AAILSK+MS-UIGothic"/>
                <a:cs typeface="AAILSK+MS-UIGothic"/>
              </a:rPr>
              <a:t>解析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21130" y="5274162"/>
            <a:ext cx="166507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算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$frac{1}{2} +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38550" y="5274162"/>
            <a:ext cx="2525895" cy="1014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164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由于两个分数的分母相同（都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是</a:t>
            </a:r>
            <a:r>
              <a:rPr sz="135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2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），可以直接将分子相加，</a:t>
            </a:r>
          </a:p>
          <a:p>
            <a:pPr marL="77469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果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$frac{2}{2} = </a:t>
            </a:r>
            <a:r>
              <a:rPr sz="1350" spc="1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1$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0795" y="5274162"/>
            <a:ext cx="257824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算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$frac{2}{3} - frac{1}{3}$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95409" y="5274162"/>
            <a:ext cx="2522282" cy="1014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164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由于两个分数的分母相同（都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是</a:t>
            </a:r>
            <a:r>
              <a:rPr sz="135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3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），可以直接将分子相减，</a:t>
            </a:r>
          </a:p>
          <a:p>
            <a:pPr marL="242569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果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$frac{1}{3}$</a:t>
            </a:r>
            <a:r>
              <a:rPr sz="1350">
                <a:solidFill>
                  <a:srgbClr val="000000"/>
                </a:solidFill>
                <a:latin typeface="AAILSK+MS-UIGothic"/>
                <a:cs typeface="AAILSK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706879" y="5565501"/>
            <a:ext cx="1093581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JCWAR+BHJEMB+MicrosoftYaHei"/>
                <a:cs typeface="SJCWAR+BHJEMB+MicrosoftYaHei"/>
              </a:rPr>
              <a:t>frac{1}{2}$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https://d.book118.com/528052012024006040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DMBLHM+IVETBM+MicrosoftYaHei-Bold</vt:lpstr>
      <vt:lpstr>AAILSK+MS-UIGothic</vt:lpstr>
      <vt:lpstr>SimSun</vt:lpstr>
      <vt:lpstr>NQGSAN+LERMQU+ArialMT</vt:lpstr>
      <vt:lpstr>Times New Roman</vt:lpstr>
      <vt:lpstr>SJCWAR+BHJEMB+MicrosoftYaHei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2024-09-18T09:22:12.363</cp:lastPrinted>
  <dcterms:created xsi:type="dcterms:W3CDTF">2024-09-18T01:22:12Z</dcterms:created>
  <dcterms:modified xsi:type="dcterms:W3CDTF">2024-09-18T01:22:13Z</dcterms:modified>
</cp:coreProperties>
</file>