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CEF46-59F5-4C53-A269-59229CF2D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58599-9282-4483-89E1-430E5BF50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FB2F2-EDA3-4859-A435-11AA265CE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173C3-4984-4CF4-B5AC-3B6F42CD3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08C013-87AD-4AE3-A705-3A2C43381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9351C3-3858-4506-81A4-D62D46DF8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89B787-2C4F-4D53-BDC3-1A13D1C0E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909AE-AA71-411F-84AB-38E3BA5F1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D0D6C-002A-4390-AEB8-47395C308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D7337-802C-4794-9E72-48366A0CF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CBE9A-E532-4822-B0FF-B10FFDE39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21071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5" title="">
            <a:extLst>
              <a:ext uri="{FF2B5EF4-FFF2-40B4-BE49-F238E27FC236}">
                <a16:creationId xmlns:a16="http://schemas.microsoft.com/office/drawing/2014/main" id="{77F8718C-6922-C2B9-D378-274A46F5B3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980" y="737235"/>
            <a:ext cx="10033635" cy="1322070"/>
          </a:xfrm>
          <a:prstGeom prst="rect">
            <a:avLst/>
          </a:prstGeom>
          <a:noFill/>
          <a:ln>
            <a:solidFill>
              <a:srgbClr val="4F81BD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悲哉</a:t>
            </a:r>
            <a:r>
              <a:rPr kumimoji="0" lang="en-US" altLang="zh-CN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!</a:t>
            </a:r>
            <a:r>
              <a:rPr kumimoji="0" lang="zh-CN" altLang="en-US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秋之为气也，萧瑟兮草木摇落而变衰。</a:t>
            </a:r>
            <a:r>
              <a:rPr kumimoji="0" lang="en-US" altLang="zh-CN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                         ----</a:t>
            </a:r>
            <a:r>
              <a:rPr kumimoji="0" lang="zh-CN" altLang="en-US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宋玉</a:t>
            </a:r>
            <a:r>
              <a:rPr kumimoji="0" lang="en-US" altLang="zh-CN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kumimoji="0" lang="zh-CN" altLang="en-US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九辩</a:t>
            </a:r>
            <a:r>
              <a:rPr kumimoji="0" lang="en-US" altLang="zh-CN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endParaRPr kumimoji="0" lang="zh-CN" altLang="en-US" sz="4000" b="1" i="0" u="none" strike="noStrike" kern="0" cap="none" spc="0" normalizeH="0" baseline="0" noProof="0">
              <a:ln>
                <a:noFill/>
              </a:ln>
              <a:solidFill>
                <a:srgbClr val="F79646">
                  <a:lumMod val="75000"/>
                </a:srgbClr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TextBox 6" title="">
            <a:extLst>
              <a:ext uri="{FF2B5EF4-FFF2-40B4-BE49-F238E27FC236}">
                <a16:creationId xmlns:a16="http://schemas.microsoft.com/office/drawing/2014/main" id="{33E846B8-1821-BE09-42D3-C4C8A53C73AB}"/>
              </a:ext>
            </a:extLst>
          </p:cNvPr>
          <p:cNvSpPr txBox="1"/>
          <p:nvPr/>
        </p:nvSpPr>
        <p:spPr bwMode="auto">
          <a:xfrm>
            <a:off x="3951605" y="2335530"/>
            <a:ext cx="4433570" cy="1938020"/>
          </a:xfrm>
          <a:prstGeom prst="rect">
            <a:avLst/>
          </a:prstGeom>
          <a:noFill/>
          <a:ln w="9525">
            <a:solidFill>
              <a:sysClr val="windowText" lastClr="000000">
                <a:lumMod val="85000"/>
                <a:lumOff val="15000"/>
              </a:sys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无边落木萧萧下，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不尽长江滚滚来。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----</a:t>
            </a:r>
            <a:r>
              <a:rPr kumimoji="0" lang="zh-CN" altLang="en-US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杜甫</a:t>
            </a:r>
            <a:r>
              <a:rPr kumimoji="0" lang="en-US" altLang="zh-CN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《</a:t>
            </a:r>
            <a:r>
              <a:rPr kumimoji="0" lang="zh-CN" altLang="en-US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登高</a:t>
            </a:r>
            <a:r>
              <a:rPr kumimoji="0" lang="en-US" altLang="zh-CN" sz="4000" b="1" i="0" u="none" strike="noStrike" kern="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》</a:t>
            </a:r>
            <a:endParaRPr kumimoji="0" lang="zh-CN" altLang="en-US" sz="4000" b="1" i="0" u="none" strike="noStrike" kern="0" cap="none" spc="0" normalizeH="0" baseline="0" noProof="0">
              <a:ln>
                <a:noFill/>
              </a:ln>
              <a:solidFill>
                <a:srgbClr val="F79646">
                  <a:lumMod val="75000"/>
                </a:srgbClr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5" name="Rectangle 3" title="">
            <a:extLst>
              <a:ext uri="{FF2B5EF4-FFF2-40B4-BE49-F238E27FC236}">
                <a16:creationId xmlns:a16="http://schemas.microsoft.com/office/drawing/2014/main" id="{1707E04A-584A-018C-3E55-2ED58B19B49A}"/>
              </a:ext>
            </a:extLst>
          </p:cNvPr>
          <p:cNvSpPr txBox="1">
            <a:spLocks noChangeArrowheads="1"/>
          </p:cNvSpPr>
          <p:nvPr/>
        </p:nvSpPr>
        <p:spPr>
          <a:xfrm>
            <a:off x="1830889" y="4473972"/>
            <a:ext cx="8208566" cy="1800200"/>
          </a:xfrm>
          <a:prstGeom prst="rect">
            <a:avLst/>
          </a:prstGeom>
          <a:ln w="47625">
            <a:solidFill>
              <a:srgbClr val="4F81BD">
                <a:lumMod val="75000"/>
              </a:srgbClr>
            </a:solidFill>
            <a:miter lim="800000"/>
          </a:ln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3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8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Calibri"/>
                <a:ea typeface="隶书" panose="02010509060101010101" pitchFamily="49" charset="-122"/>
                <a:cs typeface="+mn-cs"/>
              </a:rPr>
              <a:t>        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  <a:sym typeface="+mn-ea"/>
              </a:rPr>
              <a:t>碧云天，黄花地，西风紧，北雁南飞。晓来谁染霜林醉，总是离人泪。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  <a:sym typeface="+mn-ea"/>
              </a:rPr>
              <a:t>----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  <a:sym typeface="+mn-ea"/>
              </a:rPr>
              <a:t>王实甫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  <a:sym typeface="+mn-ea"/>
              </a:rPr>
              <a:t>《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  <a:sym typeface="+mn-ea"/>
              </a:rPr>
              <a:t>西厢记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  <a:sym typeface="+mn-ea"/>
              </a:rPr>
              <a:t>》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pic>
        <p:nvPicPr>
          <p:cNvPr id="6" name="图片 5" title="">
            <a:extLst>
              <a:ext uri="{FF2B5EF4-FFF2-40B4-BE49-F238E27FC236}">
                <a16:creationId xmlns:a16="http://schemas.microsoft.com/office/drawing/2014/main" id="{44CC3BEB-EA2A-C799-B411-0C3558F5ED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94584"/>
            <a:ext cx="3215680" cy="1564776"/>
          </a:xfrm>
          <a:prstGeom prst="rect">
            <a:avLst/>
          </a:prstGeom>
        </p:spPr>
      </p:pic>
      <p:pic>
        <p:nvPicPr>
          <p:cNvPr id="7" name="图片 6" title="">
            <a:extLst>
              <a:ext uri="{FF2B5EF4-FFF2-40B4-BE49-F238E27FC236}">
                <a16:creationId xmlns:a16="http://schemas.microsoft.com/office/drawing/2014/main" id="{D1C257F5-0682-66F7-5C73-8597040FF7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2469" y="2405229"/>
            <a:ext cx="3071823" cy="1599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835476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DB9EC205-4C3D-9EDB-5AB7-57492EADDD8D}"/>
              </a:ext>
            </a:extLst>
          </p:cNvPr>
          <p:cNvSpPr txBox="1"/>
          <p:nvPr/>
        </p:nvSpPr>
        <p:spPr>
          <a:xfrm>
            <a:off x="2985434" y="1937928"/>
            <a:ext cx="6494086" cy="193899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rtl="0" fontAlgn="auto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zh-CN" altLang="en-US" sz="12000" spc="300">
                <a:ln w="25400">
                  <a:solidFill>
                    <a:srgbClr val="6F6F6F">
                      <a:alpha val="30000"/>
                    </a:srgbClr>
                  </a:solidFill>
                </a:ln>
                <a:solidFill>
                  <a:prstClr val="black">
                    <a:lumMod val="75000"/>
                    <a:lumOff val="25000"/>
                  </a:prstClr>
                </a:solidFill>
                <a:effectLst>
                  <a:outerShdw blurRad="12700" dist="25400" dir="2700000" algn="tl">
                    <a:srgbClr val="000000">
                      <a:alpha val="30000"/>
                    </a:srgbClr>
                  </a:outerShdw>
                </a:effectLst>
                <a:latin typeface="叶根友特色简体升级版" panose="02010601030101010101" pitchFamily="2" charset="-122"/>
                <a:ea typeface="叶根友特色简体升级版" panose="02010601030101010101" pitchFamily="2" charset="-122"/>
              </a:rPr>
              <a:t>故都的秋</a:t>
            </a:r>
          </a:p>
        </p:txBody>
      </p:sp>
      <p:pic>
        <p:nvPicPr>
          <p:cNvPr id="3" name="图片 2" title="">
            <a:extLst>
              <a:ext uri="{FF2B5EF4-FFF2-40B4-BE49-F238E27FC236}">
                <a16:creationId xmlns:a16="http://schemas.microsoft.com/office/drawing/2014/main" id="{71392ABD-0DAD-91B8-9E4F-6A742F01B120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05" t="72438" r="60680" b="11841"/>
          <a:stretch>
            <a:fillRect/>
          </a:stretch>
        </p:blipFill>
        <p:spPr>
          <a:xfrm>
            <a:off x="6672064" y="2060848"/>
            <a:ext cx="464810" cy="432000"/>
          </a:xfrm>
          <a:prstGeom prst="rect">
            <a:avLst/>
          </a:prstGeom>
        </p:spPr>
      </p:pic>
      <p:grpSp>
        <p:nvGrpSpPr>
          <p:cNvPr id="4" name="组合 9" title="">
            <a:extLst>
              <a:ext uri="{FF2B5EF4-FFF2-40B4-BE49-F238E27FC236}">
                <a16:creationId xmlns:a16="http://schemas.microsoft.com/office/drawing/2014/main" id="{22FCAC6D-E5A2-EABA-6F46-D6E3317AFF51}"/>
              </a:ext>
            </a:extLst>
          </p:cNvPr>
          <p:cNvGrpSpPr/>
          <p:nvPr/>
        </p:nvGrpSpPr>
        <p:grpSpPr>
          <a:xfrm>
            <a:off x="3216325" y="4509120"/>
            <a:ext cx="6032311" cy="612181"/>
            <a:chOff x="3216325" y="4087528"/>
            <a:chExt cx="6032311" cy="612181"/>
          </a:xfrm>
        </p:grpSpPr>
        <p:cxnSp>
          <p:nvCxnSpPr>
            <p:cNvPr id="5" name="直接连接符 4">
              <a:extLst>
                <a:ext uri="{FF2B5EF4-FFF2-40B4-BE49-F238E27FC236}">
                  <a16:creationId xmlns:a16="http://schemas.microsoft.com/office/drawing/2014/main" id="{3466F4EB-B21D-D0CA-63B1-28B01B755B29}"/>
                </a:ext>
              </a:extLst>
            </p:cNvPr>
            <p:cNvCxnSpPr/>
            <p:nvPr/>
          </p:nvCxnSpPr>
          <p:spPr>
            <a:xfrm>
              <a:off x="3216325" y="4087528"/>
              <a:ext cx="6032311" cy="0"/>
            </a:xfrm>
            <a:prstGeom prst="line">
              <a:avLst/>
            </a:prstGeom>
            <a:noFill/>
            <a:ln w="25400" cap="flat" cmpd="sng" algn="ctr">
              <a:solidFill>
                <a:srgbClr val="6F6F6F">
                  <a:alpha val="50000"/>
                </a:srgbClr>
              </a:solidFill>
              <a:prstDash val="solid"/>
            </a:ln>
            <a:effectLst/>
          </p:spPr>
        </p:cxnSp>
        <p:sp>
          <p:nvSpPr>
            <p:cNvPr id="6" name="文本框 5">
              <a:extLst>
                <a:ext uri="{FF2B5EF4-FFF2-40B4-BE49-F238E27FC236}">
                  <a16:creationId xmlns:a16="http://schemas.microsoft.com/office/drawing/2014/main" id="{FAE2A7D9-E14D-600E-D2D3-DD035DD832AD}"/>
                </a:ext>
              </a:extLst>
            </p:cNvPr>
            <p:cNvSpPr txBox="1"/>
            <p:nvPr/>
          </p:nvSpPr>
          <p:spPr>
            <a:xfrm>
              <a:off x="5381077" y="4114934"/>
              <a:ext cx="2108270" cy="58477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0" cap="none" spc="1800" normalizeH="0" baseline="0" noProof="0">
                  <a:ln>
                    <a:noFill/>
                  </a:ln>
                  <a:solidFill>
                    <a:srgbClr val="6F6F6F"/>
                  </a:solidFill>
                  <a:effectLst/>
                  <a:uLnTx/>
                  <a:uFillTx/>
                  <a:latin typeface="汉仪劲楷简" panose="00020600040101010101" pitchFamily="18" charset="-122"/>
                  <a:ea typeface="汉仪劲楷简" panose="00020600040101010101" pitchFamily="18" charset="-122"/>
                </a:rPr>
                <a:t>郁达夫</a:t>
              </a:r>
            </a:p>
          </p:txBody>
        </p:sp>
        <p:cxnSp>
          <p:nvCxnSpPr>
            <p:cNvPr id="7" name="直接连接符 6">
              <a:extLst>
                <a:ext uri="{FF2B5EF4-FFF2-40B4-BE49-F238E27FC236}">
                  <a16:creationId xmlns:a16="http://schemas.microsoft.com/office/drawing/2014/main" id="{574DE2B3-2D07-9197-40BB-A617F606CFE9}"/>
                </a:ext>
              </a:extLst>
            </p:cNvPr>
            <p:cNvCxnSpPr/>
            <p:nvPr/>
          </p:nvCxnSpPr>
          <p:spPr>
            <a:xfrm>
              <a:off x="3216325" y="4647112"/>
              <a:ext cx="6032311" cy="0"/>
            </a:xfrm>
            <a:prstGeom prst="line">
              <a:avLst/>
            </a:prstGeom>
            <a:noFill/>
            <a:ln w="25400" cap="flat" cmpd="sng" algn="ctr">
              <a:solidFill>
                <a:srgbClr val="6F6F6F">
                  <a:alpha val="50000"/>
                </a:srgbClr>
              </a:solidFill>
              <a:prstDash val="solid"/>
            </a:ln>
            <a:effectLst/>
          </p:spPr>
        </p:cxnSp>
      </p:grpSp>
      <p:pic>
        <p:nvPicPr>
          <p:cNvPr id="8" name="图片 7" title="">
            <a:extLst>
              <a:ext uri="{FF2B5EF4-FFF2-40B4-BE49-F238E27FC236}">
                <a16:creationId xmlns:a16="http://schemas.microsoft.com/office/drawing/2014/main" id="{BB5942C3-774F-6253-9882-943CC9988C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2426356" cy="3020039"/>
          </a:xfrm>
          <a:prstGeom prst="rect">
            <a:avLst/>
          </a:prstGeom>
        </p:spPr>
      </p:pic>
      <p:pic>
        <p:nvPicPr>
          <p:cNvPr id="9" name="图片 8" title="">
            <a:extLst>
              <a:ext uri="{FF2B5EF4-FFF2-40B4-BE49-F238E27FC236}">
                <a16:creationId xmlns:a16="http://schemas.microsoft.com/office/drawing/2014/main" id="{5EE0DB4B-C0EF-83BB-C854-6FA3F9E249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81" r="26825"/>
          <a:stretch>
            <a:fillRect/>
          </a:stretch>
        </p:blipFill>
        <p:spPr>
          <a:xfrm flipV="1">
            <a:off x="9997078" y="404664"/>
            <a:ext cx="2194922" cy="3065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549044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27237C1C-8EAF-E223-22FF-67E5EC8498A9}"/>
              </a:ext>
            </a:extLst>
          </p:cNvPr>
          <p:cNvSpPr txBox="1"/>
          <p:nvPr/>
        </p:nvSpPr>
        <p:spPr>
          <a:xfrm>
            <a:off x="3575720" y="839348"/>
            <a:ext cx="8136904" cy="517930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/>
              <a:t>郁达夫（</a:t>
            </a:r>
            <a:r>
              <a:rPr lang="en-US" altLang="zh-CN" sz="2800"/>
              <a:t>1896-1945</a:t>
            </a:r>
            <a:r>
              <a:rPr lang="zh-CN" altLang="en-US" sz="2800"/>
              <a:t>），原名郁文，浙江富阳人。现代著名的小说家、散文家。郁达夫出身于一个书香家庭。</a:t>
            </a:r>
            <a:r>
              <a:rPr lang="en-US" altLang="zh-CN" sz="2800"/>
              <a:t>1913</a:t>
            </a:r>
            <a:r>
              <a:rPr lang="zh-CN" altLang="en-US" sz="2800"/>
              <a:t>年留学日本，</a:t>
            </a:r>
            <a:r>
              <a:rPr lang="en-US" altLang="zh-CN" sz="2800"/>
              <a:t>1921</a:t>
            </a:r>
            <a:r>
              <a:rPr lang="zh-CN" altLang="en-US" sz="2800"/>
              <a:t>年与郭沫若等成立创造社。</a:t>
            </a:r>
            <a:r>
              <a:rPr lang="en-US" altLang="zh-CN" sz="2800"/>
              <a:t>1928</a:t>
            </a:r>
            <a:r>
              <a:rPr lang="zh-CN" altLang="en-US" sz="2800"/>
              <a:t>年加入“太阳社”。同年发起成立中国左翼作家联盟。（</a:t>
            </a:r>
            <a:r>
              <a:rPr lang="en-US" altLang="zh-CN" sz="2800"/>
              <a:t>1930</a:t>
            </a:r>
            <a:r>
              <a:rPr lang="zh-CN" altLang="en-US" sz="2800"/>
              <a:t>离开左联）</a:t>
            </a:r>
            <a:r>
              <a:rPr lang="en-US" altLang="zh-CN" sz="2800"/>
              <a:t>1945</a:t>
            </a:r>
            <a:r>
              <a:rPr lang="zh-CN" altLang="en-US" sz="2800"/>
              <a:t>年</a:t>
            </a:r>
            <a:r>
              <a:rPr lang="en-US" altLang="zh-CN" sz="2800"/>
              <a:t>9</a:t>
            </a:r>
            <a:r>
              <a:rPr lang="zh-CN" altLang="en-US" sz="2800"/>
              <a:t>月在苏门答腊被日本宪兵杀害。</a:t>
            </a:r>
            <a:r>
              <a:rPr lang="en-US" altLang="zh-CN" sz="2800"/>
              <a:t>1952</a:t>
            </a:r>
            <a:r>
              <a:rPr lang="zh-CN" altLang="en-US" sz="2800"/>
              <a:t>年被中央人民政府追认为革命烈士。其作品</a:t>
            </a:r>
            <a:r>
              <a:rPr lang="zh-CN" altLang="en-US" sz="2800" b="1">
                <a:solidFill>
                  <a:srgbClr val="FF0000"/>
                </a:solidFill>
              </a:rPr>
              <a:t>情景交融</a:t>
            </a:r>
            <a:r>
              <a:rPr lang="zh-CN" altLang="en-US" sz="2800"/>
              <a:t>、文笔优美自成一家，散文创作有浓重的</a:t>
            </a:r>
            <a:r>
              <a:rPr lang="zh-CN" altLang="en-US" sz="2800" b="1">
                <a:solidFill>
                  <a:srgbClr val="FF0000"/>
                </a:solidFill>
              </a:rPr>
              <a:t>自传色彩</a:t>
            </a:r>
            <a:r>
              <a:rPr lang="zh-CN" altLang="en-US" sz="2800"/>
              <a:t>。</a:t>
            </a:r>
          </a:p>
        </p:txBody>
      </p:sp>
      <p:pic>
        <p:nvPicPr>
          <p:cNvPr id="6" name="图片 5" title="">
            <a:extLst>
              <a:ext uri="{FF2B5EF4-FFF2-40B4-BE49-F238E27FC236}">
                <a16:creationId xmlns:a16="http://schemas.microsoft.com/office/drawing/2014/main" id="{AA3C963B-E4DC-5855-9A1F-533957E7F2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19" y="1340768"/>
            <a:ext cx="3215087" cy="4437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898808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6CE90B12-8B2A-5712-1728-909E24F0473F}"/>
              </a:ext>
            </a:extLst>
          </p:cNvPr>
          <p:cNvSpPr txBox="1"/>
          <p:nvPr/>
        </p:nvSpPr>
        <p:spPr>
          <a:xfrm>
            <a:off x="911424" y="1124744"/>
            <a:ext cx="10369152" cy="50065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/>
              <a:t>二十世纪三十年代的旧中国，战乱连年，读书人也衣食无所安，居无定所。从</a:t>
            </a:r>
            <a:r>
              <a:rPr lang="en-US" altLang="zh-CN" sz="2400"/>
              <a:t>1921</a:t>
            </a:r>
            <a:r>
              <a:rPr lang="zh-CN" altLang="en-US" sz="2400"/>
              <a:t>年到</a:t>
            </a:r>
            <a:r>
              <a:rPr lang="en-US" altLang="zh-CN" sz="2400"/>
              <a:t>1933</a:t>
            </a:r>
            <a:r>
              <a:rPr lang="zh-CN" altLang="en-US" sz="2400"/>
              <a:t>年</a:t>
            </a:r>
            <a:r>
              <a:rPr lang="en-US" altLang="zh-CN" sz="2400"/>
              <a:t>4</a:t>
            </a:r>
            <a:r>
              <a:rPr lang="zh-CN" altLang="en-US" sz="2400"/>
              <a:t>月，郁达夫参加左翼文艺活动并进行创作。由于国民党白色恐怖的威胁等原因，郁达夫从</a:t>
            </a:r>
            <a:r>
              <a:rPr lang="en-US" altLang="zh-CN" sz="2400"/>
              <a:t>1933</a:t>
            </a:r>
            <a:r>
              <a:rPr lang="zh-CN" altLang="en-US" sz="2400"/>
              <a:t>年</a:t>
            </a:r>
            <a:r>
              <a:rPr lang="en-US" altLang="zh-CN" sz="2400"/>
              <a:t>4</a:t>
            </a:r>
            <a:r>
              <a:rPr lang="zh-CN" altLang="en-US" sz="2400"/>
              <a:t>月由上海迁居杭州，在杭州居住了三年。在这段时间里，当时的国家是山河破碎，连年战乱，民不聊生，处于内外交困的境地；作者也是居无定所，颠沛流离，饱尝了人生的愁苦和哀痛。作者在此处境下，他思想苦闷，想用创作救国，可创作又枯竭，于是，只有过着一种游山玩水的闲散寂寥的苦闷生活。</a:t>
            </a:r>
            <a:r>
              <a:rPr lang="en-US" altLang="zh-CN" sz="2400"/>
              <a:t>1934</a:t>
            </a:r>
            <a:r>
              <a:rPr lang="zh-CN" altLang="en-US" sz="2400"/>
              <a:t>年郁达夫经青岛辗转千里，又回到了故都北平，写下这篇故都的秋。多年来颠沛流离的生活，以及饱受人生愁苦与哀痛，使得郁达夫对眼前的“故都的秋”感受很特别。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158CC76C-7395-2E6F-F296-444B803E6184}"/>
              </a:ext>
            </a:extLst>
          </p:cNvPr>
          <p:cNvSpPr txBox="1"/>
          <p:nvPr/>
        </p:nvSpPr>
        <p:spPr>
          <a:xfrm>
            <a:off x="335360" y="219835"/>
            <a:ext cx="60960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</a:rPr>
              <a:t>写作背景</a:t>
            </a:r>
          </a:p>
        </p:txBody>
      </p:sp>
    </p:spTree>
    <p:extLst>
      <p:ext uri="{BB962C8B-B14F-4D97-AF65-F5344CB8AC3E}">
        <p14:creationId xmlns:p14="http://schemas.microsoft.com/office/powerpoint/2010/main" val="1269269369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9D517485-9765-B805-E18B-5BC2D7C6537C}"/>
              </a:ext>
            </a:extLst>
          </p:cNvPr>
          <p:cNvSpPr txBox="1"/>
          <p:nvPr/>
        </p:nvSpPr>
        <p:spPr>
          <a:xfrm>
            <a:off x="407368" y="476672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</a:rPr>
              <a:t>一、初读课文，把握大意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E37FCA43-CB18-926B-4331-B38FD99A9F9D}"/>
              </a:ext>
            </a:extLst>
          </p:cNvPr>
          <p:cNvSpPr txBox="1"/>
          <p:nvPr/>
        </p:nvSpPr>
        <p:spPr>
          <a:xfrm>
            <a:off x="695400" y="1484784"/>
            <a:ext cx="10801200" cy="164673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/>
              <a:t>1.</a:t>
            </a:r>
            <a:r>
              <a:rPr lang="zh-CN" altLang="en-US" sz="3600"/>
              <a:t>请朗读课文第一段</a:t>
            </a:r>
            <a:endParaRPr lang="en-US" altLang="zh-CN" sz="3600"/>
          </a:p>
          <a:p>
            <a:pPr>
              <a:lnSpc>
                <a:spcPct val="150000"/>
              </a:lnSpc>
            </a:pPr>
            <a:r>
              <a:rPr lang="zh-CN" altLang="en-US" sz="3600"/>
              <a:t>思考：故都的秋究竟有什么特点？</a:t>
            </a:r>
          </a:p>
        </p:txBody>
      </p:sp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706AD4EF-D853-6CBE-28EB-572735670703}"/>
              </a:ext>
            </a:extLst>
          </p:cNvPr>
          <p:cNvSpPr txBox="1"/>
          <p:nvPr/>
        </p:nvSpPr>
        <p:spPr>
          <a:xfrm>
            <a:off x="3048000" y="3933056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70C0"/>
                </a:solidFill>
              </a:rPr>
              <a:t>北国的秋：清、静、悲凉</a:t>
            </a:r>
          </a:p>
        </p:txBody>
      </p:sp>
    </p:spTree>
    <p:extLst>
      <p:ext uri="{BB962C8B-B14F-4D97-AF65-F5344CB8AC3E}">
        <p14:creationId xmlns:p14="http://schemas.microsoft.com/office/powerpoint/2010/main" val="38837434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E32DBEC0-94D6-C184-3634-986DD2DC4875}"/>
              </a:ext>
            </a:extLst>
          </p:cNvPr>
          <p:cNvSpPr txBox="1"/>
          <p:nvPr/>
        </p:nvSpPr>
        <p:spPr>
          <a:xfrm>
            <a:off x="551384" y="476672"/>
            <a:ext cx="10392816" cy="164673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/>
              <a:t>2.</a:t>
            </a:r>
            <a:r>
              <a:rPr lang="zh-CN" altLang="en-US" sz="3600"/>
              <a:t>文中集中描写秋景的段落集中在哪几段？主要描写了哪些景物呢？速读课文，将这些景物圈点出来。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6B4254A7-CE7D-A884-1C58-B88747335DBE}"/>
              </a:ext>
            </a:extLst>
          </p:cNvPr>
          <p:cNvSpPr txBox="1"/>
          <p:nvPr/>
        </p:nvSpPr>
        <p:spPr>
          <a:xfrm>
            <a:off x="1487488" y="2123405"/>
            <a:ext cx="6096000" cy="411747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70C0"/>
                </a:solidFill>
                <a:latin typeface="+mn-ea"/>
                <a:ea typeface="+mn-ea"/>
              </a:rPr>
              <a:t>第</a:t>
            </a:r>
            <a:r>
              <a:rPr lang="en-US" altLang="zh-CN" sz="3600" b="1">
                <a:solidFill>
                  <a:srgbClr val="0070C0"/>
                </a:solidFill>
                <a:latin typeface="+mn-ea"/>
                <a:ea typeface="+mn-ea"/>
              </a:rPr>
              <a:t>3</a:t>
            </a:r>
            <a:r>
              <a:rPr lang="zh-CN" altLang="en-US" sz="3600" b="1">
                <a:solidFill>
                  <a:srgbClr val="0070C0"/>
                </a:solidFill>
                <a:latin typeface="+mn-ea"/>
                <a:ea typeface="+mn-ea"/>
              </a:rPr>
              <a:t>段主写牵牛花</a:t>
            </a:r>
            <a:endParaRPr lang="en-US" altLang="zh-CN" sz="3600" b="1">
              <a:solidFill>
                <a:srgbClr val="0070C0"/>
              </a:solidFill>
              <a:latin typeface="+mn-ea"/>
              <a:ea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70C0"/>
                </a:solidFill>
                <a:latin typeface="+mn-ea"/>
                <a:ea typeface="+mn-ea"/>
              </a:rPr>
              <a:t>第４段主写槐树</a:t>
            </a:r>
            <a:endParaRPr lang="en-US" altLang="zh-CN" sz="3600" b="1">
              <a:solidFill>
                <a:srgbClr val="0070C0"/>
              </a:solidFill>
              <a:latin typeface="+mn-ea"/>
              <a:ea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70C0"/>
                </a:solidFill>
                <a:latin typeface="+mn-ea"/>
                <a:ea typeface="+mn-ea"/>
              </a:rPr>
              <a:t>第５段主写秋蝉</a:t>
            </a:r>
            <a:endParaRPr lang="en-US" altLang="zh-CN" sz="3600" b="1">
              <a:solidFill>
                <a:srgbClr val="0070C0"/>
              </a:solidFill>
              <a:latin typeface="+mn-ea"/>
              <a:ea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70C0"/>
                </a:solidFill>
                <a:latin typeface="+mn-ea"/>
                <a:ea typeface="+mn-ea"/>
              </a:rPr>
              <a:t>第</a:t>
            </a:r>
            <a:r>
              <a:rPr lang="en-US" altLang="zh-CN" sz="3600" b="1">
                <a:solidFill>
                  <a:srgbClr val="0070C0"/>
                </a:solidFill>
                <a:latin typeface="+mn-ea"/>
                <a:ea typeface="+mn-ea"/>
              </a:rPr>
              <a:t>6-10</a:t>
            </a:r>
            <a:r>
              <a:rPr lang="zh-CN" altLang="en-US" sz="3600" b="1">
                <a:solidFill>
                  <a:srgbClr val="0070C0"/>
                </a:solidFill>
                <a:latin typeface="+mn-ea"/>
                <a:ea typeface="+mn-ea"/>
              </a:rPr>
              <a:t>段主写秋雨</a:t>
            </a:r>
            <a:endParaRPr lang="en-US" altLang="zh-CN" sz="3600" b="1">
              <a:solidFill>
                <a:srgbClr val="0070C0"/>
              </a:solidFill>
              <a:latin typeface="+mn-ea"/>
              <a:ea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70C0"/>
                </a:solidFill>
                <a:latin typeface="+mn-ea"/>
                <a:ea typeface="+mn-ea"/>
              </a:rPr>
              <a:t>第</a:t>
            </a:r>
            <a:r>
              <a:rPr lang="en-US" altLang="zh-CN" sz="3600" b="1">
                <a:solidFill>
                  <a:srgbClr val="0070C0"/>
                </a:solidFill>
                <a:latin typeface="+mn-ea"/>
                <a:ea typeface="+mn-ea"/>
              </a:rPr>
              <a:t>11</a:t>
            </a:r>
            <a:r>
              <a:rPr lang="zh-CN" altLang="en-US" sz="3600" b="1">
                <a:solidFill>
                  <a:srgbClr val="0070C0"/>
                </a:solidFill>
                <a:latin typeface="+mn-ea"/>
                <a:ea typeface="+mn-ea"/>
              </a:rPr>
              <a:t>段主写果树</a:t>
            </a:r>
          </a:p>
        </p:txBody>
      </p:sp>
    </p:spTree>
    <p:extLst>
      <p:ext uri="{BB962C8B-B14F-4D97-AF65-F5344CB8AC3E}">
        <p14:creationId xmlns:p14="http://schemas.microsoft.com/office/powerpoint/2010/main" val="28586710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9FEE9934-EF47-7F2C-B0A8-985896D83189}"/>
              </a:ext>
            </a:extLst>
          </p:cNvPr>
          <p:cNvSpPr txBox="1"/>
          <p:nvPr/>
        </p:nvSpPr>
        <p:spPr>
          <a:xfrm>
            <a:off x="797496" y="620688"/>
            <a:ext cx="10597008" cy="164673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/>
              <a:t>3.</a:t>
            </a:r>
            <a:r>
              <a:rPr lang="zh-CN" altLang="en-US" sz="3600"/>
              <a:t>这些景物构成了五幅秋景图，请与小组同学讨论， 简单概括一下。  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CD8FA4C0-EB4A-E91B-9F96-6094C381574D}"/>
              </a:ext>
            </a:extLst>
          </p:cNvPr>
          <p:cNvSpPr txBox="1"/>
          <p:nvPr/>
        </p:nvSpPr>
        <p:spPr>
          <a:xfrm>
            <a:off x="3048000" y="2259002"/>
            <a:ext cx="6096000" cy="413972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70C0"/>
                </a:solidFill>
              </a:rPr>
              <a:t>秋晨院落图</a:t>
            </a:r>
            <a:endParaRPr lang="en-US" altLang="zh-CN" sz="3600" b="1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70C0"/>
                </a:solidFill>
              </a:rPr>
              <a:t>秋槐落蕊图</a:t>
            </a:r>
            <a:endParaRPr lang="en-US" altLang="zh-CN" sz="3600" b="1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70C0"/>
                </a:solidFill>
              </a:rPr>
              <a:t>秋蝉残声图</a:t>
            </a:r>
            <a:endParaRPr lang="en-US" altLang="zh-CN" sz="3600" b="1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70C0"/>
                </a:solidFill>
              </a:rPr>
              <a:t>秋雨话凉图</a:t>
            </a:r>
            <a:endParaRPr lang="en-US" altLang="zh-CN" sz="3600" b="1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70C0"/>
                </a:solidFill>
              </a:rPr>
              <a:t>秋果奇景图</a:t>
            </a:r>
          </a:p>
        </p:txBody>
      </p:sp>
    </p:spTree>
    <p:extLst>
      <p:ext uri="{BB962C8B-B14F-4D97-AF65-F5344CB8AC3E}">
        <p14:creationId xmlns:p14="http://schemas.microsoft.com/office/powerpoint/2010/main" val="21714218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1BB7BEB4-0A96-2962-47E3-26C4DF57448B}"/>
              </a:ext>
            </a:extLst>
          </p:cNvPr>
          <p:cNvSpPr txBox="1"/>
          <p:nvPr/>
        </p:nvSpPr>
        <p:spPr>
          <a:xfrm>
            <a:off x="407368" y="548680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</a:rPr>
              <a:t>二、再读课文，理清情感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553CE930-569A-7275-3378-AC2F656D252E}"/>
              </a:ext>
            </a:extLst>
          </p:cNvPr>
          <p:cNvSpPr txBox="1"/>
          <p:nvPr/>
        </p:nvSpPr>
        <p:spPr>
          <a:xfrm>
            <a:off x="839416" y="1804516"/>
            <a:ext cx="10729192" cy="162448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>
                <a:latin typeface="+mn-ea"/>
                <a:ea typeface="+mn-ea"/>
              </a:rPr>
              <a:t>朗读第</a:t>
            </a:r>
            <a:r>
              <a:rPr lang="en-US" altLang="zh-CN" sz="3600">
                <a:latin typeface="+mn-ea"/>
                <a:ea typeface="+mn-ea"/>
              </a:rPr>
              <a:t>3</a:t>
            </a:r>
            <a:r>
              <a:rPr lang="zh-CN" altLang="en-US" sz="3600">
                <a:latin typeface="+mn-ea"/>
                <a:ea typeface="+mn-ea"/>
              </a:rPr>
              <a:t>自然段“秋晨院落图”，</a:t>
            </a:r>
            <a:endParaRPr lang="en-US" altLang="zh-CN" sz="3600">
              <a:latin typeface="+mn-ea"/>
              <a:ea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>
                <a:latin typeface="+mn-ea"/>
                <a:ea typeface="+mn-ea"/>
              </a:rPr>
              <a:t>思考：秋的“清”“静”“悲凉”体现在哪些方面？</a:t>
            </a:r>
          </a:p>
        </p:txBody>
      </p:sp>
    </p:spTree>
    <p:extLst>
      <p:ext uri="{BB962C8B-B14F-4D97-AF65-F5344CB8AC3E}">
        <p14:creationId xmlns:p14="http://schemas.microsoft.com/office/powerpoint/2010/main" val="1671671379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5DCFA56C-B105-CAC8-4A7F-8C37A1366DD7}"/>
              </a:ext>
            </a:extLst>
          </p:cNvPr>
          <p:cNvSpPr txBox="1"/>
          <p:nvPr/>
        </p:nvSpPr>
        <p:spPr>
          <a:xfrm>
            <a:off x="1199456" y="774457"/>
            <a:ext cx="9963952" cy="582563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/>
              <a:t>（</a:t>
            </a:r>
            <a:r>
              <a:rPr lang="en-US" altLang="zh-CN" sz="2800"/>
              <a:t>1</a:t>
            </a:r>
            <a:r>
              <a:rPr lang="zh-CN" altLang="en-US" sz="2800"/>
              <a:t>）颜色：陶然亭的芦花（白色）、碧绿的天色、青天、牵牛花蓝朵、白色、紫黑色。</a:t>
            </a:r>
            <a:endParaRPr lang="en-US" altLang="zh-CN" sz="2800"/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70C0"/>
                </a:solidFill>
              </a:rPr>
              <a:t>颜色均为冷色调，给人以冷清的感受，体现了“清”</a:t>
            </a:r>
            <a:endParaRPr lang="en-US" altLang="zh-CN" sz="2800" b="1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/>
              <a:t>（</a:t>
            </a:r>
            <a:r>
              <a:rPr lang="en-US" altLang="zh-CN" sz="2800"/>
              <a:t>2</a:t>
            </a:r>
            <a:r>
              <a:rPr lang="zh-CN" altLang="en-US" sz="2800"/>
              <a:t>）声音：西山的虫唱、潭柘寺的钟声、驯鸽的飞声</a:t>
            </a:r>
            <a:endParaRPr lang="en-US" altLang="zh-CN" sz="2800"/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70C0"/>
                </a:solidFill>
              </a:rPr>
              <a:t>这些声音都必须在较为安静的环境中才能听到，凸显了周围环境的静寂。体现了“静”。</a:t>
            </a:r>
            <a:endParaRPr lang="en-US" altLang="zh-CN" sz="2800" b="1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/>
              <a:t>（</a:t>
            </a:r>
            <a:r>
              <a:rPr lang="en-US" altLang="zh-CN" sz="2800"/>
              <a:t>3</a:t>
            </a:r>
            <a:r>
              <a:rPr lang="zh-CN" altLang="en-US" sz="2800"/>
              <a:t>）环境：一椽破屋、破壁腰、在院子里细数一丝一丝漏下来的日光、牵牛花底疏疏落落细长的秋草。</a:t>
            </a:r>
            <a:endParaRPr lang="en-US" altLang="zh-CN" sz="2800"/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70C0"/>
                </a:solidFill>
              </a:rPr>
              <a:t>尤其是两个“破”字，周围的环境描写体现了“悲凉”。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0C8469AD-3186-AC2E-DB8E-4FD5D9904E98}"/>
              </a:ext>
            </a:extLst>
          </p:cNvPr>
          <p:cNvSpPr txBox="1"/>
          <p:nvPr/>
        </p:nvSpPr>
        <p:spPr>
          <a:xfrm>
            <a:off x="85432" y="26238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/>
                <a:ea typeface="宋体"/>
                <a:cs typeface="+mn-cs"/>
              </a:rPr>
              <a:t>秋晨院落图</a:t>
            </a:r>
            <a:endParaRPr lang="zh-CN" altLang="en-US" b="1">
              <a:solidFill>
                <a:srgbClr val="FF0000"/>
              </a:solidFill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515600" y="108204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34848102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DAB56938-B40E-8F06-1E2C-36A834AC15EE}"/>
              </a:ext>
            </a:extLst>
          </p:cNvPr>
          <p:cNvSpPr txBox="1"/>
          <p:nvPr/>
        </p:nvSpPr>
        <p:spPr>
          <a:xfrm>
            <a:off x="480264" y="1340768"/>
            <a:ext cx="11233248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（</a:t>
            </a:r>
            <a:r>
              <a:rPr lang="en-US" altLang="zh-CN" sz="2800"/>
              <a:t>1</a:t>
            </a:r>
            <a:r>
              <a:rPr lang="zh-CN" altLang="en-US" sz="2800"/>
              <a:t>）“静”</a:t>
            </a:r>
            <a:r>
              <a:rPr lang="en-US" altLang="zh-CN" sz="2800"/>
              <a:t>——</a:t>
            </a:r>
            <a:r>
              <a:rPr lang="zh-CN" altLang="en-US" sz="2800"/>
              <a:t>安静</a:t>
            </a:r>
            <a:endParaRPr lang="en-US" altLang="zh-CN" sz="2800"/>
          </a:p>
          <a:p>
            <a:r>
              <a:rPr lang="zh-CN" altLang="en-US" sz="2800"/>
              <a:t>“脚踏上去，声音也没有，气味也没有，只能感出一点点极微细极柔软的触觉”</a:t>
            </a:r>
            <a:r>
              <a:rPr lang="en-US" altLang="zh-CN" sz="2800"/>
              <a:t>              </a:t>
            </a:r>
            <a:r>
              <a:rPr lang="zh-CN" altLang="en-US" sz="2800" b="1">
                <a:solidFill>
                  <a:srgbClr val="0070C0"/>
                </a:solidFill>
              </a:rPr>
              <a:t>安静（听觉、嗅觉、触觉）</a:t>
            </a:r>
            <a:endParaRPr lang="en-US" altLang="zh-CN" sz="2800" b="1">
              <a:solidFill>
                <a:srgbClr val="0070C0"/>
              </a:solidFill>
            </a:endParaRPr>
          </a:p>
          <a:p>
            <a:r>
              <a:rPr lang="zh-CN" altLang="en-US" sz="2800"/>
              <a:t>（</a:t>
            </a:r>
            <a:r>
              <a:rPr lang="en-US" altLang="zh-CN" sz="2800"/>
              <a:t>2</a:t>
            </a:r>
            <a:r>
              <a:rPr lang="zh-CN" altLang="en-US" sz="2800"/>
              <a:t>）“清”</a:t>
            </a:r>
            <a:r>
              <a:rPr lang="en-US" altLang="zh-CN" sz="2800"/>
              <a:t>——</a:t>
            </a:r>
            <a:r>
              <a:rPr lang="zh-CN" altLang="en-US" sz="2800"/>
              <a:t>清闲</a:t>
            </a:r>
            <a:endParaRPr lang="en-US" altLang="zh-CN" sz="2800"/>
          </a:p>
          <a:p>
            <a:r>
              <a:rPr lang="zh-CN" altLang="en-US" sz="2800"/>
              <a:t>“一条条扫帚的丝纹，看起来既觉得细腻，又觉得清闲” </a:t>
            </a:r>
            <a:r>
              <a:rPr lang="zh-CN" altLang="en-US" sz="2800" b="1">
                <a:solidFill>
                  <a:srgbClr val="0070C0"/>
                </a:solidFill>
              </a:rPr>
              <a:t>清闲（视觉）</a:t>
            </a:r>
            <a:endParaRPr lang="en-US" altLang="zh-CN" sz="2800" b="1">
              <a:solidFill>
                <a:srgbClr val="0070C0"/>
              </a:solidFill>
            </a:endParaRPr>
          </a:p>
          <a:p>
            <a:r>
              <a:rPr lang="zh-CN" altLang="en-US" sz="2800"/>
              <a:t>（</a:t>
            </a:r>
            <a:r>
              <a:rPr lang="en-US" altLang="zh-CN" sz="2800"/>
              <a:t>3</a:t>
            </a:r>
            <a:r>
              <a:rPr lang="zh-CN" altLang="en-US" sz="2800"/>
              <a:t>）“悲凉”</a:t>
            </a:r>
            <a:r>
              <a:rPr lang="en-US" altLang="zh-CN" sz="2800"/>
              <a:t>——</a:t>
            </a:r>
            <a:r>
              <a:rPr lang="zh-CN" altLang="en-US" sz="2800"/>
              <a:t>落寞</a:t>
            </a:r>
            <a:endParaRPr lang="en-US" altLang="zh-CN" sz="2800"/>
          </a:p>
          <a:p>
            <a:r>
              <a:rPr lang="zh-CN" altLang="en-US" sz="2800"/>
              <a:t>“潜意识下并且还觉得有点儿落寞”</a:t>
            </a:r>
            <a:r>
              <a:rPr lang="zh-CN" altLang="en-US" sz="2800" b="1">
                <a:solidFill>
                  <a:srgbClr val="0070C0"/>
                </a:solidFill>
              </a:rPr>
              <a:t>抒发了悲秋之感落寞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2FE28C58-D7BA-20BD-E97E-2B82B6E093A2}"/>
              </a:ext>
            </a:extLst>
          </p:cNvPr>
          <p:cNvSpPr txBox="1"/>
          <p:nvPr/>
        </p:nvSpPr>
        <p:spPr>
          <a:xfrm>
            <a:off x="479376" y="40466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</a:rPr>
              <a:t>秋槐落蕊图</a:t>
            </a:r>
          </a:p>
        </p:txBody>
      </p:sp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18541270-19B2-DEDA-A0D3-7C22D558F657}"/>
              </a:ext>
            </a:extLst>
          </p:cNvPr>
          <p:cNvSpPr txBox="1"/>
          <p:nvPr/>
        </p:nvSpPr>
        <p:spPr>
          <a:xfrm>
            <a:off x="191344" y="4866573"/>
            <a:ext cx="11809312" cy="13013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修辞手法：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移情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是将人的主观的感情移到客观的事物上，反过来又用被感染了的客观事物衬托主观情绪，使物人一体，能够更集中地表达强烈感情。</a:t>
            </a:r>
            <a:endParaRPr lang="zh-CN" altLang="en-US" sz="2800"/>
          </a:p>
        </p:txBody>
      </p:sp>
    </p:spTree>
    <p:extLst>
      <p:ext uri="{BB962C8B-B14F-4D97-AF65-F5344CB8AC3E}">
        <p14:creationId xmlns:p14="http://schemas.microsoft.com/office/powerpoint/2010/main" val="31453337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https://d.book118.com/528052107112006035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宋体</vt:lpstr>
      <vt:lpstr>Times New Roman</vt:lpstr>
      <vt:lpstr>隶书</vt:lpstr>
      <vt:lpstr>叶根友特色简体升级版</vt:lpstr>
      <vt:lpstr>汉仪劲楷简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2024-09-14T15:41:43.759</cp:lastPrinted>
  <dcterms:created xsi:type="dcterms:W3CDTF">2024-09-14T07:41:43Z</dcterms:created>
  <dcterms:modified xsi:type="dcterms:W3CDTF">2024-09-14T07:41:45Z</dcterms:modified>
</cp:coreProperties>
</file>