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5A5704-565B-4EB1-B524-5F779811AE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DE13F5-6A51-41FB-8B89-07982B2F54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164C30-15C7-4A71-9AFB-BE5A5B5F0E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DD9B2E5-FC57-4D8D-AFA3-98F29C1AB6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64930FE-B765-4EEB-B9CF-ACCDD29613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B773437-87A9-4D4C-91A5-3C27EF8B24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1FAA9D9-C2E2-4E32-AF29-AA54A24DDC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B608F68-3F37-4D9E-AFA7-07BCF2C922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86D532E-7855-4B20-85F2-65BDE192F7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599B89-1C03-46FF-8BE6-882217BE27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A6D489-49A0-48D8-A26C-21A4864AC0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png" /><Relationship Id="rId3" Type="http://schemas.openxmlformats.org/officeDocument/2006/relationships/image" Target="../media/image16.png" /><Relationship Id="rId4" Type="http://schemas.openxmlformats.org/officeDocument/2006/relationships/image" Target="../media/image17.png" /><Relationship Id="rId5" Type="http://schemas.openxmlformats.org/officeDocument/2006/relationships/image" Target="../media/image18.png" /><Relationship Id="rId6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28066110124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2262" y="795338"/>
            <a:ext cx="5016500" cy="494506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-474588" y="128588"/>
            <a:ext cx="5299075" cy="425767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-860351" y="60325"/>
            <a:ext cx="6002338" cy="4419600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-680963" y="144463"/>
            <a:ext cx="5773737" cy="4275137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-506338" y="209550"/>
            <a:ext cx="5546725" cy="4152900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-328538" y="271463"/>
            <a:ext cx="5319712" cy="4029075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-153913" y="334963"/>
            <a:ext cx="5092700" cy="3905250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0712" y="400050"/>
            <a:ext cx="4868862" cy="3783013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00099" y="461963"/>
            <a:ext cx="4637088" cy="3660775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74724" y="527050"/>
            <a:ext cx="4413250" cy="3538538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49349" y="587375"/>
            <a:ext cx="4189413" cy="34178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3974" y="647700"/>
            <a:ext cx="3962400" cy="3300413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93837" y="704850"/>
            <a:ext cx="3744912" cy="3186113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63699" y="765175"/>
            <a:ext cx="3521075" cy="306546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235149" y="822325"/>
            <a:ext cx="3302000" cy="2955925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385962" y="1095375"/>
            <a:ext cx="2995612" cy="2514600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46" y="7049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514549" y="1155700"/>
            <a:ext cx="2835275" cy="2395538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248" y="6961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641548" y="1219200"/>
            <a:ext cx="2674938" cy="2276475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424" y="6583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770137" y="1284288"/>
            <a:ext cx="2513012" cy="215741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5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893962" y="1343025"/>
            <a:ext cx="2357437" cy="2043113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12" y="5772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2017787" y="1403350"/>
            <a:ext cx="2205037" cy="1927225"/>
          </a:xfrm>
          <a:custGeom>
            <a:rect l="l" t="t" r="r" b="b"/>
            <a:pathLst>
              <a:path w="9614" h="8246">
                <a:moveTo>
                  <a:pt x="7489" y="830"/>
                </a:moveTo>
                <a:cubicBezTo>
                  <a:pt x="8799" y="1905"/>
                  <a:pt x="9560" y="2633"/>
                  <a:pt x="9613" y="4054"/>
                </a:cubicBezTo>
                <a:cubicBezTo>
                  <a:pt x="9666" y="5492"/>
                  <a:pt x="8516" y="6255"/>
                  <a:pt x="7613" y="7208"/>
                </a:cubicBezTo>
                <a:cubicBezTo>
                  <a:pt x="6055" y="8820"/>
                  <a:pt x="2976" y="8421"/>
                  <a:pt x="2551" y="6931"/>
                </a:cubicBezTo>
                <a:cubicBezTo>
                  <a:pt x="2197" y="5683"/>
                  <a:pt x="899" y="5406"/>
                  <a:pt x="285" y="4141"/>
                </a:cubicBezTo>
                <a:cubicBezTo>
                  <a:pt x="250" y="4089"/>
                  <a:pt x="179" y="4002"/>
                  <a:pt x="162" y="3933"/>
                </a:cubicBezTo>
                <a:cubicBezTo>
                  <a:pt x="2" y="3499"/>
                  <a:pt x="-334" y="2512"/>
                  <a:pt x="958" y="1610"/>
                </a:cubicBezTo>
                <a:cubicBezTo>
                  <a:pt x="1294" y="1021"/>
                  <a:pt x="5064" y="-1180"/>
                  <a:pt x="7489" y="830"/>
                </a:cubicBezTo>
                <a:close/>
              </a:path>
            </a:pathLst>
          </a:custGeom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2143199" y="1462088"/>
            <a:ext cx="2052638" cy="1819275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1010" y="4991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265437" y="1516063"/>
            <a:ext cx="1908175" cy="1712912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49" y="4360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rgbClr val="00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4537149" y="2480589"/>
            <a:ext cx="4758620" cy="157456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学校出纳述职报告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806" y="-3306794"/>
            <a:ext cx="12363450" cy="9556718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-168307" y="-3457575"/>
            <a:ext cx="14004892" cy="9920288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50793" y="-3268694"/>
            <a:ext cx="13471492" cy="9596438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0368" y="-3125819"/>
            <a:ext cx="12942855" cy="9321832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073182" y="-2986087"/>
            <a:ext cx="12411075" cy="9042368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482757" y="-2844832"/>
            <a:ext cx="11882438" cy="8766143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887569" y="-2695575"/>
            <a:ext cx="11360182" cy="8491538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09813" y="-2559082"/>
            <a:ext cx="10818780" cy="8216932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716244" y="-2409825"/>
            <a:ext cx="10298145" cy="7942231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124200" y="-2274856"/>
            <a:ext cx="9774270" cy="76723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532156" y="-2141506"/>
            <a:ext cx="9244013" cy="7407307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24300" y="-2011394"/>
            <a:ext cx="8737568" cy="7151656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24350" y="-1878044"/>
            <a:ext cx="8215313" cy="688019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724400" y="-1750981"/>
            <a:ext cx="7704106" cy="6635782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72063" y="-1139857"/>
            <a:ext cx="6991350" cy="5648325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94" y="7027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376863" y="-1000125"/>
            <a:ext cx="6615113" cy="5380006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199" y="6765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670518" y="-854107"/>
            <a:ext cx="6238875" cy="5107019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349" y="6464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5969032" y="-714375"/>
            <a:ext cx="5864257" cy="484508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8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261068" y="-577882"/>
            <a:ext cx="5500688" cy="4586288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45" y="5921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51581" y="-446056"/>
            <a:ext cx="5145119" cy="4327493"/>
          </a:xfrm>
          <a:custGeom>
            <a:rect l="l" t="t" r="r" b="b"/>
            <a:pathLst>
              <a:path w="10000" h="10000">
                <a:moveTo>
                  <a:pt x="7790" y="1007"/>
                </a:moveTo>
                <a:cubicBezTo>
                  <a:pt x="9152" y="2310"/>
                  <a:pt x="9944" y="3193"/>
                  <a:pt x="9999" y="4916"/>
                </a:cubicBezTo>
                <a:cubicBezTo>
                  <a:pt x="10054" y="6660"/>
                  <a:pt x="8858" y="7585"/>
                  <a:pt x="7919" y="8741"/>
                </a:cubicBezTo>
                <a:cubicBezTo>
                  <a:pt x="6298" y="10696"/>
                  <a:pt x="3095" y="10212"/>
                  <a:pt x="2653" y="8405"/>
                </a:cubicBezTo>
                <a:cubicBezTo>
                  <a:pt x="2285" y="6892"/>
                  <a:pt x="877" y="6611"/>
                  <a:pt x="296" y="5022"/>
                </a:cubicBezTo>
                <a:cubicBezTo>
                  <a:pt x="260" y="4945"/>
                  <a:pt x="186" y="4853"/>
                  <a:pt x="169" y="4770"/>
                </a:cubicBezTo>
                <a:cubicBezTo>
                  <a:pt x="2" y="4243"/>
                  <a:pt x="-347" y="3046"/>
                  <a:pt x="996" y="1952"/>
                </a:cubicBezTo>
                <a:cubicBezTo>
                  <a:pt x="1346" y="1238"/>
                  <a:pt x="5267" y="-1431"/>
                  <a:pt x="7790" y="1007"/>
                </a:cubicBezTo>
                <a:close/>
              </a:path>
            </a:pathLst>
          </a:custGeom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840569" y="-314325"/>
            <a:ext cx="4787932" cy="4083082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965" y="4959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7126319" y="-190500"/>
            <a:ext cx="4451318" cy="3843338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51" y="4474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chemeClr val="dk1"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789956" y="954357"/>
            <a:ext cx="1592580" cy="10344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13356" y="301447"/>
            <a:ext cx="6015681" cy="616126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工作背景与职责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现金管理与安全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银行业务办理与跟进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财务报表编制与汇报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学生收费管理与服务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团队协作与沟通能力提升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未来工作展望与计划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工作背景与职责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798029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8226425" y="0"/>
            <a:ext cx="3987800" cy="343852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学校出纳岗位介绍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1491980"/>
            <a:ext cx="7520622" cy="1887389"/>
            <a:chOff x="454963" y="1491980"/>
            <a:chExt cx="7520622" cy="1887389"/>
          </a:xfrm>
        </p:grpSpPr>
        <p:sp>
          <p:nvSpPr>
            <p:cNvPr id="27" name="TextBox 27"/>
            <p:cNvSpPr txBox="1"/>
            <p:nvPr/>
          </p:nvSpPr>
          <p:spPr>
            <a:xfrm>
              <a:off x="454963" y="1491980"/>
              <a:ext cx="7520622" cy="1887389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学校出纳是学校财务部门的重要岗位之一，负责学校日常现金、支票等有价证券的收付、保管、核算工作。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454963" y="1041492"/>
            <a:ext cx="7537132" cy="490334"/>
            <a:chOff x="454963" y="1041492"/>
            <a:chExt cx="7537132" cy="490334"/>
          </a:xfrm>
        </p:grpSpPr>
        <p:sp>
          <p:nvSpPr>
            <p:cNvPr id="29" name="TextBox 29"/>
            <p:cNvSpPr txBox="1"/>
            <p:nvPr/>
          </p:nvSpPr>
          <p:spPr>
            <a:xfrm>
              <a:off x="454963" y="1041492"/>
              <a:ext cx="7537132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岗位定位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4153723" y="4445298"/>
            <a:ext cx="7520622" cy="1926826"/>
            <a:chOff x="4153723" y="4445298"/>
            <a:chExt cx="7520622" cy="1926826"/>
          </a:xfrm>
        </p:grpSpPr>
        <p:sp>
          <p:nvSpPr>
            <p:cNvPr id="31" name="TextBox 31"/>
            <p:cNvSpPr txBox="1"/>
            <p:nvPr/>
          </p:nvSpPr>
          <p:spPr>
            <a:xfrm>
              <a:off x="4153723" y="4445298"/>
              <a:ext cx="7520622" cy="1926826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学校出纳工作需要高度的准确性和细致性，涉及大量现金和票据的流动，对学校资金安全至关重要。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4137103" y="4014528"/>
            <a:ext cx="7537242" cy="490334"/>
            <a:chOff x="4137103" y="4014528"/>
            <a:chExt cx="7537242" cy="490334"/>
          </a:xfrm>
        </p:grpSpPr>
        <p:sp>
          <p:nvSpPr>
            <p:cNvPr id="33" name="TextBox 33"/>
            <p:cNvSpPr txBox="1"/>
            <p:nvPr/>
          </p:nvSpPr>
          <p:spPr>
            <a:xfrm>
              <a:off x="4137103" y="4014528"/>
              <a:ext cx="7537242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岗位特点</a:t>
              </a:r>
            </a:p>
          </p:txBody>
        </p:sp>
      </p:grpSp>
      <p:pic>
        <p:nvPicPr>
          <p:cNvPr id="34" name="Picture 34"/>
          <p:cNvPicPr>
            <a:picLocks noChangeAspect="1"/>
          </p:cNvPicPr>
          <p:nvPr/>
        </p:nvPicPr>
        <p:blipFill>
          <a:blip r:embed="rId3"/>
          <a:srcRect l="10995" r="10995"/>
          <a:stretch>
            <a:fillRect/>
          </a:stretch>
        </p:blipFill>
        <p:spPr>
          <a:xfrm>
            <a:off x="9048606" y="874695"/>
            <a:ext cx="2745885" cy="2639930"/>
          </a:xfrm>
          <a:prstGeom prst="ellipse">
            <a:avLst/>
          </a:prstGeom>
        </p:spPr>
      </p:pic>
      <p:pic>
        <p:nvPicPr>
          <p:cNvPr id="35" name="Picture 3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93665" y="3514624"/>
            <a:ext cx="2857500" cy="2857500"/>
          </a:xfrm>
          <a:prstGeom prst="ellipse">
            <a:avLst/>
          </a:prstGeom>
        </p:spPr>
      </p:pic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岗位职责与任务</a:t>
              </a:r>
            </a:p>
          </p:txBody>
        </p:sp>
      </p:grpSp>
      <p:sp>
        <p:nvSpPr>
          <p:cNvPr id="24" name="Freeform 24"/>
          <p:cNvSpPr/>
          <p:nvPr/>
        </p:nvSpPr>
        <p:spPr>
          <a:xfrm>
            <a:off x="3652304" y="1008278"/>
            <a:ext cx="4886325" cy="4876800"/>
          </a:xfrm>
          <a:custGeom>
            <a:rect l="l" t="t" r="r" b="b"/>
            <a:pathLst>
              <a:path w="3078" h="3072">
                <a:moveTo>
                  <a:pt x="1464" y="3072"/>
                </a:moveTo>
                <a:lnTo>
                  <a:pt x="0" y="1462"/>
                </a:lnTo>
                <a:lnTo>
                  <a:pt x="1613" y="0"/>
                </a:lnTo>
                <a:lnTo>
                  <a:pt x="3078" y="1605"/>
                </a:lnTo>
                <a:lnTo>
                  <a:pt x="1464" y="3072"/>
                </a:lnTo>
                <a:close/>
              </a:path>
            </a:pathLst>
          </a:custGeom>
          <a:ln w="12668">
            <a:solidFill>
              <a:srgbClr val="EE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3718979" y="1067015"/>
            <a:ext cx="4751387" cy="4749801"/>
          </a:xfrm>
          <a:custGeom>
            <a:rect l="l" t="t" r="r" b="b"/>
            <a:pathLst>
              <a:path w="2993" h="2992">
                <a:moveTo>
                  <a:pt x="1385" y="2992"/>
                </a:moveTo>
                <a:lnTo>
                  <a:pt x="0" y="1388"/>
                </a:lnTo>
                <a:lnTo>
                  <a:pt x="1603" y="0"/>
                </a:lnTo>
                <a:lnTo>
                  <a:pt x="2993" y="1605"/>
                </a:lnTo>
                <a:lnTo>
                  <a:pt x="1385" y="2992"/>
                </a:lnTo>
                <a:close/>
              </a:path>
            </a:pathLst>
          </a:custGeom>
          <a:ln w="12668">
            <a:solidFill>
              <a:srgbClr val="EDECE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3779304" y="1133690"/>
            <a:ext cx="4632325" cy="4616451"/>
          </a:xfrm>
          <a:custGeom>
            <a:rect l="l" t="t" r="r" b="b"/>
            <a:pathLst>
              <a:path w="2918" h="2908">
                <a:moveTo>
                  <a:pt x="1310" y="2908"/>
                </a:moveTo>
                <a:lnTo>
                  <a:pt x="0" y="1309"/>
                </a:lnTo>
                <a:lnTo>
                  <a:pt x="1602" y="0"/>
                </a:lnTo>
                <a:lnTo>
                  <a:pt x="2918" y="1600"/>
                </a:lnTo>
                <a:lnTo>
                  <a:pt x="1310" y="2908"/>
                </a:lnTo>
                <a:close/>
              </a:path>
            </a:pathLst>
          </a:custGeom>
          <a:ln w="12668">
            <a:solidFill>
              <a:srgbClr val="ECECE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3845979" y="1201953"/>
            <a:ext cx="4498975" cy="4489450"/>
          </a:xfrm>
          <a:custGeom>
            <a:rect l="l" t="t" r="r" b="b"/>
            <a:pathLst>
              <a:path w="2834" h="2828">
                <a:moveTo>
                  <a:pt x="1236" y="2828"/>
                </a:moveTo>
                <a:lnTo>
                  <a:pt x="0" y="1228"/>
                </a:lnTo>
                <a:lnTo>
                  <a:pt x="1597" y="0"/>
                </a:lnTo>
                <a:lnTo>
                  <a:pt x="2834" y="1594"/>
                </a:lnTo>
                <a:lnTo>
                  <a:pt x="1236" y="2828"/>
                </a:lnTo>
                <a:close/>
              </a:path>
            </a:pathLst>
          </a:custGeom>
          <a:ln w="12668">
            <a:solidFill>
              <a:srgbClr val="EBEB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3912654" y="1260690"/>
            <a:ext cx="4364037" cy="4362451"/>
          </a:xfrm>
          <a:custGeom>
            <a:rect l="l" t="t" r="r" b="b"/>
            <a:pathLst>
              <a:path w="2749" h="2748">
                <a:moveTo>
                  <a:pt x="1157" y="2748"/>
                </a:moveTo>
                <a:lnTo>
                  <a:pt x="0" y="1160"/>
                </a:lnTo>
                <a:lnTo>
                  <a:pt x="1592" y="0"/>
                </a:lnTo>
                <a:lnTo>
                  <a:pt x="2749" y="1594"/>
                </a:lnTo>
                <a:lnTo>
                  <a:pt x="1157" y="2748"/>
                </a:lnTo>
                <a:close/>
              </a:path>
            </a:pathLst>
          </a:custGeom>
          <a:ln w="12668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3972979" y="1327366"/>
            <a:ext cx="4237037" cy="4229100"/>
          </a:xfrm>
          <a:custGeom>
            <a:rect l="l" t="t" r="r" b="b"/>
            <a:pathLst>
              <a:path w="2669" h="2664">
                <a:moveTo>
                  <a:pt x="1082" y="2664"/>
                </a:moveTo>
                <a:lnTo>
                  <a:pt x="0" y="1081"/>
                </a:lnTo>
                <a:lnTo>
                  <a:pt x="1591" y="0"/>
                </a:lnTo>
                <a:lnTo>
                  <a:pt x="2669" y="1589"/>
                </a:lnTo>
                <a:lnTo>
                  <a:pt x="1082" y="2664"/>
                </a:lnTo>
                <a:close/>
              </a:path>
            </a:pathLst>
          </a:custGeom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4039654" y="1395628"/>
            <a:ext cx="4110037" cy="4102100"/>
          </a:xfrm>
          <a:custGeom>
            <a:rect l="l" t="t" r="r" b="b"/>
            <a:pathLst>
              <a:path w="2589" h="2584">
                <a:moveTo>
                  <a:pt x="1003" y="2584"/>
                </a:moveTo>
                <a:lnTo>
                  <a:pt x="0" y="1001"/>
                </a:lnTo>
                <a:lnTo>
                  <a:pt x="1587" y="0"/>
                </a:lnTo>
                <a:lnTo>
                  <a:pt x="2589" y="1583"/>
                </a:lnTo>
                <a:lnTo>
                  <a:pt x="1003" y="2584"/>
                </a:lnTo>
                <a:close/>
              </a:path>
            </a:pathLst>
          </a:custGeom>
          <a:ln w="12668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4106329" y="1462303"/>
            <a:ext cx="3976687" cy="3968750"/>
          </a:xfrm>
          <a:custGeom>
            <a:rect l="l" t="t" r="r" b="b"/>
            <a:pathLst>
              <a:path w="2505" h="2500">
                <a:moveTo>
                  <a:pt x="924" y="2500"/>
                </a:moveTo>
                <a:lnTo>
                  <a:pt x="0" y="921"/>
                </a:lnTo>
                <a:lnTo>
                  <a:pt x="1582" y="0"/>
                </a:lnTo>
                <a:lnTo>
                  <a:pt x="2505" y="1573"/>
                </a:lnTo>
                <a:lnTo>
                  <a:pt x="924" y="2500"/>
                </a:lnTo>
                <a:close/>
              </a:path>
            </a:pathLst>
          </a:custGeom>
          <a:ln w="12668">
            <a:solidFill>
              <a:srgbClr val="E8E7E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166654" y="1521041"/>
            <a:ext cx="3849687" cy="3841750"/>
          </a:xfrm>
          <a:custGeom>
            <a:rect l="l" t="t" r="r" b="b"/>
            <a:pathLst>
              <a:path w="2425" h="2420">
                <a:moveTo>
                  <a:pt x="849" y="2420"/>
                </a:moveTo>
                <a:lnTo>
                  <a:pt x="0" y="847"/>
                </a:lnTo>
                <a:lnTo>
                  <a:pt x="1576" y="0"/>
                </a:lnTo>
                <a:lnTo>
                  <a:pt x="2425" y="1573"/>
                </a:lnTo>
                <a:lnTo>
                  <a:pt x="849" y="2420"/>
                </a:lnTo>
                <a:close/>
              </a:path>
            </a:pathLst>
          </a:custGeom>
          <a:ln w="12668">
            <a:solidFill>
              <a:srgbClr val="E7E6E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4233329" y="1587716"/>
            <a:ext cx="3722687" cy="3716337"/>
          </a:xfrm>
          <a:custGeom>
            <a:rect l="l" t="t" r="r" b="b"/>
            <a:pathLst>
              <a:path w="2345" h="2341">
                <a:moveTo>
                  <a:pt x="769" y="2341"/>
                </a:moveTo>
                <a:lnTo>
                  <a:pt x="0" y="768"/>
                </a:lnTo>
                <a:lnTo>
                  <a:pt x="1571" y="0"/>
                </a:lnTo>
                <a:lnTo>
                  <a:pt x="2345" y="1568"/>
                </a:lnTo>
                <a:lnTo>
                  <a:pt x="769" y="2341"/>
                </a:lnTo>
                <a:close/>
              </a:path>
            </a:pathLst>
          </a:custGeom>
          <a:ln w="12668">
            <a:solidFill>
              <a:srgbClr val="E6E5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301591" y="1655978"/>
            <a:ext cx="3587750" cy="3581400"/>
          </a:xfrm>
          <a:custGeom>
            <a:rect l="l" t="t" r="r" b="b"/>
            <a:pathLst>
              <a:path w="2260" h="2256">
                <a:moveTo>
                  <a:pt x="695" y="2256"/>
                </a:moveTo>
                <a:lnTo>
                  <a:pt x="0" y="688"/>
                </a:lnTo>
                <a:lnTo>
                  <a:pt x="1565" y="0"/>
                </a:lnTo>
                <a:lnTo>
                  <a:pt x="2260" y="1562"/>
                </a:lnTo>
                <a:lnTo>
                  <a:pt x="695" y="2256"/>
                </a:lnTo>
                <a:close/>
              </a:path>
            </a:pathLst>
          </a:custGeom>
          <a:ln w="12668">
            <a:solidFill>
              <a:srgbClr val="E5E5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4360329" y="1714716"/>
            <a:ext cx="3462337" cy="3454400"/>
          </a:xfrm>
          <a:custGeom>
            <a:rect l="l" t="t" r="r" b="b"/>
            <a:pathLst>
              <a:path w="2181" h="2176">
                <a:moveTo>
                  <a:pt x="621" y="2176"/>
                </a:moveTo>
                <a:lnTo>
                  <a:pt x="0" y="619"/>
                </a:lnTo>
                <a:lnTo>
                  <a:pt x="1565" y="0"/>
                </a:lnTo>
                <a:lnTo>
                  <a:pt x="2181" y="1562"/>
                </a:lnTo>
                <a:lnTo>
                  <a:pt x="621" y="2176"/>
                </a:lnTo>
                <a:close/>
              </a:path>
            </a:pathLst>
          </a:custGeom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427004" y="1781391"/>
            <a:ext cx="3335337" cy="3328987"/>
          </a:xfrm>
          <a:custGeom>
            <a:rect l="l" t="t" r="r" b="b"/>
            <a:pathLst>
              <a:path w="2101" h="2097">
                <a:moveTo>
                  <a:pt x="541" y="2097"/>
                </a:moveTo>
                <a:lnTo>
                  <a:pt x="0" y="540"/>
                </a:lnTo>
                <a:lnTo>
                  <a:pt x="1560" y="0"/>
                </a:lnTo>
                <a:lnTo>
                  <a:pt x="2101" y="1557"/>
                </a:lnTo>
                <a:lnTo>
                  <a:pt x="541" y="2097"/>
                </a:lnTo>
                <a:close/>
              </a:path>
            </a:pathLst>
          </a:custGeom>
          <a:ln w="12668">
            <a:solidFill>
              <a:srgbClr val="E3E3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4495266" y="1849653"/>
            <a:ext cx="3200400" cy="3194050"/>
          </a:xfrm>
          <a:custGeom>
            <a:rect l="l" t="t" r="r" b="b"/>
            <a:pathLst>
              <a:path w="2015" h="2011">
                <a:moveTo>
                  <a:pt x="461" y="2012"/>
                </a:moveTo>
                <a:lnTo>
                  <a:pt x="0" y="460"/>
                </a:lnTo>
                <a:lnTo>
                  <a:pt x="1554" y="0"/>
                </a:lnTo>
                <a:lnTo>
                  <a:pt x="2016" y="1551"/>
                </a:lnTo>
                <a:lnTo>
                  <a:pt x="461" y="2012"/>
                </a:lnTo>
                <a:close/>
              </a:path>
            </a:pathLst>
          </a:custGeom>
          <a:ln w="12668">
            <a:solidFill>
              <a:srgbClr val="E2E2E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554004" y="1908391"/>
            <a:ext cx="3073400" cy="3068637"/>
          </a:xfrm>
          <a:custGeom>
            <a:rect l="l" t="t" r="r" b="b"/>
            <a:pathLst>
              <a:path w="1935" h="1933">
                <a:moveTo>
                  <a:pt x="387" y="1933"/>
                </a:moveTo>
                <a:lnTo>
                  <a:pt x="0" y="386"/>
                </a:lnTo>
                <a:lnTo>
                  <a:pt x="1554" y="0"/>
                </a:lnTo>
                <a:lnTo>
                  <a:pt x="1936" y="1546"/>
                </a:lnTo>
                <a:lnTo>
                  <a:pt x="387" y="1933"/>
                </a:lnTo>
                <a:close/>
              </a:path>
            </a:pathLst>
          </a:custGeom>
          <a:ln w="12668">
            <a:solidFill>
              <a:srgbClr val="E1E1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620679" y="1975066"/>
            <a:ext cx="2947987" cy="2933700"/>
          </a:xfrm>
          <a:custGeom>
            <a:rect l="l" t="t" r="r" b="b"/>
            <a:pathLst>
              <a:path w="1857" h="1848">
                <a:moveTo>
                  <a:pt x="308" y="1848"/>
                </a:moveTo>
                <a:lnTo>
                  <a:pt x="0" y="307"/>
                </a:lnTo>
                <a:lnTo>
                  <a:pt x="1544" y="0"/>
                </a:lnTo>
                <a:lnTo>
                  <a:pt x="1857" y="1541"/>
                </a:lnTo>
                <a:lnTo>
                  <a:pt x="308" y="1848"/>
                </a:lnTo>
                <a:close/>
              </a:path>
            </a:pathLst>
          </a:custGeom>
          <a:ln w="12668">
            <a:solidFill>
              <a:srgbClr val="E1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4688941" y="2041741"/>
            <a:ext cx="2813050" cy="2808287"/>
          </a:xfrm>
          <a:custGeom>
            <a:rect l="l" t="t" r="r" b="b"/>
            <a:pathLst>
              <a:path w="1771" h="1769">
                <a:moveTo>
                  <a:pt x="228" y="1769"/>
                </a:moveTo>
                <a:lnTo>
                  <a:pt x="0" y="228"/>
                </a:lnTo>
                <a:lnTo>
                  <a:pt x="1538" y="0"/>
                </a:lnTo>
                <a:lnTo>
                  <a:pt x="1772" y="1536"/>
                </a:lnTo>
                <a:lnTo>
                  <a:pt x="228" y="1769"/>
                </a:lnTo>
                <a:close/>
              </a:path>
            </a:pathLst>
          </a:custGeom>
          <a:ln w="12668">
            <a:solidFill>
              <a:srgbClr val="E0DF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4755616" y="2100478"/>
            <a:ext cx="2678113" cy="2682875"/>
          </a:xfrm>
          <a:custGeom>
            <a:rect l="l" t="t" r="r" b="b"/>
            <a:pathLst>
              <a:path w="1687" h="1690">
                <a:moveTo>
                  <a:pt x="154" y="1690"/>
                </a:moveTo>
                <a:lnTo>
                  <a:pt x="0" y="154"/>
                </a:lnTo>
                <a:lnTo>
                  <a:pt x="1534" y="0"/>
                </a:lnTo>
                <a:lnTo>
                  <a:pt x="1687" y="1536"/>
                </a:lnTo>
                <a:lnTo>
                  <a:pt x="154" y="1690"/>
                </a:lnTo>
                <a:close/>
              </a:path>
            </a:pathLst>
          </a:custGeom>
          <a:ln w="12668">
            <a:solidFill>
              <a:srgbClr val="DF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42"/>
          <p:cNvSpPr/>
          <p:nvPr/>
        </p:nvSpPr>
        <p:spPr>
          <a:xfrm>
            <a:off x="4814354" y="2168741"/>
            <a:ext cx="2560637" cy="2546350"/>
          </a:xfrm>
          <a:custGeom>
            <a:rect l="l" t="t" r="r" b="b"/>
            <a:pathLst>
              <a:path w="1613" h="1604">
                <a:moveTo>
                  <a:pt x="80" y="1604"/>
                </a:moveTo>
                <a:lnTo>
                  <a:pt x="0" y="79"/>
                </a:lnTo>
                <a:lnTo>
                  <a:pt x="1534" y="0"/>
                </a:lnTo>
                <a:lnTo>
                  <a:pt x="1613" y="1530"/>
                </a:lnTo>
                <a:lnTo>
                  <a:pt x="80" y="1604"/>
                </a:lnTo>
                <a:close/>
              </a:path>
            </a:pathLst>
          </a:custGeom>
          <a:solidFill>
            <a:srgbClr val="04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3" name="Picture 43"/>
          <p:cNvPicPr>
            <a:picLocks noChangeAspect="1"/>
          </p:cNvPicPr>
          <p:nvPr/>
        </p:nvPicPr>
        <p:blipFill>
          <a:blip r:embed="rId2"/>
          <a:srcRect l="16274" r="16274"/>
          <a:stretch>
            <a:fillRect/>
          </a:stretch>
        </p:blipFill>
        <p:spPr>
          <a:xfrm>
            <a:off x="4901338" y="2257609"/>
            <a:ext cx="2386669" cy="2355913"/>
          </a:xfrm>
          <a:prstGeom prst="rect">
            <a:avLst/>
          </a:prstGeom>
          <a:ln w="12668"/>
        </p:spPr>
      </p:pic>
      <p:grpSp>
        <p:nvGrpSpPr>
          <p:cNvPr id="44" name="Group 44"/>
          <p:cNvGrpSpPr/>
          <p:nvPr/>
        </p:nvGrpSpPr>
        <p:grpSpPr>
          <a:xfrm>
            <a:off x="653186" y="1428545"/>
            <a:ext cx="3394996" cy="490334"/>
            <a:chOff x="653186" y="1428545"/>
            <a:chExt cx="3394996" cy="490334"/>
          </a:xfrm>
        </p:grpSpPr>
        <p:sp>
          <p:nvSpPr>
            <p:cNvPr id="45" name="TextBox 45"/>
            <p:cNvSpPr txBox="1"/>
            <p:nvPr/>
          </p:nvSpPr>
          <p:spPr>
            <a:xfrm>
              <a:off x="653186" y="1428545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现金管理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885016" y="1781107"/>
            <a:ext cx="2931336" cy="1654845"/>
            <a:chOff x="885016" y="1781107"/>
            <a:chExt cx="2931336" cy="1654845"/>
          </a:xfrm>
        </p:grpSpPr>
        <p:sp>
          <p:nvSpPr>
            <p:cNvPr id="47" name="TextBox 47"/>
            <p:cNvSpPr txBox="1"/>
            <p:nvPr/>
          </p:nvSpPr>
          <p:spPr>
            <a:xfrm>
              <a:off x="885016" y="1781107"/>
              <a:ext cx="2931336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负责学校现金的收入、支出、保管和盘点工作，确保资金安全。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653186" y="3877672"/>
            <a:ext cx="3394996" cy="490334"/>
            <a:chOff x="653186" y="3877672"/>
            <a:chExt cx="3394996" cy="490334"/>
          </a:xfrm>
        </p:grpSpPr>
        <p:sp>
          <p:nvSpPr>
            <p:cNvPr id="49" name="TextBox 49"/>
            <p:cNvSpPr txBox="1"/>
            <p:nvPr/>
          </p:nvSpPr>
          <p:spPr>
            <a:xfrm>
              <a:off x="653186" y="3877672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报表编制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885016" y="4230233"/>
            <a:ext cx="2931336" cy="1654845"/>
            <a:chOff x="885016" y="4230233"/>
            <a:chExt cx="2931336" cy="1654845"/>
          </a:xfrm>
        </p:grpSpPr>
        <p:sp>
          <p:nvSpPr>
            <p:cNvPr id="51" name="TextBox 51"/>
            <p:cNvSpPr txBox="1"/>
            <p:nvPr/>
          </p:nvSpPr>
          <p:spPr>
            <a:xfrm>
              <a:off x="885016" y="4230233"/>
              <a:ext cx="2931336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定期编制现金流量表、银行存款余额调节表等财务报表，为学校决策提供财务数据支持。</a:t>
              </a:r>
            </a:p>
          </p:txBody>
        </p:sp>
      </p:grpSp>
      <p:grpSp>
        <p:nvGrpSpPr>
          <p:cNvPr id="52" name="Group 52"/>
          <p:cNvGrpSpPr/>
          <p:nvPr/>
        </p:nvGrpSpPr>
        <p:grpSpPr>
          <a:xfrm>
            <a:off x="8276691" y="1360283"/>
            <a:ext cx="3394996" cy="490334"/>
            <a:chOff x="8276691" y="1360283"/>
            <a:chExt cx="3394996" cy="490334"/>
          </a:xfrm>
        </p:grpSpPr>
        <p:sp>
          <p:nvSpPr>
            <p:cNvPr id="53" name="TextBox 53"/>
            <p:cNvSpPr txBox="1"/>
            <p:nvPr/>
          </p:nvSpPr>
          <p:spPr>
            <a:xfrm>
              <a:off x="8276691" y="1360283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票据管理</a:t>
              </a:r>
            </a:p>
          </p:txBody>
        </p:sp>
      </p:grpSp>
      <p:grpSp>
        <p:nvGrpSpPr>
          <p:cNvPr id="54" name="Group 54"/>
          <p:cNvGrpSpPr/>
          <p:nvPr/>
        </p:nvGrpSpPr>
        <p:grpSpPr>
          <a:xfrm>
            <a:off x="8508521" y="1712845"/>
            <a:ext cx="2931336" cy="1654845"/>
            <a:chOff x="8508521" y="1712845"/>
            <a:chExt cx="2931336" cy="1654845"/>
          </a:xfrm>
        </p:grpSpPr>
        <p:sp>
          <p:nvSpPr>
            <p:cNvPr id="55" name="TextBox 55"/>
            <p:cNvSpPr txBox="1"/>
            <p:nvPr/>
          </p:nvSpPr>
          <p:spPr>
            <a:xfrm>
              <a:off x="8508521" y="1712845"/>
              <a:ext cx="2931336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负责各类票据（如支票、汇票等）的购买、保管、领用和核销工作。</a:t>
              </a:r>
            </a:p>
          </p:txBody>
        </p:sp>
      </p:grpSp>
      <p:grpSp>
        <p:nvGrpSpPr>
          <p:cNvPr id="56" name="Group 56"/>
          <p:cNvGrpSpPr/>
          <p:nvPr/>
        </p:nvGrpSpPr>
        <p:grpSpPr>
          <a:xfrm>
            <a:off x="8276691" y="3809410"/>
            <a:ext cx="3394996" cy="490334"/>
            <a:chOff x="8276691" y="3809410"/>
            <a:chExt cx="3394996" cy="490334"/>
          </a:xfrm>
        </p:grpSpPr>
        <p:sp>
          <p:nvSpPr>
            <p:cNvPr id="57" name="TextBox 57"/>
            <p:cNvSpPr txBox="1"/>
            <p:nvPr/>
          </p:nvSpPr>
          <p:spPr>
            <a:xfrm>
              <a:off x="8276691" y="3809410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账务处理</a:t>
              </a:r>
            </a:p>
          </p:txBody>
        </p:sp>
      </p:grpSp>
      <p:grpSp>
        <p:nvGrpSpPr>
          <p:cNvPr id="58" name="Group 58"/>
          <p:cNvGrpSpPr/>
          <p:nvPr/>
        </p:nvGrpSpPr>
        <p:grpSpPr>
          <a:xfrm>
            <a:off x="8508521" y="4161971"/>
            <a:ext cx="2931336" cy="1654845"/>
            <a:chOff x="8508521" y="4161971"/>
            <a:chExt cx="2931336" cy="1654845"/>
          </a:xfrm>
        </p:grpSpPr>
        <p:sp>
          <p:nvSpPr>
            <p:cNvPr id="59" name="TextBox 59"/>
            <p:cNvSpPr txBox="1"/>
            <p:nvPr/>
          </p:nvSpPr>
          <p:spPr>
            <a:xfrm>
              <a:off x="8508521" y="4161971"/>
              <a:ext cx="2931336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对学校发生的各项经济业务进行账务处理，确保账目清晰、准确。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9110" y="2088608"/>
            <a:ext cx="338630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接收款项并核对金额与来源，登记现金日记账或银行存款日记账，将款项存入银行或放入保险箱。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39110" y="1679033"/>
            <a:ext cx="2409825" cy="428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8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收款流程</a:t>
            </a:r>
          </a:p>
        </p:txBody>
      </p:sp>
      <p:sp>
        <p:nvSpPr>
          <p:cNvPr id="4" name="AutoShape 4"/>
          <p:cNvSpPr/>
          <p:nvPr/>
        </p:nvSpPr>
        <p:spPr>
          <a:xfrm>
            <a:off x="4912196" y="1843297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4275690">
            <a:off x="6489457" y="2982571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700000" flipH="1">
            <a:off x="3730001" y="2945995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-8546356" flipH="1">
            <a:off x="3967371" y="4880960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8546493" flipH="1">
            <a:off x="5914885" y="4872729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39110" y="4666479"/>
            <a:ext cx="338631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按照学校财务报表编制要求，定期提取财务数据，编制相关报表并进行财务分析。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39110" y="425690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报表编制流程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201617" y="1625514"/>
            <a:ext cx="341898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审核付款申请单及相关凭证，按照审批流程进行付款操作，登记现金或银行存款日记账。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201617" y="1268111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付款流程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237407" y="3376213"/>
            <a:ext cx="3410419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建立票据登记簿，对购买、领用、核销的票据进行详细记录，定期盘点票据库存。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37407" y="305074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票据管理流程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68208" y="5464523"/>
            <a:ext cx="343452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根据原始凭证编制记账凭证，登记相关账簿，定期进行账账核对、账实核对。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268208" y="5054948"/>
            <a:ext cx="2409825" cy="438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账务处理流程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5254897" y="2293598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925415" y="3408550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651824" y="3377086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069918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66940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工作流程与规范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现金管理与安全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9082" b="2908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520" b="252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19" b="2631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现金收支记录与核对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准确记录每笔现金收支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作为学校出纳，我始终严格遵守财务管理制度，确保每笔现金收入和支出都有详细、准确的记录，包括日期、摘要、金额等信息。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每日核对现金余额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每天工作结束时，我都会认真核对现金余额，确保账实相符。对于任何差异，我会立即进行调查并妥善处理。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定期与银行对账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我每月至少一次与银行进行对账，确保学校账户余额与银行记录一致。如有不符，我会及时查明原因并调整。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现金存放安全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我负责保管的现金始终存放在安全可靠的保险柜中，保险柜密码定期更换，确保现金安全。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每日盘点现金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每天我都会对库存现金进行盘点，确保数量准确。同时，我会检查现金是否有损坏或伪造迹象。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严格控制库存现金限额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根据学校规定，我始终保持库存现金在安全限额内。对于超出限额的现金，我会及时存入银行。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库存现金安全管理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假币处理流程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一旦发现假币，我会立即按照学校规定的流程进行处理，包括登记、封存和上报等步骤。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提高假币识别能力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作为出纳，我具备识别假币的基本技能。我会定期参加相关培训，提高自己的假币识别能力，确保学校资金安全。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差错处理机制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对于因工作疏忽或其他原因造成的现金差错，我会立即报告上级并积极配合调查。同时，我会总结经验教训，采取措施避免类似情况再次发生。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708" r="16708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8917" r="1891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防范假币及差错处理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银行业务办理与跟进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2813" y="2127250"/>
            <a:ext cx="1092200" cy="282575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银行账户管理及对账</a:t>
              </a:r>
            </a:p>
          </p:txBody>
        </p:sp>
      </p:grpSp>
      <p:grpSp>
        <p:nvGrpSpPr>
          <p:cNvPr id="25" name="Group 25"/>
          <p:cNvGrpSpPr/>
          <p:nvPr/>
        </p:nvGrpSpPr>
        <p:grpSpPr>
          <a:xfrm>
            <a:off x="1950266" y="2682352"/>
            <a:ext cx="2426717" cy="490334"/>
            <a:chOff x="1950266" y="2682352"/>
            <a:chExt cx="2426717" cy="490334"/>
          </a:xfrm>
        </p:grpSpPr>
        <p:sp>
          <p:nvSpPr>
            <p:cNvPr id="26" name="TextBox 26"/>
            <p:cNvSpPr txBox="1"/>
            <p:nvPr/>
          </p:nvSpPr>
          <p:spPr>
            <a:xfrm>
              <a:off x="1950266" y="2682352"/>
              <a:ext cx="2426717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账户开立与维护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2029744" y="3095526"/>
            <a:ext cx="2267763" cy="1552257"/>
            <a:chOff x="2029744" y="3095526"/>
            <a:chExt cx="2267763" cy="1552257"/>
          </a:xfrm>
        </p:grpSpPr>
        <p:sp>
          <p:nvSpPr>
            <p:cNvPr id="28" name="TextBox 28"/>
            <p:cNvSpPr txBox="1"/>
            <p:nvPr/>
          </p:nvSpPr>
          <p:spPr>
            <a:xfrm>
              <a:off x="2029744" y="3095526"/>
              <a:ext cx="2267763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负责学校各类银行账户的开立、变更和注销，确保账户信息的准确性和完整性。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5795518" y="2682352"/>
            <a:ext cx="2426717" cy="490334"/>
            <a:chOff x="5795518" y="2682352"/>
            <a:chExt cx="2426717" cy="490334"/>
          </a:xfrm>
        </p:grpSpPr>
        <p:sp>
          <p:nvSpPr>
            <p:cNvPr id="30" name="TextBox 30"/>
            <p:cNvSpPr txBox="1"/>
            <p:nvPr/>
          </p:nvSpPr>
          <p:spPr>
            <a:xfrm>
              <a:off x="5795518" y="2682352"/>
              <a:ext cx="2426717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对账与调节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5874995" y="3095526"/>
            <a:ext cx="2267763" cy="1552257"/>
            <a:chOff x="5874995" y="3095526"/>
            <a:chExt cx="2267763" cy="1552257"/>
          </a:xfrm>
        </p:grpSpPr>
        <p:sp>
          <p:nvSpPr>
            <p:cNvPr id="32" name="TextBox 32"/>
            <p:cNvSpPr txBox="1"/>
            <p:nvPr/>
          </p:nvSpPr>
          <p:spPr>
            <a:xfrm>
              <a:off x="5874995" y="3095526"/>
              <a:ext cx="2267763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定期对学校银行账户进行对账，及时发现并处理差异，确保账实相符。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688512" y="2682352"/>
            <a:ext cx="2426717" cy="490334"/>
            <a:chOff x="9688512" y="2682352"/>
            <a:chExt cx="2426717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688512" y="2682352"/>
              <a:ext cx="2426717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账户监控与报告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9767989" y="3095526"/>
            <a:ext cx="2267763" cy="1552257"/>
            <a:chOff x="9767989" y="3095526"/>
            <a:chExt cx="2267763" cy="1552257"/>
          </a:xfrm>
        </p:grpSpPr>
        <p:sp>
          <p:nvSpPr>
            <p:cNvPr id="36" name="TextBox 36"/>
            <p:cNvSpPr txBox="1"/>
            <p:nvPr/>
          </p:nvSpPr>
          <p:spPr>
            <a:xfrm>
              <a:off x="9767989" y="3095526"/>
              <a:ext cx="2267763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实时监控学校银行账户动态，定期向上级领导汇报账户情况，提出改进建议。</a:t>
              </a:r>
            </a:p>
          </p:txBody>
        </p:sp>
      </p:grpSp>
      <p:pic>
        <p:nvPicPr>
          <p:cNvPr id="37" name="Picture 37"/>
          <p:cNvPicPr>
            <a:picLocks noChangeAspect="1"/>
          </p:cNvPicPr>
          <p:nvPr/>
        </p:nvPicPr>
        <p:blipFill>
          <a:blip r:embed="rId3">
            <a:alphaModFix amt="70000"/>
          </a:blip>
          <a:stretch>
            <a:fillRect/>
          </a:stretch>
        </p:blipFill>
        <p:spPr>
          <a:xfrm>
            <a:off x="763829" y="2093912"/>
            <a:ext cx="1110530" cy="2859087"/>
          </a:xfrm>
          <a:prstGeom prst="rect">
            <a:avLst/>
          </a:prstGeom>
        </p:spPr>
      </p:pic>
      <p:pic>
        <p:nvPicPr>
          <p:cNvPr id="38" name="Picture 38"/>
          <p:cNvPicPr>
            <a:picLocks noChangeAspect="1"/>
          </p:cNvPicPr>
          <p:nvPr/>
        </p:nvPicPr>
        <p:blipFill>
          <a:blip r:embed="rId4">
            <a:alphaModFix amt="70000"/>
          </a:blip>
          <a:stretch>
            <a:fillRect/>
          </a:stretch>
        </p:blipFill>
        <p:spPr>
          <a:xfrm>
            <a:off x="4133677" y="2127250"/>
            <a:ext cx="1845865" cy="2859405"/>
          </a:xfrm>
          <a:prstGeom prst="rect">
            <a:avLst/>
          </a:prstGeom>
        </p:spPr>
      </p:pic>
      <p:pic>
        <p:nvPicPr>
          <p:cNvPr id="39" name="Picture 39"/>
          <p:cNvPicPr>
            <a:picLocks noChangeAspect="1"/>
          </p:cNvPicPr>
          <p:nvPr/>
        </p:nvPicPr>
        <p:blipFill>
          <a:blip r:embed="rId5">
            <a:alphaModFix amt="70000"/>
          </a:blip>
          <a:stretch>
            <a:fillRect/>
          </a:stretch>
        </p:blipFill>
        <p:spPr>
          <a:xfrm>
            <a:off x="8142758" y="2093595"/>
            <a:ext cx="1561421" cy="285940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23925" y="4246563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191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998538" y="4265613"/>
            <a:ext cx="2270125" cy="2249487"/>
          </a:xfrm>
          <a:custGeom>
            <a:rect l="l" t="t" r="r" b="b"/>
            <a:pathLst>
              <a:path w="855" h="845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071563" y="4287838"/>
            <a:ext cx="2187575" cy="2128837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146175" y="4305300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201738" y="4324350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255713" y="4344988"/>
            <a:ext cx="2012950" cy="1776412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306513" y="4364038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358900" y="4384675"/>
            <a:ext cx="1933575" cy="1538288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1409700" y="4403725"/>
            <a:ext cx="1897063" cy="1420813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1462088" y="4424363"/>
            <a:ext cx="1854200" cy="1303337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1512888" y="4443413"/>
            <a:ext cx="1817687" cy="1185862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1566863" y="4462463"/>
            <a:ext cx="1774825" cy="1065212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616075" y="4483100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670050" y="4502150"/>
            <a:ext cx="1695450" cy="830263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722438" y="4522788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773238" y="4541838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827213" y="4560888"/>
            <a:ext cx="1574800" cy="474662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876425" y="4581525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1930400" y="4600575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191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1566863" y="4416743"/>
            <a:ext cx="754062" cy="307975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STEP 01</a:t>
            </a:r>
            <a:endParaRPr lang="en-US" sz="1100"/>
          </a:p>
        </p:txBody>
      </p:sp>
      <p:sp>
        <p:nvSpPr>
          <p:cNvPr id="22" name="Freeform 22"/>
          <p:cNvSpPr/>
          <p:nvPr/>
        </p:nvSpPr>
        <p:spPr>
          <a:xfrm>
            <a:off x="3670300" y="2686050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3744913" y="2705100"/>
            <a:ext cx="2270125" cy="2249488"/>
          </a:xfrm>
          <a:custGeom>
            <a:rect l="l" t="t" r="r" b="b"/>
            <a:pathLst>
              <a:path w="855" h="845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3817938" y="2727325"/>
            <a:ext cx="2187575" cy="2128838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3892550" y="2744788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3948113" y="2763838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4002088" y="2784475"/>
            <a:ext cx="2012950" cy="1776413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4052888" y="2803525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4105275" y="2824163"/>
            <a:ext cx="1933575" cy="1538287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4156075" y="2843213"/>
            <a:ext cx="1897063" cy="1420812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4208463" y="2863850"/>
            <a:ext cx="1854200" cy="1303338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259263" y="2882900"/>
            <a:ext cx="1817687" cy="1185863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4313238" y="2901950"/>
            <a:ext cx="1774825" cy="1065213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362450" y="2922588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4416425" y="2941638"/>
            <a:ext cx="1695450" cy="830262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468813" y="2962275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4519613" y="2981325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573588" y="3000375"/>
            <a:ext cx="1574800" cy="474663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622800" y="3021013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4676775" y="3040063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2668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294188" y="2847975"/>
            <a:ext cx="754062" cy="307975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STEP 02</a:t>
            </a:r>
            <a:endParaRPr lang="en-US" sz="1100"/>
          </a:p>
        </p:txBody>
      </p:sp>
      <p:sp>
        <p:nvSpPr>
          <p:cNvPr id="42" name="Freeform 42"/>
          <p:cNvSpPr/>
          <p:nvPr/>
        </p:nvSpPr>
        <p:spPr>
          <a:xfrm>
            <a:off x="6318250" y="1019175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Freeform 43"/>
          <p:cNvSpPr/>
          <p:nvPr/>
        </p:nvSpPr>
        <p:spPr>
          <a:xfrm>
            <a:off x="6392863" y="1038225"/>
            <a:ext cx="2270125" cy="2249488"/>
          </a:xfrm>
          <a:custGeom>
            <a:rect l="l" t="t" r="r" b="b"/>
            <a:pathLst>
              <a:path w="855" h="845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Freeform 44"/>
          <p:cNvSpPr/>
          <p:nvPr/>
        </p:nvSpPr>
        <p:spPr>
          <a:xfrm>
            <a:off x="6465888" y="1060450"/>
            <a:ext cx="2187575" cy="2128838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Freeform 45"/>
          <p:cNvSpPr/>
          <p:nvPr/>
        </p:nvSpPr>
        <p:spPr>
          <a:xfrm>
            <a:off x="6540500" y="1077913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Freeform 46"/>
          <p:cNvSpPr/>
          <p:nvPr/>
        </p:nvSpPr>
        <p:spPr>
          <a:xfrm>
            <a:off x="6596063" y="1096963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6650038" y="1117600"/>
            <a:ext cx="2012950" cy="1776413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Freeform 48"/>
          <p:cNvSpPr/>
          <p:nvPr/>
        </p:nvSpPr>
        <p:spPr>
          <a:xfrm>
            <a:off x="6700838" y="1136650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6753225" y="1157288"/>
            <a:ext cx="1933575" cy="1538287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6804025" y="1176338"/>
            <a:ext cx="1897063" cy="1420812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6856413" y="1196975"/>
            <a:ext cx="1854200" cy="1303338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Freeform 52"/>
          <p:cNvSpPr/>
          <p:nvPr/>
        </p:nvSpPr>
        <p:spPr>
          <a:xfrm>
            <a:off x="6907213" y="1216025"/>
            <a:ext cx="1817687" cy="1185863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Freeform 53"/>
          <p:cNvSpPr/>
          <p:nvPr/>
        </p:nvSpPr>
        <p:spPr>
          <a:xfrm>
            <a:off x="6961188" y="1235075"/>
            <a:ext cx="1774825" cy="1065213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4" name="Freeform 54"/>
          <p:cNvSpPr/>
          <p:nvPr/>
        </p:nvSpPr>
        <p:spPr>
          <a:xfrm>
            <a:off x="7010400" y="1255713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Freeform 55"/>
          <p:cNvSpPr/>
          <p:nvPr/>
        </p:nvSpPr>
        <p:spPr>
          <a:xfrm>
            <a:off x="7064375" y="1274763"/>
            <a:ext cx="1695450" cy="830262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6" name="Freeform 56"/>
          <p:cNvSpPr/>
          <p:nvPr/>
        </p:nvSpPr>
        <p:spPr>
          <a:xfrm>
            <a:off x="7116763" y="1295400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7" name="Freeform 57"/>
          <p:cNvSpPr/>
          <p:nvPr/>
        </p:nvSpPr>
        <p:spPr>
          <a:xfrm>
            <a:off x="7167563" y="1314450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8" name="Freeform 58"/>
          <p:cNvSpPr/>
          <p:nvPr/>
        </p:nvSpPr>
        <p:spPr>
          <a:xfrm>
            <a:off x="7221538" y="1333500"/>
            <a:ext cx="1574800" cy="474663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Freeform 59"/>
          <p:cNvSpPr/>
          <p:nvPr/>
        </p:nvSpPr>
        <p:spPr>
          <a:xfrm>
            <a:off x="7270750" y="1354138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0" name="AutoShape 60"/>
          <p:cNvSpPr/>
          <p:nvPr/>
        </p:nvSpPr>
        <p:spPr>
          <a:xfrm>
            <a:off x="7324725" y="1373188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2668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1" name="AutoShape 61"/>
          <p:cNvSpPr/>
          <p:nvPr/>
        </p:nvSpPr>
        <p:spPr>
          <a:xfrm>
            <a:off x="6942138" y="1160145"/>
            <a:ext cx="755650" cy="307975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STEP 03</a:t>
            </a:r>
            <a:endParaRPr lang="en-US" sz="1100"/>
          </a:p>
        </p:txBody>
      </p:sp>
      <p:grpSp>
        <p:nvGrpSpPr>
          <p:cNvPr id="62" name="Group 6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3" name="AutoShape 6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AutoShape 7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AutoShape 7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AutoShape 7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AutoShape 7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TextBox 8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支票、汇票等票据管理</a:t>
              </a:r>
            </a:p>
          </p:txBody>
        </p:sp>
      </p:grpSp>
      <p:grpSp>
        <p:nvGrpSpPr>
          <p:cNvPr id="84" name="Group 84"/>
          <p:cNvGrpSpPr/>
          <p:nvPr/>
        </p:nvGrpSpPr>
        <p:grpSpPr>
          <a:xfrm>
            <a:off x="923925" y="5145189"/>
            <a:ext cx="2426717" cy="490334"/>
            <a:chOff x="923925" y="5145189"/>
            <a:chExt cx="2426717" cy="490334"/>
          </a:xfrm>
        </p:grpSpPr>
        <p:sp>
          <p:nvSpPr>
            <p:cNvPr id="85" name="TextBox 85"/>
            <p:cNvSpPr txBox="1"/>
            <p:nvPr/>
          </p:nvSpPr>
          <p:spPr>
            <a:xfrm>
              <a:off x="923925" y="5145189"/>
              <a:ext cx="2426717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票据领用与登记</a:t>
              </a:r>
            </a:p>
          </p:txBody>
        </p:sp>
      </p:grpSp>
      <p:grpSp>
        <p:nvGrpSpPr>
          <p:cNvPr id="86" name="Group 86"/>
          <p:cNvGrpSpPr/>
          <p:nvPr/>
        </p:nvGrpSpPr>
        <p:grpSpPr>
          <a:xfrm>
            <a:off x="6318250" y="3326131"/>
            <a:ext cx="2267763" cy="1552257"/>
            <a:chOff x="6318250" y="3326131"/>
            <a:chExt cx="2267763" cy="1552257"/>
          </a:xfrm>
        </p:grpSpPr>
        <p:sp>
          <p:nvSpPr>
            <p:cNvPr id="87" name="TextBox 87"/>
            <p:cNvSpPr txBox="1"/>
            <p:nvPr/>
          </p:nvSpPr>
          <p:spPr>
            <a:xfrm>
              <a:off x="6318250" y="3326131"/>
              <a:ext cx="2267763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严格按照学校规定使用票据，及时办理票据的核销手续，防止票据遗失或滥用。</a:t>
              </a:r>
            </a:p>
          </p:txBody>
        </p:sp>
      </p:grpSp>
      <p:grpSp>
        <p:nvGrpSpPr>
          <p:cNvPr id="88" name="Group 88"/>
          <p:cNvGrpSpPr/>
          <p:nvPr/>
        </p:nvGrpSpPr>
        <p:grpSpPr>
          <a:xfrm>
            <a:off x="3670300" y="3625158"/>
            <a:ext cx="2426717" cy="490334"/>
            <a:chOff x="3670300" y="3625158"/>
            <a:chExt cx="2426717" cy="490334"/>
          </a:xfrm>
        </p:grpSpPr>
        <p:sp>
          <p:nvSpPr>
            <p:cNvPr id="89" name="TextBox 89"/>
            <p:cNvSpPr txBox="1"/>
            <p:nvPr/>
          </p:nvSpPr>
          <p:spPr>
            <a:xfrm>
              <a:off x="3670300" y="3625158"/>
              <a:ext cx="2426717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票据使用与核销</a:t>
              </a:r>
            </a:p>
          </p:txBody>
        </p:sp>
      </p:grpSp>
      <p:grpSp>
        <p:nvGrpSpPr>
          <p:cNvPr id="90" name="Group 90"/>
          <p:cNvGrpSpPr/>
          <p:nvPr/>
        </p:nvGrpSpPr>
        <p:grpSpPr>
          <a:xfrm>
            <a:off x="6318250" y="1917802"/>
            <a:ext cx="2426717" cy="490334"/>
            <a:chOff x="6318250" y="1917802"/>
            <a:chExt cx="2426717" cy="490334"/>
          </a:xfrm>
        </p:grpSpPr>
        <p:sp>
          <p:nvSpPr>
            <p:cNvPr id="91" name="TextBox 91"/>
            <p:cNvSpPr txBox="1"/>
            <p:nvPr/>
          </p:nvSpPr>
          <p:spPr>
            <a:xfrm>
              <a:off x="6318250" y="1917802"/>
              <a:ext cx="2426717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票据审计与报告</a:t>
              </a:r>
            </a:p>
          </p:txBody>
        </p:sp>
      </p:grpSp>
      <p:grpSp>
        <p:nvGrpSpPr>
          <p:cNvPr id="92" name="Group 92"/>
          <p:cNvGrpSpPr/>
          <p:nvPr/>
        </p:nvGrpSpPr>
        <p:grpSpPr>
          <a:xfrm>
            <a:off x="8927905" y="1448118"/>
            <a:ext cx="2267763" cy="1552257"/>
            <a:chOff x="8927905" y="1448118"/>
            <a:chExt cx="2267763" cy="1552257"/>
          </a:xfrm>
        </p:grpSpPr>
        <p:sp>
          <p:nvSpPr>
            <p:cNvPr id="93" name="TextBox 93"/>
            <p:cNvSpPr txBox="1"/>
            <p:nvPr/>
          </p:nvSpPr>
          <p:spPr>
            <a:xfrm>
              <a:off x="8927905" y="1448118"/>
              <a:ext cx="2267763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定期接受学校内部审计或外部审计机构的票据审计，提供必要的支持和配合。</a:t>
              </a:r>
            </a:p>
          </p:txBody>
        </p:sp>
      </p:grpSp>
      <p:grpSp>
        <p:nvGrpSpPr>
          <p:cNvPr id="94" name="Group 94"/>
          <p:cNvGrpSpPr/>
          <p:nvPr/>
        </p:nvGrpSpPr>
        <p:grpSpPr>
          <a:xfrm>
            <a:off x="3402013" y="4962843"/>
            <a:ext cx="2267763" cy="1552257"/>
            <a:chOff x="3402013" y="4962843"/>
            <a:chExt cx="2267763" cy="1552257"/>
          </a:xfrm>
        </p:grpSpPr>
        <p:sp>
          <p:nvSpPr>
            <p:cNvPr id="95" name="TextBox 95"/>
            <p:cNvSpPr txBox="1"/>
            <p:nvPr/>
          </p:nvSpPr>
          <p:spPr>
            <a:xfrm>
              <a:off x="3402013" y="4962843"/>
              <a:ext cx="2267763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负责学校支票、汇票等票据的领用、登记和保管，确保票据安全。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熟练掌握学校电子支付系统的操作技能，确保支付操作的准确性和高效性。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电子支付系统操作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支付安全监控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1542" r="1154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支付记录与报告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实时监控学校电子支付系统的安全状况，及时发现并处理潜在的安全风险。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完整记录学校电子支付系统的支付记录，定期向上级领导汇报支付情况，提出改进建议。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电子银行支付操作及监控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财务报表编制与汇报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https://d.book118.com/528066110124006035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262626"/>
      </a:accent1>
      <a:accent2>
        <a:srgbClr val="6C6C6C"/>
      </a:accent2>
      <a:accent3>
        <a:srgbClr val="7B7F83"/>
      </a:accent3>
      <a:accent4>
        <a:srgbClr val="ADADAD"/>
      </a:accent4>
      <a:accent5>
        <a:srgbClr val="808080"/>
      </a:accent5>
      <a:accent6>
        <a:srgbClr val="A5A5A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101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2024-09-14T18:50:30.522</cp:lastPrinted>
  <dcterms:created xsi:type="dcterms:W3CDTF">2024-09-14T10:50:30Z</dcterms:created>
  <dcterms:modified xsi:type="dcterms:W3CDTF">2024-09-14T10:50:32Z</dcterms:modified>
</cp:coreProperties>
</file>