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27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8ECEA6-1031-4DE4-99F1-A5D396F03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93AD1-42B8-49FE-A8F4-BBFD2E4E0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E7A1CF-30EC-48D3-9EBB-132A00DAA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AB2A27-7F08-403F-950B-A786935FA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AD0807-19BA-4188-9DCA-69BCFB1D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5119A0D-581D-45A0-ACF2-99E350241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CE4E6A-08F5-419C-BCAD-8E6C3809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D9CF7-03E9-4FF2-8C76-C1CB0986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22A4C9-71E4-4B1E-8AC9-476808CEE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117FF-DDCA-4387-9212-07745B1458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BF173-D7C5-4981-BD84-EA3537A30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60000"/>
                </a:schemeClr>
              </a:gs>
              <a:gs pos="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F00D9"/>
                  </a:gs>
                  <a:gs pos="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28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" name="图片 20" descr="图片包含 游戏机, 灯光, 帽子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9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23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100000">
                  <a:schemeClr val="accent2"/>
                </a:gs>
                <a:gs pos="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28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44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100000">
                  <a:schemeClr val="accent2"/>
                </a:gs>
                <a:gs pos="0">
                  <a:schemeClr val="accent2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3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100000">
                  <a:schemeClr val="accent2"/>
                </a:gs>
                <a:gs pos="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100000">
                  <a:schemeClr val="accent2"/>
                </a:gs>
                <a:gs pos="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9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69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7465" t="15910" r="3826" b="22729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4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" name="图片 20" descr="图片包含 游戏机, 灯光, 帽子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39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60000"/>
                </a:schemeClr>
              </a:gs>
              <a:gs pos="0">
                <a:schemeClr val="accent1">
                  <a:alpha val="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100000">
                    <a:srgbClr val="FF00D9"/>
                  </a:gs>
                  <a:gs pos="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100000">
                      <a:schemeClr val="accent2"/>
                    </a:gs>
                    <a:gs pos="0">
                      <a:schemeClr val="accent1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8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l="47465" t="15910" r="3826" b="22729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1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3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00000">
                <a:schemeClr val="accent2"/>
              </a:gs>
              <a:gs pos="0">
                <a:schemeClr val="accent1"/>
              </a:gs>
            </a:gsLst>
            <a:lin ang="0" scaled="0"/>
          </a:gradFill>
          <a:uFillTx/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uFillTx/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uFillTx/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uFillTx/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uFillTx/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7.xml" /><Relationship Id="rId11" Type="http://schemas.openxmlformats.org/officeDocument/2006/relationships/tags" Target="../tags/tag128.xml" /><Relationship Id="rId12" Type="http://schemas.openxmlformats.org/officeDocument/2006/relationships/tags" Target="../tags/tag129.xml" /><Relationship Id="rId13" Type="http://schemas.openxmlformats.org/officeDocument/2006/relationships/tags" Target="../tags/tag130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7.xml" /><Relationship Id="rId11" Type="http://schemas.openxmlformats.org/officeDocument/2006/relationships/tags" Target="../tags/tag148.xml" /><Relationship Id="rId12" Type="http://schemas.openxmlformats.org/officeDocument/2006/relationships/tags" Target="../tags/tag149.xml" /><Relationship Id="rId13" Type="http://schemas.openxmlformats.org/officeDocument/2006/relationships/tags" Target="../tags/tag150.xml" /><Relationship Id="rId14" Type="http://schemas.openxmlformats.org/officeDocument/2006/relationships/tags" Target="../tags/tag151.xml" /><Relationship Id="rId15" Type="http://schemas.openxmlformats.org/officeDocument/2006/relationships/tags" Target="../tags/tag152.xml" /><Relationship Id="rId16" Type="http://schemas.openxmlformats.org/officeDocument/2006/relationships/tags" Target="../tags/tag153.xml" /><Relationship Id="rId17" Type="http://schemas.openxmlformats.org/officeDocument/2006/relationships/tags" Target="../tags/tag154.xml" /><Relationship Id="rId18" Type="http://schemas.openxmlformats.org/officeDocument/2006/relationships/tags" Target="../tags/tag155.xml" /><Relationship Id="rId19" Type="http://schemas.openxmlformats.org/officeDocument/2006/relationships/tags" Target="../tags/tag156.xml" /><Relationship Id="rId2" Type="http://schemas.openxmlformats.org/officeDocument/2006/relationships/tags" Target="../tags/tag139.xml" /><Relationship Id="rId20" Type="http://schemas.openxmlformats.org/officeDocument/2006/relationships/tags" Target="../tags/tag157.xml" /><Relationship Id="rId21" Type="http://schemas.openxmlformats.org/officeDocument/2006/relationships/tags" Target="../tags/tag158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Relationship Id="rId6" Type="http://schemas.openxmlformats.org/officeDocument/2006/relationships/tags" Target="../tags/tag143.xml" /><Relationship Id="rId7" Type="http://schemas.openxmlformats.org/officeDocument/2006/relationships/tags" Target="../tags/tag144.xml" /><Relationship Id="rId8" Type="http://schemas.openxmlformats.org/officeDocument/2006/relationships/tags" Target="../tags/tag145.xml" /><Relationship Id="rId9" Type="http://schemas.openxmlformats.org/officeDocument/2006/relationships/tags" Target="../tags/tag14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14" Type="http://schemas.openxmlformats.org/officeDocument/2006/relationships/tags" Target="../tags/tag174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9.xml" /><Relationship Id="rId11" Type="http://schemas.openxmlformats.org/officeDocument/2006/relationships/tags" Target="../tags/tag200.xml" /><Relationship Id="rId12" Type="http://schemas.openxmlformats.org/officeDocument/2006/relationships/tags" Target="../tags/tag201.xml" /><Relationship Id="rId13" Type="http://schemas.openxmlformats.org/officeDocument/2006/relationships/tags" Target="../tags/tag202.xml" /><Relationship Id="rId2" Type="http://schemas.openxmlformats.org/officeDocument/2006/relationships/tags" Target="../tags/tag191.xml" /><Relationship Id="rId3" Type="http://schemas.openxmlformats.org/officeDocument/2006/relationships/tags" Target="../tags/tag192.xml" /><Relationship Id="rId4" Type="http://schemas.openxmlformats.org/officeDocument/2006/relationships/tags" Target="../tags/tag193.xml" /><Relationship Id="rId5" Type="http://schemas.openxmlformats.org/officeDocument/2006/relationships/tags" Target="../tags/tag194.xml" /><Relationship Id="rId6" Type="http://schemas.openxmlformats.org/officeDocument/2006/relationships/tags" Target="../tags/tag195.xml" /><Relationship Id="rId7" Type="http://schemas.openxmlformats.org/officeDocument/2006/relationships/tags" Target="../tags/tag196.xml" /><Relationship Id="rId8" Type="http://schemas.openxmlformats.org/officeDocument/2006/relationships/tags" Target="../tags/tag197.xml" /><Relationship Id="rId9" Type="http://schemas.openxmlformats.org/officeDocument/2006/relationships/tags" Target="../tags/tag19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073075123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7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特殊感染患者的隔离与护理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8" name="矩形: 圆角 17"/>
          <p:cNvSpPr/>
          <p:nvPr>
            <p:custDataLst>
              <p:tags r:id="rId5"/>
            </p:custDataLst>
          </p:nvPr>
        </p:nvSpPr>
        <p:spPr>
          <a:xfrm>
            <a:off x="53594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75057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75057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隔离措施</a:t>
            </a:r>
            <a:endParaRPr lang="zh-CN" altLang="en-US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72" name="矩形: 圆角 71"/>
          <p:cNvSpPr/>
          <p:nvPr>
            <p:custDataLst>
              <p:tags r:id="rId8"/>
            </p:custDataLst>
          </p:nvPr>
        </p:nvSpPr>
        <p:spPr>
          <a:xfrm>
            <a:off x="281051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9"/>
            </p:custDataLst>
          </p:nvPr>
        </p:nvSpPr>
        <p:spPr>
          <a:xfrm>
            <a:off x="3025140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74" name="标题"/>
          <p:cNvSpPr txBox="1"/>
          <p:nvPr>
            <p:custDataLst>
              <p:tags r:id="rId10"/>
            </p:custDataLst>
          </p:nvPr>
        </p:nvSpPr>
        <p:spPr>
          <a:xfrm>
            <a:off x="3025140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护理要点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79" name="矩形: 圆角 78"/>
          <p:cNvSpPr/>
          <p:nvPr>
            <p:custDataLst>
              <p:tags r:id="rId11"/>
            </p:custDataLst>
          </p:nvPr>
        </p:nvSpPr>
        <p:spPr>
          <a:xfrm>
            <a:off x="508508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80" name="序号"/>
          <p:cNvSpPr txBox="1"/>
          <p:nvPr>
            <p:custDataLst>
              <p:tags r:id="rId12"/>
            </p:custDataLst>
          </p:nvPr>
        </p:nvSpPr>
        <p:spPr>
          <a:xfrm>
            <a:off x="530034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81" name="标题"/>
          <p:cNvSpPr txBox="1"/>
          <p:nvPr>
            <p:custDataLst>
              <p:tags r:id="rId13"/>
            </p:custDataLst>
          </p:nvPr>
        </p:nvSpPr>
        <p:spPr>
          <a:xfrm>
            <a:off x="530034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护理人员防护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86" name="矩形: 圆角 85"/>
          <p:cNvSpPr/>
          <p:nvPr>
            <p:custDataLst>
              <p:tags r:id="rId14"/>
            </p:custDataLst>
          </p:nvPr>
        </p:nvSpPr>
        <p:spPr>
          <a:xfrm>
            <a:off x="7359650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87" name="序号"/>
          <p:cNvSpPr txBox="1"/>
          <p:nvPr>
            <p:custDataLst>
              <p:tags r:id="rId15"/>
            </p:custDataLst>
          </p:nvPr>
        </p:nvSpPr>
        <p:spPr>
          <a:xfrm>
            <a:off x="757491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88" name="标题"/>
          <p:cNvSpPr txBox="1"/>
          <p:nvPr>
            <p:custDataLst>
              <p:tags r:id="rId16"/>
            </p:custDataLst>
          </p:nvPr>
        </p:nvSpPr>
        <p:spPr>
          <a:xfrm>
            <a:off x="757491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患者家属管理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  <p:sp>
        <p:nvSpPr>
          <p:cNvPr id="93" name="矩形: 圆角 92"/>
          <p:cNvSpPr/>
          <p:nvPr>
            <p:custDataLst>
              <p:tags r:id="rId17"/>
            </p:custDataLst>
          </p:nvPr>
        </p:nvSpPr>
        <p:spPr>
          <a:xfrm>
            <a:off x="9634855" y="2777490"/>
            <a:ext cx="2021840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94" name="序号"/>
          <p:cNvSpPr txBox="1"/>
          <p:nvPr>
            <p:custDataLst>
              <p:tags r:id="rId18"/>
            </p:custDataLst>
          </p:nvPr>
        </p:nvSpPr>
        <p:spPr>
          <a:xfrm>
            <a:off x="9849485" y="2962275"/>
            <a:ext cx="160782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95" name="标题"/>
          <p:cNvSpPr txBox="1"/>
          <p:nvPr>
            <p:custDataLst>
              <p:tags r:id="rId19"/>
            </p:custDataLst>
          </p:nvPr>
        </p:nvSpPr>
        <p:spPr>
          <a:xfrm>
            <a:off x="9849485" y="3623945"/>
            <a:ext cx="1722120" cy="1349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pc="300">
                <a:latin typeface="+mj-ea"/>
                <a:ea typeface="+mj-ea"/>
                <a:cs typeface="MiSans" panose="00000500000000000000" charset="-122"/>
                <a:sym typeface="+mn-ea"/>
              </a:rPr>
              <a:t>医疗废物处理</a:t>
            </a:r>
            <a:endParaRPr lang="zh-CN" altLang="en-US" spc="300">
              <a:latin typeface="+mj-ea"/>
              <a:ea typeface="+mj-ea"/>
              <a:cs typeface="MiSans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隔离措施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患者安置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患者转运：使用专门转运工具，减少与其他人的接触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隔离区域：设置专门的隔离病房，与其他病房保持距离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防护措施：医护人员需穿戴防护服、口罩、手套等，确保自身安全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患者告知：向患者说明隔离的原因和必要性，安抚情绪，提高配合度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隔离区域设置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隔离区域应远离人群密集区域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隔离区域应有明确的标识和指引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隔离区域应有独立的出入口和通道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隔离区域应有足够的空间和设施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防护用品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手套：选用医用一次性乳胶手套，注意检查有无破损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口罩：选用医用外科口罩或医用防护口罩（N95及以上级别），遵循正确佩戴方式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护目镜：选用医用护目镜，确保视线不受阻碍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隔离衣：选用医用一次性防护服，注意穿戴规范，避免触碰污染区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接触隔离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定义：接触隔离是指限制患者与他人或环境接触，以减少疾病的传播。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隔离措施：对患者进行单间隔离，限制患者与其他人接触，限制患者外出，使用个人防护设备等。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护理措施：定期消毒患者接触的物品和环境，对患者进行健康监测和记录，及时报告病情变化等。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适用对象：适用于高度传染性疾病患者，如埃博拉出血热、炭疽等。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护理要点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心理护理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关注患者情绪变化，提供心理支持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倾听患者诉求，建立信任关系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解释隔离措施，减轻焦虑和恐惧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鼓励积极配合治疗，树立康复信心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基础护理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给予患者营养丰富的食物，保证营养摄入。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保持患者清洁卫生，定期更换床单和衣物。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监测患者的生命体征，及时发现异常情况。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严格执行消毒隔离制度，防止交叉感染。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消毒隔离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清洁消毒：定期对病房进行清洁和消毒，保持环境卫生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患者隔离：将患者单独隔离，减少交叉感染的风险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防护措施：医护人员需采取必要的防护措施，如戴口罩、手套等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垃圾处理：患者的废弃物需进行分类处理，防止病毒传播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病情观察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观察患者的生命体征，如体温、呼吸、心率等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注意患者的症状变化，如疼痛、咳嗽、呼吸困难等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评估患者的病情状况，判断是否需要调整护理计划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记录患者的病情变化，为医生提供准确的诊疗依据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5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护理人员防护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培训与指导</a:t>
            </a:r>
            <a:endParaRPr lang="zh-CN" altLang="en-US"/>
          </a:p>
        </p:txBody>
      </p:sp>
      <p:sp>
        <p:nvSpPr>
          <p:cNvPr id="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培训内容：针对特殊感染患者的隔离与护理知识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培训周期：根据实际情况确定，一般不少于一周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培训效果评估：通过考核等方式评估培训效果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培训方式：线上或线下培训，包括理论讲解和实践操作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https://d.book118.com/528073075123006024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&#10;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YPE" val="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67_5*l_h_i*1_1_2"/>
  <p:tag name="KSO_WM_UNIT_INDEX" val="1_1_2"/>
  <p:tag name="KSO_WM_UNIT_LAYERLEVEL" val="1_1_1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1_1"/>
  <p:tag name="KSO_WM_UNIT_INDEX" val="1_1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5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67_5*l_h_i*1_2_2"/>
  <p:tag name="KSO_WM_UNIT_INDEX" val="1_2_2"/>
  <p:tag name="KSO_WM_UNIT_LAYERLEVEL" val="1_1_1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2_1"/>
  <p:tag name="KSO_WM_UNIT_INDEX" val="1_2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5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67_5*l_h_i*1_3_2"/>
  <p:tag name="KSO_WM_UNIT_INDEX" val="1_3_2"/>
  <p:tag name="KSO_WM_UNIT_LAYERLEVEL" val="1_1_1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3_1"/>
  <p:tag name="KSO_WM_UNIT_INDEX" val="1_3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5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67_5*l_h_i*1_4_2"/>
  <p:tag name="KSO_WM_UNIT_INDEX" val="1_4_2"/>
  <p:tag name="KSO_WM_UNIT_LAYERLEVEL" val="1_1_1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4_1"/>
  <p:tag name="KSO_WM_UNIT_INDEX" val="1_4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267_5*l_h_i*1_5_2"/>
  <p:tag name="KSO_WM_UNIT_INDEX" val="1_5_2"/>
  <p:tag name="KSO_WM_UNIT_LAYERLEVEL" val="1_1_1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i*1_5_1"/>
  <p:tag name="KSO_WM_UNIT_INDEX" val="1_5_1"/>
  <p:tag name="KSO_WM_UNIT_LAYERLEVEL" val="1_1_1"/>
  <p:tag name="KSO_WM_UNIT_SUBTYPE" val="d"/>
  <p:tag name="KSO_WM_UNIT_TEXT_FILL_FORE_SCHEMECOLOR_INDEX" val="6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3"/>
  <p:tag name="KSO_WM_UNIT_TEXT_FILL_TYPE" val="1"/>
  <p:tag name="KSO_WM_UNIT_TYPE" val="l_h_a"/>
  <p:tag name="KSO_WM_UNIT_USESOURCEFORMAT_APPLY" val="0"/>
  <p:tag name="KSO_WM_UNIT_VALUE" val="35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8.xml><?xml version="1.0" encoding="utf-8"?>
<p:tagLst xmlns:p="http://schemas.openxmlformats.org/presentationml/2006/main">
  <p:tag name="KSO_WM_TEMPLATE_CATEGORY" val="custom"/>
  <p:tag name="KSO_WM_TEMPLATE_INDEX" val="20230267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74.xml><?xml version="1.0" encoding="utf-8"?>
<p:tagLst xmlns:p="http://schemas.openxmlformats.org/presentationml/2006/main">
  <p:tag name="KSO_WM_TEMPLATE_CATEGORY" val="custom"/>
  <p:tag name="KSO_WM_TEMPLATE_INDEX" val="20230267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0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3"/>
  <p:tag name="KSO_WM_UNIT_INDEX" val="1_3_3"/>
  <p:tag name="KSO_WM_UNIT_LAYERLEVEL" val="1_1_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4"/>
  <p:tag name="KSO_WM_UNIT_INDEX" val="1_3_4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3_1"/>
  <p:tag name="KSO_WM_UNIT_INDEX" val="1_3_1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3_2"/>
  <p:tag name="KSO_WM_UNIT_INDEX" val="1_3_2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3"/>
  <p:tag name="KSO_WM_UNIT_INDEX" val="1_1_3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4"/>
  <p:tag name="KSO_WM_UNIT_INDEX" val="1_1_4"/>
  <p:tag name="KSO_WM_UNIT_LAYERLEVEL" val="1_1_1"/>
  <p:tag name="KSO_WM_UNIT_TYPE" val="l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1_1"/>
  <p:tag name="KSO_WM_UNIT_INDEX" val="1_1_1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1_2"/>
  <p:tag name="KSO_WM_UNIT_INDEX" val="1_1_2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3"/>
  <p:tag name="KSO_WM_UNIT_INDEX" val="1_2_3"/>
  <p:tag name="KSO_WM_UNIT_LAYERLEVEL" val="1_1_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4"/>
  <p:tag name="KSO_WM_UNIT_INDEX" val="1_2_4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2_1"/>
  <p:tag name="KSO_WM_UNIT_INDEX" val="1_2_1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2_2"/>
  <p:tag name="KSO_WM_UNIT_INDEX" val="1_2_2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3"/>
  <p:tag name="KSO_WM_UNIT_INDEX" val="1_4_3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4"/>
  <p:tag name="KSO_WM_UNIT_INDEX" val="1_4_4"/>
  <p:tag name="KSO_WM_UNIT_LAYERLEVEL" val="1_1_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3*l_h_i*1_4_1"/>
  <p:tag name="KSO_WM_UNIT_INDEX" val="1_4_1"/>
  <p:tag name="KSO_WM_UNIT_LAYERLEVEL" val="1_1_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3*l_h_i*1_4_2"/>
  <p:tag name="KSO_WM_UNIT_INDEX" val="1_4_2"/>
  <p:tag name="KSO_WM_UNIT_LAYERLEVEL" val="1_1_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6.xml><?xml version="1.0" encoding="utf-8"?>
<p:tagLst xmlns:p="http://schemas.openxmlformats.org/presentationml/2006/main">
  <p:tag name="KSO_WM_TEMPLATE_CATEGORY" val="custom"/>
  <p:tag name="KSO_WM_TEMPLATE_INDEX" val="20230267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</vt:lpstr>
      <vt:lpstr>Wingdings</vt:lpstr>
      <vt:lpstr>Calibri Light</vt:lpstr>
      <vt:lpstr>微软雅黑</vt:lpstr>
      <vt:lpstr>宋体</vt:lpstr>
      <vt:lpstr>Office Theme</vt:lpstr>
      <vt:lpstr>特殊感染患者的隔离与护理</vt:lpstr>
      <vt:lpstr>目录</vt:lpstr>
      <vt:lpstr>隔离措施</vt:lpstr>
      <vt:lpstr>患者安置</vt:lpstr>
      <vt:lpstr>隔离区域设置</vt:lpstr>
      <vt:lpstr>防护用品</vt:lpstr>
      <vt:lpstr>接触隔离</vt:lpstr>
      <vt:lpstr>护理要点</vt:lpstr>
      <vt:lpstr>心理护理</vt:lpstr>
      <vt:lpstr>基础护理</vt:lpstr>
      <vt:lpstr>消毒隔离</vt:lpstr>
      <vt:lpstr>病情观察</vt:lpstr>
      <vt:lpstr>护理人员防护</vt:lpstr>
      <vt:lpstr>培训与指导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2024-09-01T03:46:21.560</cp:lastPrinted>
  <dcterms:created xsi:type="dcterms:W3CDTF">2024-08-31T19:46:21Z</dcterms:created>
  <dcterms:modified xsi:type="dcterms:W3CDTF">2024-08-31T19:46:24Z</dcterms:modified>
</cp:coreProperties>
</file>