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1E1539-6419-4C2F-8DF0-4C564E3EF0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19AA30-C2DE-48C3-9987-BB51139687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48150A-EF05-4C47-8A09-ED8EB5F8A9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08D570-E5C1-4B96-A2B9-5B5F2CC82F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EBEED8-EF14-4120-A951-3FFF510EDA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FCFE40-05F6-4EDC-8990-BD245608BF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C3CFB4-D43E-4566-806E-1540162C9E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FDE561-5BCD-44D6-BECE-F19196F198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644E15-CB16-4A64-8EE4-D8CC3E7DFB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07D610-C8F9-490A-8EC8-1417544E73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4A715E-CDB6-43D6-A8C6-8F1EF60FCD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07310705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生物基化学品合成</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生物基化学品简介
 生物基化学品合成原理
 合成路径与反应条件
 催化剂与反应优化
 产品分离与纯化技术
 生物基化学品的应用
 生产过程的环境影响
 未来发展趋势与挑战</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生物基化学品简介</a:t>
            </a:r>
          </a:p>
        </p:txBody>
      </p:sp>
      <p:sp>
        <p:nvSpPr>
          <p:cNvPr id="3" name="Subtitle 2"/>
          <p:cNvSpPr>
            <a:spLocks noGrp="1"/>
          </p:cNvSpPr>
          <p:nvPr>
            <p:ph type="subTitle" idx="1"/>
          </p:nvPr>
        </p:nvSpPr>
        <p:spPr/>
        <p:txBody>
          <a:bodyPr/>
          <a:lstStyle/>
          <a:p>
            <a:r>
              <a:t>生物基化学品合成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生物基化学品简介</a:t>
            </a:r>
          </a:p>
        </p:txBody>
      </p:sp>
      <p:sp>
        <p:nvSpPr>
          <p:cNvPr id="3" name="Text Placeholder 2"/>
          <p:cNvSpPr>
            <a:spLocks noGrp="1"/>
          </p:cNvSpPr>
          <p:nvPr>
            <p:ph type="body" idx="1"/>
          </p:nvPr>
        </p:nvSpPr>
        <p:spPr/>
        <p:txBody>
          <a:bodyPr/>
          <a:lstStyle/>
          <a:p>
            <a:r>
              <a:t>生物基化学品的定义与分类</a:t>
            </a:r>
          </a:p>
        </p:txBody>
      </p:sp>
      <p:sp>
        <p:nvSpPr>
          <p:cNvPr id="4" name="Content Placeholder 3"/>
          <p:cNvSpPr>
            <a:spLocks noGrp="1"/>
          </p:cNvSpPr>
          <p:nvPr>
            <p:ph sz="half" idx="2"/>
          </p:nvPr>
        </p:nvSpPr>
        <p:spPr/>
        <p:txBody>
          <a:bodyPr/>
          <a:lstStyle/>
          <a:p>
            <a:r>
              <a:t>1.生物基化学品是由可再生生物质资源通过生物转化过程生产的有机化学品。</a:t>
            </a:r>
          </a:p>
          <a:p>
            <a:r>
              <a:t>2.生物基化学品可分为生物基平台化学品和生物基专用化学品。</a:t>
            </a:r>
          </a:p>
          <a:p>
            <a:r>
              <a:t>3.与传统石化基化学品相比，生物基化学品具有可再生、可降解、低毒性等优点。</a:t>
            </a:r>
          </a:p>
          <a:p/>
        </p:txBody>
      </p:sp>
      <p:sp>
        <p:nvSpPr>
          <p:cNvPr id="5" name="Text Placeholder 4"/>
          <p:cNvSpPr>
            <a:spLocks noGrp="1"/>
          </p:cNvSpPr>
          <p:nvPr>
            <p:ph type="body" idx="3"/>
          </p:nvPr>
        </p:nvSpPr>
        <p:spPr/>
        <p:txBody>
          <a:bodyPr/>
          <a:lstStyle/>
          <a:p>
            <a:r>
              <a:t>生物基化学品的生产工艺</a:t>
            </a:r>
          </a:p>
        </p:txBody>
      </p:sp>
      <p:sp>
        <p:nvSpPr>
          <p:cNvPr id="6" name="Content Placeholder 5"/>
          <p:cNvSpPr>
            <a:spLocks noGrp="1"/>
          </p:cNvSpPr>
          <p:nvPr>
            <p:ph sz="half" idx="4"/>
          </p:nvPr>
        </p:nvSpPr>
        <p:spPr/>
        <p:txBody>
          <a:bodyPr/>
          <a:lstStyle/>
          <a:p>
            <a:r>
              <a:t>1.生物基化学品的生产工艺主要包括生物发酵、生物催化、酶转化等。</a:t>
            </a:r>
          </a:p>
          <a:p>
            <a:r>
              <a:t>2.生物发酵是利用微生物将生物质转化为化学品的过程。</a:t>
            </a:r>
          </a:p>
          <a:p>
            <a:r>
              <a:t>3.生物催化和酶转化是利用酶或微生物催化生物质转化的过程，具有高选择性、高效率等优点。</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生物基化学品简介</a:t>
            </a:r>
          </a:p>
        </p:txBody>
      </p:sp>
      <p:sp>
        <p:nvSpPr>
          <p:cNvPr id="3" name="Text Placeholder 2"/>
          <p:cNvSpPr>
            <a:spLocks noGrp="1"/>
          </p:cNvSpPr>
          <p:nvPr>
            <p:ph type="body" idx="1"/>
          </p:nvPr>
        </p:nvSpPr>
        <p:spPr/>
        <p:txBody>
          <a:bodyPr/>
          <a:lstStyle/>
          <a:p>
            <a:r>
              <a:t>生物基化学品的应用领域</a:t>
            </a:r>
          </a:p>
        </p:txBody>
      </p:sp>
      <p:sp>
        <p:nvSpPr>
          <p:cNvPr id="4" name="Content Placeholder 3"/>
          <p:cNvSpPr>
            <a:spLocks noGrp="1"/>
          </p:cNvSpPr>
          <p:nvPr>
            <p:ph sz="half" idx="2"/>
          </p:nvPr>
        </p:nvSpPr>
        <p:spPr/>
        <p:txBody>
          <a:bodyPr/>
          <a:lstStyle/>
          <a:p>
            <a:r>
              <a:t>1.生物基化学品广泛应用于医药、农药、材料、能源等领域。</a:t>
            </a:r>
          </a:p>
          <a:p>
            <a:r>
              <a:t>2.生物基化学品可以作为生物塑料、生物纤维等可生物降解材料的原料。</a:t>
            </a:r>
          </a:p>
          <a:p>
            <a:r>
              <a:t>3.生物基化学品在医药领域可用于生产抗生素、维生素等药物。</a:t>
            </a:r>
          </a:p>
          <a:p/>
        </p:txBody>
      </p:sp>
      <p:sp>
        <p:nvSpPr>
          <p:cNvPr id="5" name="Text Placeholder 4"/>
          <p:cNvSpPr>
            <a:spLocks noGrp="1"/>
          </p:cNvSpPr>
          <p:nvPr>
            <p:ph type="body" idx="3"/>
          </p:nvPr>
        </p:nvSpPr>
        <p:spPr/>
        <p:txBody>
          <a:bodyPr/>
          <a:lstStyle/>
          <a:p>
            <a:r>
              <a:t>生物基化学品的市场现状与趋势</a:t>
            </a:r>
          </a:p>
        </p:txBody>
      </p:sp>
      <p:sp>
        <p:nvSpPr>
          <p:cNvPr id="6" name="Content Placeholder 5"/>
          <p:cNvSpPr>
            <a:spLocks noGrp="1"/>
          </p:cNvSpPr>
          <p:nvPr>
            <p:ph sz="half" idx="4"/>
          </p:nvPr>
        </p:nvSpPr>
        <p:spPr/>
        <p:txBody>
          <a:bodyPr/>
          <a:lstStyle/>
          <a:p>
            <a:r>
              <a:t>1.全球生物基化学品市场规模逐年增长，未来市场潜力巨大。</a:t>
            </a:r>
          </a:p>
          <a:p>
            <a:r>
              <a:t>2.随着人们对可持续发展和环保意识的提高，生物基化学品的市场需求将不断增加。</a:t>
            </a:r>
          </a:p>
          <a:p>
            <a:r>
              <a:t>3.技术创新和政策支持是推动生物基化学品市场发展的关键因素。</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生物基化学品简介</a:t>
            </a:r>
          </a:p>
        </p:txBody>
      </p:sp>
      <p:sp>
        <p:nvSpPr>
          <p:cNvPr id="3" name="Text Placeholder 2"/>
          <p:cNvSpPr>
            <a:spLocks noGrp="1"/>
          </p:cNvSpPr>
          <p:nvPr>
            <p:ph type="body" idx="1"/>
          </p:nvPr>
        </p:nvSpPr>
        <p:spPr/>
        <p:txBody>
          <a:bodyPr/>
          <a:lstStyle/>
          <a:p>
            <a:r>
              <a:t>生物基化学品的生产成本与竞争优势</a:t>
            </a:r>
          </a:p>
        </p:txBody>
      </p:sp>
      <p:sp>
        <p:nvSpPr>
          <p:cNvPr id="4" name="Content Placeholder 3"/>
          <p:cNvSpPr>
            <a:spLocks noGrp="1"/>
          </p:cNvSpPr>
          <p:nvPr>
            <p:ph sz="half" idx="2"/>
          </p:nvPr>
        </p:nvSpPr>
        <p:spPr/>
        <p:txBody>
          <a:bodyPr/>
          <a:lstStyle/>
          <a:p>
            <a:r>
              <a:t>1.生物基化学品的生产成本受到原料成本、生产技术、规模效应等因素的影响。</a:t>
            </a:r>
          </a:p>
          <a:p>
            <a:r>
              <a:t>2.与传统石化基化学品相比，生物基化学品在生产过程中具有较低的碳排放和环境影响。</a:t>
            </a:r>
          </a:p>
          <a:p>
            <a:r>
              <a:t>3.生物基化学品的竞争优势在于可再生资源的利用和可持续发展，符合全球绿色发展趋势。</a:t>
            </a:r>
          </a:p>
          <a:p/>
        </p:txBody>
      </p:sp>
      <p:sp>
        <p:nvSpPr>
          <p:cNvPr id="5" name="Text Placeholder 4"/>
          <p:cNvSpPr>
            <a:spLocks noGrp="1"/>
          </p:cNvSpPr>
          <p:nvPr>
            <p:ph type="body" idx="3"/>
          </p:nvPr>
        </p:nvSpPr>
        <p:spPr/>
        <p:txBody>
          <a:bodyPr/>
          <a:lstStyle/>
          <a:p>
            <a:r>
              <a:t>生物基化学品的研发进展与前景展望</a:t>
            </a:r>
          </a:p>
        </p:txBody>
      </p:sp>
      <p:sp>
        <p:nvSpPr>
          <p:cNvPr id="6" name="Content Placeholder 5"/>
          <p:cNvSpPr>
            <a:spLocks noGrp="1"/>
          </p:cNvSpPr>
          <p:nvPr>
            <p:ph sz="half" idx="4"/>
          </p:nvPr>
        </p:nvSpPr>
        <p:spPr/>
        <p:txBody>
          <a:bodyPr/>
          <a:lstStyle/>
          <a:p>
            <a:r>
              <a:t>1.生物基化学品的研发进展不断，新的生产技术和产品不断涌现。</a:t>
            </a:r>
          </a:p>
          <a:p>
            <a:r>
              <a:t>2.基因编辑和合成生物学等前沿技术为生物基化学品的研发提供了新的工具和思路。</a:t>
            </a:r>
          </a:p>
          <a:p>
            <a:r>
              <a:t>3.随着技术的不断进步和政策支持的加强，生物基化学品的发展前景广阔，有望在未来成为化学品生产的主流方式。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生物基化学品合成原理</a:t>
            </a:r>
          </a:p>
        </p:txBody>
      </p:sp>
      <p:sp>
        <p:nvSpPr>
          <p:cNvPr id="3" name="Subtitle 2"/>
          <p:cNvSpPr>
            <a:spLocks noGrp="1"/>
          </p:cNvSpPr>
          <p:nvPr>
            <p:ph type="subTitle" idx="1"/>
          </p:nvPr>
        </p:nvSpPr>
        <p:spPr/>
        <p:txBody>
          <a:bodyPr/>
          <a:lstStyle/>
          <a:p>
            <a:r>
              <a:t>生物基化学品合成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生物基化学品合成原理</a:t>
            </a:r>
          </a:p>
        </p:txBody>
      </p:sp>
      <p:sp>
        <p:nvSpPr>
          <p:cNvPr id="3" name="Content Placeholder 2"/>
          <p:cNvSpPr>
            <a:spLocks noGrp="1"/>
          </p:cNvSpPr>
          <p:nvPr>
            <p:ph sz="half" idx="2"/>
          </p:nvPr>
        </p:nvSpPr>
        <p:spPr/>
        <p:txBody>
          <a:bodyPr/>
          <a:lstStyle/>
          <a:p>
            <a:r>
              <a:t>1.利用生物体系实现化学品合成：生物基化学品合成是利用生物体系的代谢过程，将生物质转化为目标化学品。这一过程中，生物质作为碳源和能源，通过微生物的代谢活动转化为目标产物。</a:t>
            </a:r>
          </a:p>
          <a:p>
            <a:r>
              <a:t>2.生物催化剂的应用：生物催化剂（如酶）在生物基化学品合成过程中发挥着关键作用，能够高效、专一地催化特定化学反应，提高目标化学品的产率和选择性。</a:t>
            </a:r>
          </a:p>
          <a:p>
            <a:r>
              <a:t>3.生物合成路径的优化：通过代谢工程手段，优化生物合成路径，提高目标化学品的生产效率。这包括增强关键酶的活性、调节代谢流分布等策略。</a:t>
            </a:r>
          </a:p>
          <a:p/>
        </p:txBody>
      </p:sp>
      <p:sp>
        <p:nvSpPr>
          <p:cNvPr id="4" name="Text Placeholder 3"/>
          <p:cNvSpPr>
            <a:spLocks noGrp="1"/>
          </p:cNvSpPr>
          <p:nvPr>
            <p:ph type="body" idx="3"/>
          </p:nvPr>
        </p:nvSpPr>
        <p:spPr/>
        <p:txBody>
          <a:bodyPr/>
          <a:lstStyle/>
          <a:p>
            <a:r>
              <a:t>生物基化学品合成的原料来源</a:t>
            </a:r>
          </a:p>
        </p:txBody>
      </p:sp>
      <p:sp>
        <p:nvSpPr>
          <p:cNvPr id="5" name="Content Placeholder 4"/>
          <p:cNvSpPr>
            <a:spLocks noGrp="1"/>
          </p:cNvSpPr>
          <p:nvPr>
            <p:ph sz="half" idx="4"/>
          </p:nvPr>
        </p:nvSpPr>
        <p:spPr/>
        <p:txBody>
          <a:bodyPr/>
          <a:lstStyle/>
          <a:p>
            <a:r>
              <a:t>1.木质纤维素生物质：木质纤维素生物质是丰富的碳源，通过生物转化过程可实现多种化学品的合成。关键在于高效降解木质纤维素，获得可利用的糖类物质。</a:t>
            </a:r>
          </a:p>
          <a:p>
            <a:r>
              <a:t>2.废弃物资源化：利用农业废弃物、工业废弃物等作为生物基化学品合成的原料，实现废弃物的资源化利用，降低生产成本，提高环境友好性。</a:t>
            </a:r>
          </a:p>
          <a:p>
            <a:r>
              <a:t>3.一碳化合物：利用一碳化合物（如CO、CO2）作为碳源，通过微生物电化学等方法将其转化为有价值的化学品，实现碳的循环利用。</a:t>
            </a:r>
          </a:p>
          <a:p/>
        </p:txBody>
      </p:sp>
      <p:sp>
        <p:nvSpPr>
          <p:cNvPr id="6" name="Text Placeholder 5"/>
          <p:cNvSpPr>
            <a:spLocks noGrp="1"/>
          </p:cNvSpPr>
          <p:nvPr>
            <p:ph type="body" idx="1"/>
          </p:nvPr>
        </p:nvSpPr>
        <p:spPr/>
        <p:txBody>
          <a:bodyPr/>
          <a:lstStyle/>
          <a:p>
            <a:r>
              <a:t>生物基化学品合成的基本原理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生物基化学品合成原理</a:t>
            </a:r>
          </a:p>
        </p:txBody>
      </p:sp>
      <p:sp>
        <p:nvSpPr>
          <p:cNvPr id="3" name="Text Placeholder 2"/>
          <p:cNvSpPr>
            <a:spLocks noGrp="1"/>
          </p:cNvSpPr>
          <p:nvPr>
            <p:ph type="body" idx="1"/>
          </p:nvPr>
        </p:nvSpPr>
        <p:spPr/>
        <p:txBody>
          <a:bodyPr/>
          <a:lstStyle/>
          <a:p>
            <a:r>
              <a:t>生物基化学品合成的反应器设计</a:t>
            </a:r>
          </a:p>
        </p:txBody>
      </p:sp>
      <p:sp>
        <p:nvSpPr>
          <p:cNvPr id="4" name="Content Placeholder 3"/>
          <p:cNvSpPr>
            <a:spLocks noGrp="1"/>
          </p:cNvSpPr>
          <p:nvPr>
            <p:ph sz="half" idx="2"/>
          </p:nvPr>
        </p:nvSpPr>
        <p:spPr/>
        <p:txBody>
          <a:bodyPr/>
          <a:lstStyle/>
          <a:p>
            <a:r>
              <a:t>1.反应器类型选择：根据目标化学品和微生物的特点，选择合适的反应器类型，包括分批式、连续式、流加式等。</a:t>
            </a:r>
          </a:p>
          <a:p>
            <a:r>
              <a:t>2.反应条件优化：优化反应器的操作条件，如温度、pH、溶氧等，提高目标化学品的生产效率。</a:t>
            </a:r>
          </a:p>
          <a:p>
            <a:r>
              <a:t>3.反应器放大与规模化：在实验室规模验证的基础上，进行反应器的放大和规模化，以满足工业生产的需求。</a:t>
            </a:r>
          </a:p>
          <a:p/>
        </p:txBody>
      </p:sp>
      <p:sp>
        <p:nvSpPr>
          <p:cNvPr id="5" name="Text Placeholder 4"/>
          <p:cNvSpPr>
            <a:spLocks noGrp="1"/>
          </p:cNvSpPr>
          <p:nvPr>
            <p:ph type="body" idx="3"/>
          </p:nvPr>
        </p:nvSpPr>
        <p:spPr/>
        <p:txBody>
          <a:bodyPr/>
          <a:lstStyle/>
          <a:p>
            <a:r>
              <a:t>生物基化学品合成的代谢工程策略</a:t>
            </a:r>
          </a:p>
        </p:txBody>
      </p:sp>
      <p:sp>
        <p:nvSpPr>
          <p:cNvPr id="6" name="Content Placeholder 5"/>
          <p:cNvSpPr>
            <a:spLocks noGrp="1"/>
          </p:cNvSpPr>
          <p:nvPr>
            <p:ph sz="half" idx="4"/>
          </p:nvPr>
        </p:nvSpPr>
        <p:spPr/>
        <p:txBody>
          <a:bodyPr/>
          <a:lstStyle/>
          <a:p>
            <a:r>
              <a:t>1.增强关键酶活性：通过基因工程手段，增强关键酶的活性，提高目标化学品的合成效率。</a:t>
            </a:r>
          </a:p>
          <a:p>
            <a:r>
              <a:t>2.创建人工代谢途径：通过引入外源基因，创建人工代谢途径，实现非天然化学品的生物合成。</a:t>
            </a:r>
          </a:p>
          <a:p>
            <a:r>
              <a:t>3.调节代谢流分布：通过调控关键酶的表达水平或改变辅因子的可用性，调节代谢流分布，提高目标化学品的产量。</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生物基化学品合成原理</a:t>
            </a:r>
          </a:p>
        </p:txBody>
      </p:sp>
      <p:sp>
        <p:nvSpPr>
          <p:cNvPr id="3" name="Text Placeholder 2"/>
          <p:cNvSpPr>
            <a:spLocks noGrp="1"/>
          </p:cNvSpPr>
          <p:nvPr>
            <p:ph type="body" idx="1"/>
          </p:nvPr>
        </p:nvSpPr>
        <p:spPr/>
        <p:txBody>
          <a:bodyPr/>
          <a:lstStyle/>
          <a:p>
            <a:r>
              <a:t>生物基化学品合成的分离与纯化技术</a:t>
            </a:r>
          </a:p>
        </p:txBody>
      </p:sp>
      <p:sp>
        <p:nvSpPr>
          <p:cNvPr id="4" name="Content Placeholder 3"/>
          <p:cNvSpPr>
            <a:spLocks noGrp="1"/>
          </p:cNvSpPr>
          <p:nvPr>
            <p:ph sz="half" idx="2"/>
          </p:nvPr>
        </p:nvSpPr>
        <p:spPr/>
        <p:txBody>
          <a:bodyPr/>
          <a:lstStyle/>
          <a:p>
            <a:r>
              <a:t>1.选择性分离：开发高效、选择性的分离技术，将目标化学品从复杂的生物体系中分离出来，提高产品的纯度。</a:t>
            </a:r>
          </a:p>
          <a:p>
            <a:r>
              <a:t>2.降低成本：优化分离与纯化工艺，降低能耗和物料消耗，提高生产过程的经济性。</a:t>
            </a:r>
          </a:p>
          <a:p>
            <a:r>
              <a:t>3.环境友好性：选择环境友好的分离剂和溶剂，减少生产过程中的废弃物排放，提高工艺的可持续性。</a:t>
            </a:r>
          </a:p>
          <a:p/>
        </p:txBody>
      </p:sp>
      <p:sp>
        <p:nvSpPr>
          <p:cNvPr id="5" name="Text Placeholder 4"/>
          <p:cNvSpPr>
            <a:spLocks noGrp="1"/>
          </p:cNvSpPr>
          <p:nvPr>
            <p:ph type="body" idx="3"/>
          </p:nvPr>
        </p:nvSpPr>
        <p:spPr/>
        <p:txBody>
          <a:bodyPr/>
          <a:lstStyle/>
          <a:p>
            <a:r>
              <a:t>生物基化学品合成的安全与风险评估</a:t>
            </a:r>
          </a:p>
        </p:txBody>
      </p:sp>
      <p:sp>
        <p:nvSpPr>
          <p:cNvPr id="6" name="Content Placeholder 5"/>
          <p:cNvSpPr>
            <a:spLocks noGrp="1"/>
          </p:cNvSpPr>
          <p:nvPr>
            <p:ph sz="half" idx="4"/>
          </p:nvPr>
        </p:nvSpPr>
        <p:spPr/>
        <p:txBody>
          <a:bodyPr/>
          <a:lstStyle/>
          <a:p>
            <a:r>
              <a:t>1.毒性评估：对生物基化学品进行毒性评估，确保产品的安全性。</a:t>
            </a:r>
          </a:p>
          <a:p>
            <a:r>
              <a:t>2.生产过程安全监控：建立生产过程安全监控体系，及时发现并处理潜在的安全风险。</a:t>
            </a:r>
          </a:p>
          <a:p>
            <a:r>
              <a:t>3.法规遵从：遵守相关法规和标准，确保生物基化学品合成过程的合规性。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合成路径与反应条件</a:t>
            </a:r>
          </a:p>
        </p:txBody>
      </p:sp>
      <p:sp>
        <p:nvSpPr>
          <p:cNvPr id="3" name="Subtitle 2"/>
          <p:cNvSpPr>
            <a:spLocks noGrp="1"/>
          </p:cNvSpPr>
          <p:nvPr>
            <p:ph type="subTitle" idx="1"/>
          </p:nvPr>
        </p:nvSpPr>
        <p:spPr/>
        <p:txBody>
          <a:bodyPr/>
          <a:lstStyle/>
          <a:p>
            <a:r>
              <a:t>生物基化学品合成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合成路径与反应条件</a:t>
            </a:r>
          </a:p>
        </p:txBody>
      </p:sp>
      <p:sp>
        <p:nvSpPr>
          <p:cNvPr id="3" name="Text Placeholder 2"/>
          <p:cNvSpPr>
            <a:spLocks noGrp="1"/>
          </p:cNvSpPr>
          <p:nvPr>
            <p:ph type="body" idx="1"/>
          </p:nvPr>
        </p:nvSpPr>
        <p:spPr/>
        <p:txBody>
          <a:bodyPr/>
          <a:lstStyle/>
          <a:p>
            <a:r>
              <a:t>合成路径选择</a:t>
            </a:r>
          </a:p>
        </p:txBody>
      </p:sp>
      <p:sp>
        <p:nvSpPr>
          <p:cNvPr id="4" name="Content Placeholder 3"/>
          <p:cNvSpPr>
            <a:spLocks noGrp="1"/>
          </p:cNvSpPr>
          <p:nvPr>
            <p:ph sz="half" idx="2"/>
          </p:nvPr>
        </p:nvSpPr>
        <p:spPr/>
        <p:txBody>
          <a:bodyPr/>
          <a:lstStyle/>
          <a:p>
            <a:r>
              <a:t>1.选择依据：合成路径应根据目标生物基化学品的性质、原料可用性及经济性等因素进行选择。</a:t>
            </a:r>
          </a:p>
          <a:p>
            <a:r>
              <a:t>2.路径类型：包括生物催化路径、化学合成路径及混合路径，各路径具有不同的优缺点，需结合实际情况进行选择。</a:t>
            </a:r>
          </a:p>
          <a:p>
            <a:r>
              <a:t>3.优化策略：针对选定路径，可通过改变反应条件、优化催化剂等方法提高路径效率和产物纯度。</a:t>
            </a:r>
          </a:p>
          <a:p/>
        </p:txBody>
      </p:sp>
      <p:sp>
        <p:nvSpPr>
          <p:cNvPr id="5" name="Text Placeholder 4"/>
          <p:cNvSpPr>
            <a:spLocks noGrp="1"/>
          </p:cNvSpPr>
          <p:nvPr>
            <p:ph type="body" idx="3"/>
          </p:nvPr>
        </p:nvSpPr>
        <p:spPr/>
        <p:txBody>
          <a:bodyPr/>
          <a:lstStyle/>
          <a:p>
            <a:r>
              <a:t>反应条件优化</a:t>
            </a:r>
          </a:p>
        </p:txBody>
      </p:sp>
      <p:sp>
        <p:nvSpPr>
          <p:cNvPr id="6" name="Content Placeholder 5"/>
          <p:cNvSpPr>
            <a:spLocks noGrp="1"/>
          </p:cNvSpPr>
          <p:nvPr>
            <p:ph sz="half" idx="4"/>
          </p:nvPr>
        </p:nvSpPr>
        <p:spPr/>
        <p:txBody>
          <a:bodyPr/>
          <a:lstStyle/>
          <a:p>
            <a:r>
              <a:t>1.温度控制：适当提高反应温度可加速反应速率，但需避免高温导致副反应增加或催化剂失活。</a:t>
            </a:r>
          </a:p>
          <a:p>
            <a:r>
              <a:t>2.pH调节：通过调节反应体系pH值，可促进或抑制某些反应步骤，从而提高目标产物选择性。</a:t>
            </a:r>
          </a:p>
          <a:p>
            <a:r>
              <a:t>3.溶剂选择：选用合适的溶剂可提高反应体系中各组分的溶解度，进而影响反应速率和选择性。</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合成路径与反应条件</a:t>
            </a:r>
          </a:p>
        </p:txBody>
      </p:sp>
      <p:sp>
        <p:nvSpPr>
          <p:cNvPr id="3" name="Text Placeholder 2"/>
          <p:cNvSpPr>
            <a:spLocks noGrp="1"/>
          </p:cNvSpPr>
          <p:nvPr>
            <p:ph type="body" idx="1"/>
          </p:nvPr>
        </p:nvSpPr>
        <p:spPr/>
        <p:txBody>
          <a:bodyPr/>
          <a:lstStyle/>
          <a:p>
            <a:r>
              <a:t>催化剂设计与优化</a:t>
            </a:r>
          </a:p>
        </p:txBody>
      </p:sp>
      <p:sp>
        <p:nvSpPr>
          <p:cNvPr id="4" name="Content Placeholder 3"/>
          <p:cNvSpPr>
            <a:spLocks noGrp="1"/>
          </p:cNvSpPr>
          <p:nvPr>
            <p:ph sz="half" idx="2"/>
          </p:nvPr>
        </p:nvSpPr>
        <p:spPr/>
        <p:txBody>
          <a:bodyPr/>
          <a:lstStyle/>
          <a:p>
            <a:r>
              <a:t>1.催化剂类型：根据反应类型和目标产物选择适当的催化剂，如酶催化剂、金属催化剂等。</a:t>
            </a:r>
          </a:p>
          <a:p>
            <a:r>
              <a:t>2.催化剂活性：提高催化剂活性可加速反应速率，降低能耗，提高产率。</a:t>
            </a:r>
          </a:p>
          <a:p>
            <a:r>
              <a:t>3.催化剂稳定性：提高催化剂稳定性有助于延长其使用寿命，降低生产成本。</a:t>
            </a:r>
          </a:p>
          <a:p/>
        </p:txBody>
      </p:sp>
      <p:sp>
        <p:nvSpPr>
          <p:cNvPr id="5" name="Text Placeholder 4"/>
          <p:cNvSpPr>
            <a:spLocks noGrp="1"/>
          </p:cNvSpPr>
          <p:nvPr>
            <p:ph type="body" idx="3"/>
          </p:nvPr>
        </p:nvSpPr>
        <p:spPr/>
        <p:txBody>
          <a:bodyPr/>
          <a:lstStyle/>
          <a:p>
            <a:r>
              <a:t>反应器设计与优化</a:t>
            </a:r>
          </a:p>
        </p:txBody>
      </p:sp>
      <p:sp>
        <p:nvSpPr>
          <p:cNvPr id="6" name="Content Placeholder 5"/>
          <p:cNvSpPr>
            <a:spLocks noGrp="1"/>
          </p:cNvSpPr>
          <p:nvPr>
            <p:ph sz="half" idx="4"/>
          </p:nvPr>
        </p:nvSpPr>
        <p:spPr/>
        <p:txBody>
          <a:bodyPr/>
          <a:lstStyle/>
          <a:p>
            <a:r>
              <a:t>1.反应器类型：根据合成路径和反应条件选择适当的反应器类型，如搅拌釜式反应器、流化床反应器等。</a:t>
            </a:r>
          </a:p>
          <a:p>
            <a:r>
              <a:t>2.反应器尺寸：优化反应器尺寸可提高反应器内物料混合均匀度，提高反应效率。</a:t>
            </a:r>
          </a:p>
          <a:p>
            <a:r>
              <a:t>3.反应器材质：选择合适材质的反应器可避免反应过程中可能出现的腐蚀问题，提高设备使用寿命。</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合成路径与反应条件</a:t>
            </a:r>
          </a:p>
        </p:txBody>
      </p:sp>
      <p:sp>
        <p:nvSpPr>
          <p:cNvPr id="3" name="Text Placeholder 2"/>
          <p:cNvSpPr>
            <a:spLocks noGrp="1"/>
          </p:cNvSpPr>
          <p:nvPr>
            <p:ph type="body" idx="1"/>
          </p:nvPr>
        </p:nvSpPr>
        <p:spPr/>
        <p:txBody>
          <a:bodyPr/>
          <a:lstStyle/>
          <a:p>
            <a:r>
              <a:t>过程控制与优化</a:t>
            </a:r>
          </a:p>
        </p:txBody>
      </p:sp>
      <p:sp>
        <p:nvSpPr>
          <p:cNvPr id="4" name="Content Placeholder 3"/>
          <p:cNvSpPr>
            <a:spLocks noGrp="1"/>
          </p:cNvSpPr>
          <p:nvPr>
            <p:ph sz="half" idx="2"/>
          </p:nvPr>
        </p:nvSpPr>
        <p:spPr/>
        <p:txBody>
          <a:bodyPr/>
          <a:lstStyle/>
          <a:p>
            <a:r>
              <a:t>1.过程监测：实时监测反应过程中的关键参数，如温度、压力、pH值等，以确保反应稳定进行。</a:t>
            </a:r>
          </a:p>
          <a:p>
            <a:r>
              <a:t>2.数据分析：收集并分析反应过程数据，为优化合成路径和反应条件提供依据。</a:t>
            </a:r>
          </a:p>
          <a:p>
            <a:r>
              <a:t>3.自动化控制：引入自动化控制系统，可提高过程控制的精确度和效率，降低人工操作成本。</a:t>
            </a:r>
          </a:p>
          <a:p/>
        </p:txBody>
      </p:sp>
      <p:sp>
        <p:nvSpPr>
          <p:cNvPr id="5" name="Text Placeholder 4"/>
          <p:cNvSpPr>
            <a:spLocks noGrp="1"/>
          </p:cNvSpPr>
          <p:nvPr>
            <p:ph type="body" idx="3"/>
          </p:nvPr>
        </p:nvSpPr>
        <p:spPr/>
        <p:txBody>
          <a:bodyPr/>
          <a:lstStyle/>
          <a:p>
            <a:r>
              <a:t>环境影响与评价</a:t>
            </a:r>
          </a:p>
        </p:txBody>
      </p:sp>
      <p:sp>
        <p:nvSpPr>
          <p:cNvPr id="6" name="Content Placeholder 5"/>
          <p:cNvSpPr>
            <a:spLocks noGrp="1"/>
          </p:cNvSpPr>
          <p:nvPr>
            <p:ph sz="half" idx="4"/>
          </p:nvPr>
        </p:nvSpPr>
        <p:spPr/>
        <p:txBody>
          <a:bodyPr/>
          <a:lstStyle/>
          <a:p>
            <a:r>
              <a:t>1.废弃物处理：合理规划废弃物处理方案，降低废弃物对环境的影响。</a:t>
            </a:r>
          </a:p>
          <a:p>
            <a:r>
              <a:t>2.能耗评估：对合成过程中的能耗进行评估，并采取措施降低能耗，提高过程可持续性。</a:t>
            </a:r>
          </a:p>
          <a:p>
            <a:r>
              <a:t>3.生命周期评价：对生物基化学品合成过程进行生命周期评价，全面评估其对环境的影响，为过程优化提供依据。</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催化剂与反应优化</a:t>
            </a:r>
          </a:p>
        </p:txBody>
      </p:sp>
      <p:sp>
        <p:nvSpPr>
          <p:cNvPr id="3" name="Subtitle 2"/>
          <p:cNvSpPr>
            <a:spLocks noGrp="1"/>
          </p:cNvSpPr>
          <p:nvPr>
            <p:ph type="subTitle" idx="1"/>
          </p:nvPr>
        </p:nvSpPr>
        <p:spPr/>
        <p:txBody>
          <a:bodyPr/>
          <a:lstStyle/>
          <a:p>
            <a:r>
              <a:t>生物基化学品合成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催化剂与反应优化</a:t>
            </a:r>
          </a:p>
        </p:txBody>
      </p:sp>
      <p:sp>
        <p:nvSpPr>
          <p:cNvPr id="3" name="Text Placeholder 2"/>
          <p:cNvSpPr>
            <a:spLocks noGrp="1"/>
          </p:cNvSpPr>
          <p:nvPr>
            <p:ph type="body" idx="1"/>
          </p:nvPr>
        </p:nvSpPr>
        <p:spPr/>
        <p:txBody>
          <a:bodyPr/>
          <a:lstStyle/>
          <a:p>
            <a:r>
              <a:t>催化剂种类与选择</a:t>
            </a:r>
          </a:p>
        </p:txBody>
      </p:sp>
      <p:sp>
        <p:nvSpPr>
          <p:cNvPr id="4" name="Content Placeholder 3"/>
          <p:cNvSpPr>
            <a:spLocks noGrp="1"/>
          </p:cNvSpPr>
          <p:nvPr>
            <p:ph sz="half" idx="2"/>
          </p:nvPr>
        </p:nvSpPr>
        <p:spPr/>
        <p:txBody>
          <a:bodyPr/>
          <a:lstStyle/>
          <a:p>
            <a:r>
              <a:t>1.不同的催化剂对反应的影响，包括活性、选择性、稳定性等。</a:t>
            </a:r>
          </a:p>
          <a:p>
            <a:r>
              <a:t>2.催化剂的制备方法和表面处理对催化性能的影响。</a:t>
            </a:r>
          </a:p>
          <a:p>
            <a:r>
              <a:t>3.催化剂的再生与循环利用的技术和经济考虑。</a:t>
            </a:r>
          </a:p>
          <a:p/>
        </p:txBody>
      </p:sp>
      <p:sp>
        <p:nvSpPr>
          <p:cNvPr id="5" name="Text Placeholder 4"/>
          <p:cNvSpPr>
            <a:spLocks noGrp="1"/>
          </p:cNvSpPr>
          <p:nvPr>
            <p:ph type="body" idx="3"/>
          </p:nvPr>
        </p:nvSpPr>
        <p:spPr/>
        <p:txBody>
          <a:bodyPr/>
          <a:lstStyle/>
          <a:p>
            <a:r>
              <a:t>催化剂活性与反应速率</a:t>
            </a:r>
          </a:p>
        </p:txBody>
      </p:sp>
      <p:sp>
        <p:nvSpPr>
          <p:cNvPr id="6" name="Content Placeholder 5"/>
          <p:cNvSpPr>
            <a:spLocks noGrp="1"/>
          </p:cNvSpPr>
          <p:nvPr>
            <p:ph sz="half" idx="4"/>
          </p:nvPr>
        </p:nvSpPr>
        <p:spPr/>
        <p:txBody>
          <a:bodyPr/>
          <a:lstStyle/>
          <a:p>
            <a:r>
              <a:t>1.催化剂活性与反应速率的关系，以及影响反应速率的因素。</a:t>
            </a:r>
          </a:p>
          <a:p>
            <a:r>
              <a:t>2.催化剂的活性评价方法和指标。</a:t>
            </a:r>
          </a:p>
          <a:p>
            <a:r>
              <a:t>3.提高催化剂活性的途径和最新研究进展。</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催化剂与反应优化</a:t>
            </a:r>
          </a:p>
        </p:txBody>
      </p:sp>
      <p:sp>
        <p:nvSpPr>
          <p:cNvPr id="3" name="Content Placeholder 2"/>
          <p:cNvSpPr>
            <a:spLocks noGrp="1"/>
          </p:cNvSpPr>
          <p:nvPr>
            <p:ph sz="half" idx="2"/>
          </p:nvPr>
        </p:nvSpPr>
        <p:spPr/>
        <p:txBody>
          <a:bodyPr/>
          <a:lstStyle/>
          <a:p>
            <a:r>
              <a:t>1.催化剂选择性对产品纯度的影响，以及不同反应条件下的选择性变化。</a:t>
            </a:r>
          </a:p>
          <a:p>
            <a:r>
              <a:t>2.提高催化剂选择性的方法和技术。</a:t>
            </a:r>
          </a:p>
          <a:p>
            <a:r>
              <a:t>3.催化剂选择性与反应机理的关系。</a:t>
            </a:r>
          </a:p>
          <a:p/>
        </p:txBody>
      </p:sp>
      <p:sp>
        <p:nvSpPr>
          <p:cNvPr id="4" name="Text Placeholder 3"/>
          <p:cNvSpPr>
            <a:spLocks noGrp="1"/>
          </p:cNvSpPr>
          <p:nvPr>
            <p:ph type="body" idx="3"/>
          </p:nvPr>
        </p:nvSpPr>
        <p:spPr/>
        <p:txBody>
          <a:bodyPr/>
          <a:lstStyle/>
          <a:p>
            <a:r>
              <a:t>反应条件优化</a:t>
            </a:r>
          </a:p>
        </p:txBody>
      </p:sp>
      <p:sp>
        <p:nvSpPr>
          <p:cNvPr id="5" name="Content Placeholder 4"/>
          <p:cNvSpPr>
            <a:spLocks noGrp="1"/>
          </p:cNvSpPr>
          <p:nvPr>
            <p:ph sz="half" idx="4"/>
          </p:nvPr>
        </p:nvSpPr>
        <p:spPr/>
        <p:txBody>
          <a:bodyPr/>
          <a:lstStyle/>
          <a:p>
            <a:r>
              <a:t>1.温度、压力、物料配比等反应条件对反应的影响。</a:t>
            </a:r>
          </a:p>
          <a:p>
            <a:r>
              <a:t>2.反应条件优化的实验设计和数据分析方法。</a:t>
            </a:r>
          </a:p>
          <a:p>
            <a:r>
              <a:t>3.反应条件优化与工业生产的联系和应用。</a:t>
            </a:r>
          </a:p>
          <a:p/>
        </p:txBody>
      </p:sp>
      <p:sp>
        <p:nvSpPr>
          <p:cNvPr id="6" name="Text Placeholder 5"/>
          <p:cNvSpPr>
            <a:spLocks noGrp="1"/>
          </p:cNvSpPr>
          <p:nvPr>
            <p:ph type="body" idx="1"/>
          </p:nvPr>
        </p:nvSpPr>
        <p:spPr/>
        <p:txBody>
          <a:bodyPr/>
          <a:lstStyle/>
          <a:p>
            <a:r>
              <a:t>催化剂选择性与产品纯度</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https://d.book118.com/528073107057006025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生物基化学品简介</vt:lpstr>
      <vt:lpstr> 生物基化学品简介</vt:lpstr>
      <vt:lpstr> 生物基化学品简介</vt:lpstr>
      <vt:lpstr> 生物基化学品简介</vt:lpstr>
      <vt:lpstr> 生物基化学品合成原理</vt:lpstr>
      <vt:lpstr> 生物基化学品合成原理</vt:lpstr>
      <vt:lpstr> 生物基化学品合成原理</vt:lpstr>
      <vt:lpstr> 生物基化学品合成原理</vt:lpstr>
      <vt:lpstr> 合成路径与反应条件</vt:lpstr>
      <vt:lpstr> 合成路径与反应条件</vt:lpstr>
      <vt:lpstr> 合成路径与反应条件</vt:lpstr>
      <vt:lpstr> 合成路径与反应条件</vt:lpstr>
      <vt:lpstr> 催化剂与反应优化</vt:lpstr>
      <vt:lpstr> 催化剂与反应优化</vt:lpstr>
      <vt:lpstr> 催化剂与反应优化</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2024-09-02T02:31:45.538</cp:lastPrinted>
  <dcterms:created xsi:type="dcterms:W3CDTF">2024-09-01T18:31:45Z</dcterms:created>
  <dcterms:modified xsi:type="dcterms:W3CDTF">2024-09-01T18:31:47Z</dcterms:modified>
</cp:coreProperties>
</file>