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7543800" cy="1066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0232-B10F-4DAB-8BB9-65BB74DE9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7C59-46CC-47E5-BF83-55FD9C02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CE2FE-49A3-4299-962A-B54912F6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82E16-5204-4181-98FA-226BF526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DFAAF-2E16-4537-9CF9-B895E145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78A6F-F493-4FCC-BC19-7001A9F9E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3412C-0426-4FAA-B4C3-CB06160B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3E34A-E203-401F-96D5-C6E362E72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0CFAC-9090-4BF1-8075-2D5B5C26F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1DB3-0527-4A23-8F0F-C13CD8D2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8A21D-D9B4-4382-BF9F-D409383F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Relationship Id="rId3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40221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889010" y="4086707"/>
            <a:ext cx="5717540" cy="2095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35"/>
              </a:lnSpc>
            </a:pPr>
            <a:endParaRPr lang="Arial" altLang="Arial" sz="100"/>
          </a:p>
          <a:p>
            <a:pPr marL="1377950" algn="l" rtl="0" eaLnBrk="0">
              <a:lnSpc>
                <a:spcPct val="85000"/>
              </a:lnSpc>
            </a:pPr>
            <a:r>
              <a:rPr sz="2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浮筑楼板保温隔声系统</a:t>
            </a:r>
            <a:endParaRPr lang="SimHei" altLang="SimHei" sz="2400"/>
          </a:p>
          <a:p>
            <a:pPr marL="1980564" algn="l" rtl="0" eaLnBrk="0">
              <a:lnSpc>
                <a:spcPts val="4759"/>
              </a:lnSpc>
            </a:pP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应用技术规程</a:t>
            </a:r>
            <a:endParaRPr lang="SimHei" altLang="SimHei" sz="24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12700" algn="l" rtl="0" eaLnBrk="0">
              <a:lnSpc>
                <a:spcPct val="77000"/>
              </a:lnSpc>
              <a:spcBef>
                <a:spcPts val="422"/>
              </a:spcBef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 s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pecification for thermal and sound insulation</a:t>
            </a:r>
            <a:r>
              <a:rPr sz="14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system</a:t>
            </a:r>
            <a:r>
              <a:rPr sz="14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 floating floor</a:t>
            </a:r>
            <a:endParaRPr lang="Times New Roman" altLang="Times New Roman" sz="14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2432050" algn="l" rtl="0" eaLnBrk="0">
              <a:lnSpc>
                <a:spcPct val="95000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征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见</a:t>
            </a:r>
            <a:r>
              <a:rPr sz="10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稿</a:t>
            </a:r>
            <a:r>
              <a:rPr sz="10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000"/>
          </a:p>
        </p:txBody>
      </p:sp>
      <p:sp>
        <p:nvSpPr>
          <p:cNvPr id="4" name="textbox 4"/>
          <p:cNvSpPr/>
          <p:nvPr/>
        </p:nvSpPr>
        <p:spPr>
          <a:xfrm>
            <a:off x="2800383" y="592947"/>
            <a:ext cx="4216400" cy="1652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516"/>
              </a:lnSpc>
            </a:pPr>
            <a:endParaRPr lang="Arial" altLang="Arial" sz="100"/>
          </a:p>
          <a:p>
            <a:pPr marL="1815464" algn="l" rtl="0" eaLnBrk="0">
              <a:lnSpc>
                <a:spcPct val="78000"/>
              </a:lnSpc>
            </a:pPr>
            <a:r>
              <a:rPr sz="6200" b="1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CBCA</a:t>
            </a:r>
            <a:endParaRPr lang="Times New Roman" altLang="Times New Roman" sz="6200"/>
          </a:p>
          <a:p>
            <a:pPr algn="r" rtl="0" eaLnBrk="0">
              <a:lnSpc>
                <a:spcPct val="97000"/>
              </a:lnSpc>
              <a:spcBef>
                <a:spcPts val="1065"/>
              </a:spcBef>
            </a:pP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</a:t>
            </a:r>
            <a:r>
              <a:rPr sz="24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</a:t>
            </a:r>
            <a:r>
              <a:rPr sz="24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</a:t>
            </a:r>
            <a:endParaRPr lang="SimHei" altLang="SimHei" sz="2400"/>
          </a:p>
          <a:p>
            <a:pPr algn="l" rtl="0" eaLnBrk="0">
              <a:lnSpc>
                <a:spcPct val="16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2329814" algn="l" rtl="0" eaLnBrk="0">
              <a:lnSpc>
                <a:spcPct val="79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    XXXXX—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</a:t>
            </a:r>
            <a:endParaRPr lang="Times New Roman" altLang="Times New Roman" sz="1000"/>
          </a:p>
        </p:txBody>
      </p:sp>
      <p:sp>
        <p:nvSpPr>
          <p:cNvPr id="6" name="textbox 6"/>
          <p:cNvSpPr/>
          <p:nvPr/>
        </p:nvSpPr>
        <p:spPr>
          <a:xfrm>
            <a:off x="1800598" y="9669361"/>
            <a:ext cx="407162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中国散装水泥推广发展协会</a:t>
            </a:r>
            <a:r>
              <a:rPr sz="19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发布</a:t>
            </a:r>
            <a:endParaRPr lang="SimHei" altLang="SimHei" sz="1900"/>
          </a:p>
        </p:txBody>
      </p:sp>
      <p:sp>
        <p:nvSpPr>
          <p:cNvPr id="8" name="textbox 8"/>
          <p:cNvSpPr/>
          <p:nvPr/>
        </p:nvSpPr>
        <p:spPr>
          <a:xfrm>
            <a:off x="4993300" y="9065221"/>
            <a:ext cx="2028189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000" kern="0" spc="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</a:t>
            </a:r>
            <a:r>
              <a:rPr sz="10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</a:t>
            </a:r>
            <a:endParaRPr lang="SimSun" altLang="SimSun" sz="1000"/>
          </a:p>
        </p:txBody>
      </p:sp>
      <p:sp>
        <p:nvSpPr>
          <p:cNvPr id="10" name="textbox 10"/>
          <p:cNvSpPr/>
          <p:nvPr/>
        </p:nvSpPr>
        <p:spPr>
          <a:xfrm>
            <a:off x="876336" y="399374"/>
            <a:ext cx="812800" cy="311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4765" algn="l" rtl="0" eaLnBrk="0">
              <a:lnSpc>
                <a:spcPts val="701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ICS 91.060.30</a:t>
            </a:r>
            <a:endParaRPr lang="SimSun" altLang="SimSun" sz="1000"/>
          </a:p>
          <a:p>
            <a:pPr marL="12700" algn="l" rtl="0" eaLnBrk="0">
              <a:lnSpc>
                <a:spcPts val="1546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</a:t>
            </a:r>
            <a:r>
              <a:rPr sz="10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32</a:t>
            </a:r>
            <a:endParaRPr lang="SimSun" altLang="SimSun" sz="1000"/>
          </a:p>
        </p:txBody>
      </p:sp>
      <p:sp>
        <p:nvSpPr>
          <p:cNvPr id="12" name="textbox 12"/>
          <p:cNvSpPr/>
          <p:nvPr/>
        </p:nvSpPr>
        <p:spPr>
          <a:xfrm>
            <a:off x="889010" y="9070733"/>
            <a:ext cx="1449069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 X X</a:t>
            </a: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发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</a:t>
            </a:r>
            <a:endParaRPr lang="SimSun" altLang="SimSun" sz="10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0821" y="9198444"/>
            <a:ext cx="6107372" cy="21513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889010" y="1462470"/>
            <a:ext cx="300354" cy="379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781"/>
              </a:lnSpc>
            </a:pPr>
            <a:r>
              <a:rPr sz="23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团</a:t>
            </a:r>
            <a:endParaRPr lang="SimHei" altLang="SimHei" sz="23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287" y="2679694"/>
            <a:ext cx="6127754" cy="12694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46143" y="1524029"/>
            <a:ext cx="241326" cy="825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/>
          <p:cNvSpPr/>
          <p:nvPr/>
        </p:nvSpPr>
        <p:spPr>
          <a:xfrm>
            <a:off x="869924" y="2069870"/>
            <a:ext cx="5865495" cy="561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9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言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…………………………………………………………………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80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则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788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语</a:t>
            </a:r>
            <a:r>
              <a:rPr sz="1000" kern="0" spc="-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840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性能要求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846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</a:t>
            </a:r>
            <a:r>
              <a:rPr sz="1000" b="1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系统性能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……………………………………………………………………………………………………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808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3.2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保温隔声垫层性能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811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3.3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自流平砂浆保护层性能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000"/>
          </a:p>
          <a:p>
            <a:pPr marL="139700" algn="l" rtl="0" eaLnBrk="0">
              <a:lnSpc>
                <a:spcPct val="94000"/>
              </a:lnSpc>
              <a:spcBef>
                <a:spcPts val="76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其他材料性能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869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r>
              <a:rPr sz="10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752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 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000"/>
          </a:p>
          <a:p>
            <a:pPr marL="139700" algn="l" rtl="0" eaLnBrk="0">
              <a:lnSpc>
                <a:spcPct val="94000"/>
              </a:lnSpc>
              <a:spcBef>
                <a:spcPts val="857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基本构造</a:t>
            </a:r>
            <a:r>
              <a:rPr sz="10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……………………………………………………………………………………………………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75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872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000"/>
          </a:p>
          <a:p>
            <a:pPr marL="140970" algn="l" rtl="0" eaLnBrk="0">
              <a:lnSpc>
                <a:spcPct val="100000"/>
              </a:lnSpc>
              <a:spcBef>
                <a:spcPts val="723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施工工艺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……………………      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000"/>
          </a:p>
          <a:p>
            <a:pPr algn="r" rtl="0" eaLnBrk="0">
              <a:lnSpc>
                <a:spcPct val="100000"/>
              </a:lnSpc>
              <a:spcBef>
                <a:spcPts val="794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 施工要点………………………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</a:t>
            </a:r>
            <a:endParaRPr lang="KaiTi" altLang="KaiTi" sz="1000"/>
          </a:p>
          <a:p>
            <a:pPr marL="139700" algn="l" rtl="0" eaLnBrk="0">
              <a:lnSpc>
                <a:spcPct val="95000"/>
              </a:lnSpc>
              <a:spcBef>
                <a:spcPts val="702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   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施工安全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……………………………………………………………………………………………………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859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   收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703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</a:t>
            </a: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000"/>
          </a:p>
          <a:p>
            <a:pPr marL="139700" algn="l" rtl="0" eaLnBrk="0">
              <a:lnSpc>
                <a:spcPct val="95000"/>
              </a:lnSpc>
              <a:spcBef>
                <a:spcPts val="860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主控项目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1000"/>
          </a:p>
          <a:p>
            <a:pPr algn="r" rtl="0" eaLnBrk="0">
              <a:lnSpc>
                <a:spcPct val="95000"/>
              </a:lnSpc>
              <a:spcBef>
                <a:spcPts val="810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6.3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一般项目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1000"/>
          </a:p>
          <a:p>
            <a:pPr marL="12700" algn="l" rtl="0" eaLnBrk="0">
              <a:lnSpc>
                <a:spcPct val="94000"/>
              </a:lnSpc>
              <a:spcBef>
                <a:spcPts val="87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本规程用词说明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77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引用标准目录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…………………………………………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…………………………                   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10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条文说明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………………………………………………………………………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1000"/>
          </a:p>
        </p:txBody>
      </p:sp>
      <p:sp>
        <p:nvSpPr>
          <p:cNvPr id="24" name="textbox 24"/>
          <p:cNvSpPr/>
          <p:nvPr/>
        </p:nvSpPr>
        <p:spPr>
          <a:xfrm>
            <a:off x="3558694" y="1433686"/>
            <a:ext cx="61849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692"/>
              </a:lnSpc>
            </a:pPr>
            <a:r>
              <a:rPr sz="14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4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endParaRPr lang="SimSun" altLang="SimSun" sz="1400"/>
          </a:p>
        </p:txBody>
      </p:sp>
      <p:sp>
        <p:nvSpPr>
          <p:cNvPr id="26" name="textbox 26"/>
          <p:cNvSpPr/>
          <p:nvPr/>
        </p:nvSpPr>
        <p:spPr>
          <a:xfrm>
            <a:off x="5613391" y="933283"/>
            <a:ext cx="1220469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72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</a:t>
            </a:r>
            <a:r>
              <a:rPr sz="800" b="1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</a:t>
            </a:r>
            <a:r>
              <a:rPr sz="8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X—XXXX</a:t>
            </a:r>
            <a:endParaRPr lang="Times New Roman" altLang="Times New Roman" sz="800"/>
          </a:p>
        </p:txBody>
      </p:sp>
      <p:sp>
        <p:nvSpPr>
          <p:cNvPr id="28" name="textbox 28"/>
          <p:cNvSpPr/>
          <p:nvPr/>
        </p:nvSpPr>
        <p:spPr>
          <a:xfrm>
            <a:off x="6623053" y="9827036"/>
            <a:ext cx="64769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94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30"/>
          <p:cNvSpPr/>
          <p:nvPr/>
        </p:nvSpPr>
        <p:spPr>
          <a:xfrm>
            <a:off x="895346" y="1624645"/>
            <a:ext cx="5935345" cy="2524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9"/>
              </a:lnSpc>
            </a:pPr>
            <a:endParaRPr lang="Arial" altLang="Arial" sz="100"/>
          </a:p>
          <a:p>
            <a:pPr marL="2612389" algn="l" rtl="0" eaLnBrk="0">
              <a:lnSpc>
                <a:spcPct val="99000"/>
              </a:lnSpc>
            </a:pPr>
            <a:r>
              <a:rPr sz="1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</a:t>
            </a:r>
            <a:r>
              <a:rPr sz="16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言</a:t>
            </a:r>
            <a:endParaRPr lang="SimHei" altLang="SimHei" sz="1600"/>
          </a:p>
          <a:p>
            <a:pPr marL="266700" algn="l" rtl="0" eaLnBrk="0">
              <a:lnSpc>
                <a:spcPct val="99000"/>
              </a:lnSpc>
              <a:spcBef>
                <a:spcPts val="1096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本规程按照 GB/T 1.1-2009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给出的规则起草。</a:t>
            </a:r>
            <a:endParaRPr lang="SimSun" altLang="SimSun" sz="1000"/>
          </a:p>
          <a:p>
            <a:pPr marL="266700" algn="l" rtl="0" eaLnBrk="0">
              <a:lnSpc>
                <a:spcPct val="99000"/>
              </a:lnSpc>
              <a:spcBef>
                <a:spcPts val="31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本规程的主要技术内容：1.总则；2术语；3.性能要求；4.设计：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5.施工；6.验收。</a:t>
            </a:r>
            <a:endParaRPr lang="SimSun" altLang="SimSun" sz="1000"/>
          </a:p>
          <a:p>
            <a:pPr marL="266700" algn="l" rtl="0" eaLnBrk="0">
              <a:lnSpc>
                <a:spcPct val="99000"/>
              </a:lnSpc>
              <a:spcBef>
                <a:spcPts val="41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本规程由中国散装水泥推广发展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协会提出并归口。</a:t>
            </a:r>
            <a:endParaRPr lang="SimSun" altLang="SimSun" sz="1000"/>
          </a:p>
          <a:p>
            <a:pPr marL="266700" algn="l" rtl="0" eaLnBrk="0">
              <a:lnSpc>
                <a:spcPct val="99000"/>
              </a:lnSpc>
              <a:spcBef>
                <a:spcPts val="36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本规程负责起草单位：江苏三友建材科技有限公司、建筑材料工业技术情报研究所。</a:t>
            </a:r>
            <a:endParaRPr lang="SimSun" altLang="SimSun" sz="1000"/>
          </a:p>
          <a:p>
            <a:pPr marL="12700" indent="254000" algn="l" rtl="0" eaLnBrk="0">
              <a:lnSpc>
                <a:spcPct val="119000"/>
              </a:lnSpc>
              <a:spcBef>
                <a:spcPts val="42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本规程参加起草单位：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建筑材料工业干混砂浆产品质量监督检验测试中心、上海腾啸建筑工程有限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公司、江苏锦川节能科技有限公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司、江苏格瑞尔斯节能科技有限公司、南通金润建材科技有限公司、北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京华信高技术公司。</a:t>
            </a:r>
            <a:endParaRPr lang="SimSun" altLang="SimSun" sz="1000"/>
          </a:p>
          <a:p>
            <a:pPr marL="12700" indent="253365" algn="l" rtl="0" eaLnBrk="0">
              <a:lnSpc>
                <a:spcPct val="116000"/>
              </a:lnSpc>
              <a:spcBef>
                <a:spcPts val="36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本规程主要起草人：徐良好、陈春、郭群、陈晶、王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明轩、李兴昌、韩佳南、徐良亮、吉春伟、胡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忠明、唐宏稳、刘善国、吴卡卡。</a:t>
            </a:r>
            <a:endParaRPr lang="SimSun" altLang="SimSun" sz="1000"/>
          </a:p>
          <a:p>
            <a:pPr marL="266700" algn="l" rtl="0" eaLnBrk="0">
              <a:lnSpc>
                <a:spcPct val="99000"/>
              </a:lnSpc>
              <a:spcBef>
                <a:spcPts val="305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本规程主要审查人：</a:t>
            </a:r>
            <a:endParaRPr lang="SimSun" altLang="SimSun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266700" algn="l" rtl="0" eaLnBrk="0">
              <a:lnSpc>
                <a:spcPct val="99000"/>
              </a:lnSpc>
              <a:spcBef>
                <a:spcPts val="2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本规程为首次发布。</a:t>
            </a:r>
            <a:endParaRPr lang="SimSun" altLang="SimSun" sz="1000"/>
          </a:p>
        </p:txBody>
      </p:sp>
      <p:sp>
        <p:nvSpPr>
          <p:cNvPr id="32" name="textbox 32"/>
          <p:cNvSpPr/>
          <p:nvPr/>
        </p:nvSpPr>
        <p:spPr>
          <a:xfrm>
            <a:off x="5613391" y="959991"/>
            <a:ext cx="1226185" cy="107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    XXXXX—XX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700"/>
          </a:p>
        </p:txBody>
      </p:sp>
      <p:sp>
        <p:nvSpPr>
          <p:cNvPr id="34" name="textbox 34"/>
          <p:cNvSpPr/>
          <p:nvPr/>
        </p:nvSpPr>
        <p:spPr>
          <a:xfrm>
            <a:off x="6584956" y="9834681"/>
            <a:ext cx="9588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33"/>
              </a:lnSpc>
            </a:pPr>
            <a:r>
              <a:rPr sz="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Ⅱ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869924" y="959991"/>
            <a:ext cx="6000115" cy="1978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475615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    XXXXX—XX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7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2641600" algn="l" rtl="0" eaLnBrk="0">
              <a:lnSpc>
                <a:spcPct val="95000"/>
              </a:lnSpc>
              <a:spcBef>
                <a:spcPts val="423"/>
              </a:spcBef>
            </a:pP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则</a:t>
            </a:r>
            <a:endParaRPr lang="SimSun" altLang="SimSun" sz="14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38100" indent="261620" algn="l" rtl="0" eaLnBrk="0">
              <a:lnSpc>
                <a:spcPct val="114000"/>
              </a:lnSpc>
              <a:spcBef>
                <a:spcPts val="303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为规范浮筑楼板保温隔声系统在建筑楼地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面工程中的应用，保证工程质量，做到技术先进、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安全可靠、经济合理，制定本规程。</a:t>
            </a:r>
            <a:endParaRPr lang="SimSun" altLang="SimSun" sz="1000"/>
          </a:p>
          <a:p>
            <a:pPr marL="12700" indent="287020" algn="l" rtl="0" eaLnBrk="0">
              <a:lnSpc>
                <a:spcPct val="114000"/>
              </a:lnSpc>
              <a:spcBef>
                <a:spcPts val="421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1.0.2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本规程适用于新建、扩建、改建的民用建筑中采用浮筑楼板保温隔声系统的设计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、施工和验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收。</a:t>
            </a:r>
            <a:endParaRPr lang="SimSun" altLang="SimSun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38100" indent="261620" algn="l" rtl="0" eaLnBrk="0">
              <a:lnSpc>
                <a:spcPct val="114000"/>
              </a:lnSpc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1.0.3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采用浮筑楼板保温隔声系统的设计、施工、验收除应执行本规程规定外，尚应符合国家、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业和团体及各地方省市的现行有关标准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规定。</a:t>
            </a:r>
            <a:endParaRPr lang="SimSun" altLang="SimSun" sz="1000"/>
          </a:p>
        </p:txBody>
      </p:sp>
      <p:sp>
        <p:nvSpPr>
          <p:cNvPr id="38" name="textbox 38"/>
          <p:cNvSpPr/>
          <p:nvPr/>
        </p:nvSpPr>
        <p:spPr>
          <a:xfrm>
            <a:off x="6616716" y="9849705"/>
            <a:ext cx="60325" cy="10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1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136673" y="1477958"/>
            <a:ext cx="5695315" cy="3828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3"/>
              </a:lnSpc>
            </a:pPr>
            <a:endParaRPr lang="Arial" altLang="Arial" sz="100"/>
          </a:p>
          <a:p>
            <a:pPr marL="2358389" algn="l" rtl="0" eaLnBrk="0">
              <a:lnSpc>
                <a:spcPct val="98000"/>
              </a:lnSpc>
            </a:pP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语</a:t>
            </a:r>
            <a:endParaRPr lang="SimSun" altLang="SimSun" sz="14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09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2.0.1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浮筑楼板保温隔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声系统</a:t>
            </a:r>
            <a:endParaRPr lang="SimSun" altLang="SimSun" sz="1000"/>
          </a:p>
          <a:p>
            <a:pPr marL="12700" indent="272415" algn="l" rtl="0" eaLnBrk="0">
              <a:lnSpc>
                <a:spcPct val="114000"/>
              </a:lnSpc>
              <a:spcBef>
                <a:spcPts val="421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设置在楼板上表面，自下而上由混凝土楼板基层、保温隔声垫层、竖向隔声片(需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要时)、自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流平砂浆保护层构成，起保温、隔声作用的楼地面构造系统。</a:t>
            </a:r>
            <a:endParaRPr lang="SimSun" altLang="SimSun" sz="1000"/>
          </a:p>
          <a:p>
            <a:pPr marL="13970" algn="l" rtl="0" eaLnBrk="0">
              <a:lnSpc>
                <a:spcPct val="99000"/>
              </a:lnSpc>
              <a:spcBef>
                <a:spcPts val="262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2.0.2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保温隔声垫层</a:t>
            </a:r>
            <a:endParaRPr lang="SimSun" altLang="SimSun" sz="1000"/>
          </a:p>
          <a:p>
            <a:pPr marL="12700" indent="272415" algn="l" rtl="0" eaLnBrk="0">
              <a:lnSpc>
                <a:spcPct val="114000"/>
              </a:lnSpc>
              <a:spcBef>
                <a:spcPts val="46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由聚酯纤维复合卷材、纳米橡塑保温板、石墨聚苯乙烯板等材料构成，用于浮筑楼板保温隔声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系统中，起到建筑楼地面的保温、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隔声作用。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355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2.0.3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聚酯纤维复合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卷材</a:t>
            </a:r>
            <a:endParaRPr lang="SimSun" altLang="SimSun" sz="1000"/>
          </a:p>
          <a:p>
            <a:pPr marL="285115" algn="l" rtl="0" eaLnBrk="0">
              <a:lnSpc>
                <a:spcPct val="87000"/>
              </a:lnSpc>
              <a:spcBef>
                <a:spcPts val="371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聚酯纤维棉与橡塑卷材复合而成具有保温和隔声功能的材料。</a:t>
            </a:r>
            <a:endParaRPr lang="SimSun" altLang="SimSun" sz="1000"/>
          </a:p>
          <a:p>
            <a:pPr marL="13970" algn="l" rtl="0" eaLnBrk="0">
              <a:lnSpc>
                <a:spcPts val="1549"/>
              </a:lnSpc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2.0.4</a:t>
            </a:r>
            <a:r>
              <a:rPr sz="10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纳米橡塑保温板</a:t>
            </a:r>
            <a:endParaRPr lang="SimSun" altLang="SimSun" sz="1000"/>
          </a:p>
          <a:p>
            <a:pPr marL="12700" indent="272415" algn="l" rtl="0" eaLnBrk="0">
              <a:lnSpc>
                <a:spcPct val="116000"/>
              </a:lnSpc>
              <a:spcBef>
                <a:spcPts val="55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以丁晴橡胶、超细纳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米硅粉为原材料，采用密练和开练技术，经全自动生产线高温发泡形成的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高密度橡塑隔声保温材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277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2.0.5</a:t>
            </a: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</a:t>
            </a:r>
            <a:endParaRPr lang="SimSun" altLang="SimSun" sz="1000"/>
          </a:p>
          <a:p>
            <a:pPr marL="12700" indent="272415" algn="l" rtl="0" eaLnBrk="0">
              <a:lnSpc>
                <a:spcPct val="114000"/>
              </a:lnSpc>
              <a:spcBef>
                <a:spcPts val="40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设置在保温隔声板、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自流平砂浆保护层与四周墙体或竖向管道之间的材料，用于阻断楼地面与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墙体或管道之间的声桥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362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2.0.6</a:t>
            </a:r>
            <a:r>
              <a:rPr sz="1000" b="1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防水胶带</a:t>
            </a:r>
            <a:endParaRPr lang="SimSun" altLang="SimSun" sz="1000"/>
          </a:p>
          <a:p>
            <a:pPr marL="12700" indent="272415" algn="l" rtl="0" eaLnBrk="0">
              <a:lnSpc>
                <a:spcPct val="118000"/>
              </a:lnSpc>
              <a:spcBef>
                <a:spcPts val="269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用于粘贴保温隔声板间拼缝、保温隔声板与竖向隔声片拼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缝上，以防止水泥浆体向下渗漏的单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面胶粘带。</a:t>
            </a:r>
            <a:endParaRPr lang="SimSun" altLang="SimSun" sz="1000"/>
          </a:p>
        </p:txBody>
      </p:sp>
      <p:sp>
        <p:nvSpPr>
          <p:cNvPr id="42" name="textbox 42"/>
          <p:cNvSpPr/>
          <p:nvPr/>
        </p:nvSpPr>
        <p:spPr>
          <a:xfrm>
            <a:off x="5613390" y="955539"/>
            <a:ext cx="1226819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7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7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XXXXX—XXXX</a:t>
            </a:r>
            <a:endParaRPr lang="Times New Roman" altLang="Times New Roman" sz="700"/>
          </a:p>
        </p:txBody>
      </p:sp>
      <p:sp>
        <p:nvSpPr>
          <p:cNvPr id="44" name="textbox 44"/>
          <p:cNvSpPr/>
          <p:nvPr/>
        </p:nvSpPr>
        <p:spPr>
          <a:xfrm>
            <a:off x="6603966" y="9839209"/>
            <a:ext cx="68580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" name="table 46"/>
          <p:cNvGraphicFramePr>
            <a:graphicFrameLocks noGrp="1"/>
          </p:cNvGraphicFramePr>
          <p:nvPr/>
        </p:nvGraphicFramePr>
        <p:xfrm>
          <a:off x="879449" y="3609969"/>
          <a:ext cx="5689600" cy="3060700"/>
        </p:xfrm>
        <a:graphic>
          <a:graphicData uri="http://schemas.openxmlformats.org/drawingml/2006/table">
            <a:tbl>
              <a:tblPr/>
              <a:tblGrid>
                <a:gridCol w="1304925"/>
                <a:gridCol w="1301750"/>
                <a:gridCol w="1803400"/>
                <a:gridCol w="1279525"/>
              </a:tblGrid>
              <a:tr h="2698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190625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67310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4064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尺寸允许偏差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4191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长度，mm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755650" algn="l" rtl="0" eaLnBrk="0">
                        <a:lnSpc>
                          <a:spcPts val="1101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±2.0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34861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4191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宽度，mm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755650" algn="l" rtl="0" eaLnBrk="0">
                        <a:lnSpc>
                          <a:spcPts val="1101"/>
                        </a:lnSpc>
                        <a:spcBef>
                          <a:spcPts val="5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±1.0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41910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78740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0,+1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7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30480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对角线差，mm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755650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3619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平直度，mm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755650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847725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表观密度，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/m³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787400" algn="l" rtl="0" eaLnBrk="0">
                        <a:lnSpc>
                          <a:spcPts val="1111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406400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GB/T6343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0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644525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导热系数(25℃),W/(m·K)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697865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348615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930275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压缩强度，KPa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78740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38036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561975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压缩蠕变(23℃,4kPa,16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8h),%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755650" algn="l" rtl="0" eaLnBrk="0">
                        <a:lnSpc>
                          <a:spcPts val="1104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3486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15048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9302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体积吸水率，%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812800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380365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400"/>
                    </a:p>
                    <a:p>
                      <a:pPr marL="107632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78740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B1级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43815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8" name="table 48"/>
          <p:cNvGraphicFramePr>
            <a:graphicFrameLocks noGrp="1"/>
          </p:cNvGraphicFramePr>
          <p:nvPr/>
        </p:nvGraphicFramePr>
        <p:xfrm>
          <a:off x="879449" y="1203375"/>
          <a:ext cx="5689600" cy="1713865"/>
        </p:xfrm>
        <a:graphic>
          <a:graphicData uri="http://schemas.openxmlformats.org/drawingml/2006/table">
            <a:tbl>
              <a:tblPr/>
              <a:tblGrid>
                <a:gridCol w="1304925"/>
                <a:gridCol w="1308100"/>
                <a:gridCol w="1797050"/>
                <a:gridCol w="1279525"/>
              </a:tblGrid>
              <a:tr h="26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29210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对角线差，mm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755650" algn="l" rtl="0" eaLnBrk="0">
                        <a:lnSpc>
                          <a:spcPts val="1104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847725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表观密度，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69850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90～120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406400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GB/T6343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13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650875" algn="l" rtl="0" eaLnBrk="0">
                        <a:lnSpc>
                          <a:spcPct val="93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导热系数(25℃),W/(m</a:t>
                      </a:r>
                      <a:r>
                        <a:rPr sz="900" kern="0" spc="-20">
                          <a:solidFill>
                            <a:srgbClr val="6C006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</a:t>
                      </a:r>
                      <a:r>
                        <a:rPr sz="900" kern="0" spc="-30">
                          <a:solidFill>
                            <a:srgbClr val="6C006C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698500" algn="l" rtl="0" eaLnBrk="0">
                        <a:lnSpc>
                          <a:spcPts val="1104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348615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93662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压缩强度，KPa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781050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38036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561975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压缩蠕变(23℃,4kPa,16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8h),%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781050" algn="l" rtl="0" eaLnBrk="0">
                        <a:lnSpc>
                          <a:spcPts val="1104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3486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15048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971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9366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体积吸水率，%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755650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38036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1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107632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78105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B1级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438150" algn="l" rtl="0" eaLnBrk="0">
                        <a:lnSpc>
                          <a:spcPct val="7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885861" y="7864475"/>
          <a:ext cx="5657214" cy="1707514"/>
        </p:xfrm>
        <a:graphic>
          <a:graphicData uri="http://schemas.openxmlformats.org/drawingml/2006/table">
            <a:tbl>
              <a:tblPr/>
              <a:tblGrid>
                <a:gridCol w="935989"/>
                <a:gridCol w="933450"/>
                <a:gridCol w="1193800"/>
                <a:gridCol w="1339850"/>
                <a:gridCol w="1254125"/>
              </a:tblGrid>
              <a:tr h="206375">
                <a:tc rowSpan="2"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821689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0350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3937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33655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石膏基(G)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4127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水泥基(C)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421640" algn="l" rtl="0" eaLnBrk="0">
                        <a:lnSpc>
                          <a:spcPct val="92000"/>
                        </a:lnSpc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干表观密度，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/m³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31115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1300～1400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3810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1800～2100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48260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JGJ51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6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161289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流动度，mm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1778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初始流动度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1123950" algn="l" rtl="0" eaLnBrk="0">
                        <a:lnSpc>
                          <a:spcPts val="1111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≥130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32"/>
                        </a:lnSpc>
                      </a:pPr>
                      <a:endParaRPr lang="Arial" altLang="Arial" sz="100"/>
                    </a:p>
                    <a:p>
                      <a:pPr marL="393700" algn="l" rtl="0" eaLnBrk="0">
                        <a:lnSpc>
                          <a:spcPct val="94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985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524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20min流动度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112395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≥130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4787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24h抗压强度，MPa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1149350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26.0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86"/>
                        </a:lnSpc>
                      </a:pPr>
                      <a:endParaRPr lang="Arial" altLang="Arial" sz="100"/>
                    </a:p>
                    <a:p>
                      <a:pPr marL="368300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GB/T17671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47879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24h抗折强度，MPa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1123950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44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4787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28d抗压强度，MPa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482600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552450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2" name="textbox 52"/>
          <p:cNvSpPr/>
          <p:nvPr/>
        </p:nvSpPr>
        <p:spPr>
          <a:xfrm>
            <a:off x="877870" y="6993636"/>
            <a:ext cx="3931284" cy="817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2197100" algn="l" rtl="0" eaLnBrk="0">
              <a:lnSpc>
                <a:spcPct val="100000"/>
              </a:lnSpc>
            </a:pPr>
            <a:r>
              <a:rPr sz="9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3.3</a:t>
            </a: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自流平砂浆</a:t>
            </a:r>
            <a:r>
              <a:rPr sz="9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保护层性能</a:t>
            </a:r>
            <a:endParaRPr lang="SimHei" altLang="SimHei" sz="9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271"/>
              </a:spcBef>
            </a:pPr>
            <a:r>
              <a:rPr sz="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3.3.1</a:t>
            </a:r>
            <a:r>
              <a:rPr sz="9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自流平砂浆保护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层的性能指标应符合表3.3.1的规定。</a:t>
            </a:r>
            <a:endParaRPr lang="SimSun" altLang="SimSun" sz="9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algn="r" rtl="0" eaLnBrk="0">
              <a:lnSpc>
                <a:spcPct val="100000"/>
              </a:lnSpc>
              <a:spcBef>
                <a:spcPts val="2"/>
              </a:spcBef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表3.3.1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自流平砂浆保护层</a:t>
            </a: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的性能指标</a:t>
            </a:r>
            <a:endParaRPr lang="SimHei" altLang="SimHei" sz="900"/>
          </a:p>
        </p:txBody>
      </p:sp>
      <p:sp>
        <p:nvSpPr>
          <p:cNvPr id="54" name="textbox 54"/>
          <p:cNvSpPr/>
          <p:nvPr/>
        </p:nvSpPr>
        <p:spPr>
          <a:xfrm>
            <a:off x="884239" y="3154084"/>
            <a:ext cx="3867784" cy="408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8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3.2.4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石墨聚苯乙烯板的性能指标应符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合表3.2.4的规定。</a:t>
            </a:r>
            <a:endParaRPr lang="SimSun" altLang="SimSun" sz="9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algn="l" rtl="0" eaLnBrk="0">
              <a:lnSpc>
                <a:spcPct val="6103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表3.2.4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石墨聚苯乙烯板的性</a:t>
            </a: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能指标</a:t>
            </a:r>
            <a:endParaRPr lang="SimHei" altLang="SimHei" sz="900"/>
          </a:p>
        </p:txBody>
      </p:sp>
      <p:sp>
        <p:nvSpPr>
          <p:cNvPr id="56" name="textbox 56"/>
          <p:cNvSpPr/>
          <p:nvPr/>
        </p:nvSpPr>
        <p:spPr>
          <a:xfrm>
            <a:off x="5613390" y="955539"/>
            <a:ext cx="1226819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7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7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XXXXX—XXXX</a:t>
            </a:r>
            <a:endParaRPr lang="Times New Roman" altLang="Times New Roman" sz="700"/>
          </a:p>
        </p:txBody>
      </p:sp>
      <p:sp>
        <p:nvSpPr>
          <p:cNvPr id="58" name="textbox 58"/>
          <p:cNvSpPr/>
          <p:nvPr/>
        </p:nvSpPr>
        <p:spPr>
          <a:xfrm>
            <a:off x="6616715" y="9840500"/>
            <a:ext cx="8191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0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923958" y="3146444"/>
          <a:ext cx="5676264" cy="837565"/>
        </p:xfrm>
        <a:graphic>
          <a:graphicData uri="http://schemas.openxmlformats.org/drawingml/2006/table">
            <a:tbl>
              <a:tblPr/>
              <a:tblGrid>
                <a:gridCol w="1729739"/>
                <a:gridCol w="1885950"/>
                <a:gridCol w="2060575"/>
              </a:tblGrid>
              <a:tr h="206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7518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53975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尺寸、密度要求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8001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6375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883285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97"/>
                        </a:lnSpc>
                      </a:pPr>
                      <a:endParaRPr lang="Arial" altLang="Arial" sz="100"/>
                    </a:p>
                    <a:p>
                      <a:pPr marL="768350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6342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63754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宽度，mm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825500" algn="l" rtl="0" eaLnBrk="0">
                        <a:lnSpc>
                          <a:spcPts val="1111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≥70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57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523240" algn="l" rtl="0" eaLnBrk="0">
                        <a:lnSpc>
                          <a:spcPct val="92000"/>
                        </a:lnSpc>
                      </a:pP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密度，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76835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16～22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2" name="table 62"/>
          <p:cNvGraphicFramePr>
            <a:graphicFrameLocks noGrp="1"/>
          </p:cNvGraphicFramePr>
          <p:nvPr/>
        </p:nvGraphicFramePr>
        <p:xfrm>
          <a:off x="885861" y="1203375"/>
          <a:ext cx="5664200" cy="640715"/>
        </p:xfrm>
        <a:graphic>
          <a:graphicData uri="http://schemas.openxmlformats.org/drawingml/2006/table">
            <a:tbl>
              <a:tblPr/>
              <a:tblGrid>
                <a:gridCol w="1870075"/>
                <a:gridCol w="1200150"/>
                <a:gridCol w="1339850"/>
                <a:gridCol w="1254125"/>
              </a:tblGrid>
              <a:tr h="2057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56134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尺寸变化率，%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29146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-0.10～+0.10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34861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-0.15～+0.15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5000"/>
                        </a:lnSpc>
                      </a:pPr>
                      <a:endParaRPr lang="Arial" altLang="Arial" sz="1000"/>
                    </a:p>
                    <a:p>
                      <a:pPr marL="412115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985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44704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拉伸粘接强度，MPa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155064" algn="l" rtl="0" eaLnBrk="0">
                        <a:lnSpc>
                          <a:spcPts val="864"/>
                        </a:lnSpc>
                        <a:spcBef>
                          <a:spcPts val="1"/>
                        </a:spcBef>
                      </a:pPr>
                      <a:r>
                        <a:rPr sz="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≥1.0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073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抗冲击性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812165" algn="l" rtl="0" eaLnBrk="0">
                        <a:lnSpc>
                          <a:spcPct val="94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无开裂或脱离底板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4" name="textbox 64"/>
          <p:cNvSpPr/>
          <p:nvPr/>
        </p:nvSpPr>
        <p:spPr>
          <a:xfrm>
            <a:off x="882673" y="2276557"/>
            <a:ext cx="3872229" cy="784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3"/>
              </a:lnSpc>
            </a:pPr>
            <a:endParaRPr lang="Arial" altLang="Arial" sz="100"/>
          </a:p>
          <a:p>
            <a:pPr marL="2465070" algn="l" rtl="0" eaLnBrk="0">
              <a:lnSpc>
                <a:spcPct val="96000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3.4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其他材料性能</a:t>
            </a:r>
            <a:endParaRPr lang="SimHei" altLang="SimHei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06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3.4.1</a:t>
            </a: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竖向隔声片尺寸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、密度应符合表3.4.1的要求。</a:t>
            </a:r>
            <a:endParaRPr lang="SimSun" altLang="SimSun" sz="10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algn="r" rtl="0" eaLnBrk="0">
              <a:lnSpc>
                <a:spcPts val="1132"/>
              </a:lnSpc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表3.4.1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竖向隔声片尺</a:t>
            </a: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寸、密度要求</a:t>
            </a:r>
            <a:endParaRPr lang="SimHei" altLang="SimHei" sz="900"/>
          </a:p>
        </p:txBody>
      </p:sp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885861" y="4676769"/>
          <a:ext cx="5746114" cy="425450"/>
        </p:xfrm>
        <a:graphic>
          <a:graphicData uri="http://schemas.openxmlformats.org/drawingml/2006/table">
            <a:tbl>
              <a:tblPr/>
              <a:tblGrid>
                <a:gridCol w="1691639"/>
                <a:gridCol w="1949450"/>
                <a:gridCol w="2105025"/>
              </a:tblGrid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7327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74295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尺寸要求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8191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6184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宽度，mm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889000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7937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6342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8" name="textbox 68"/>
          <p:cNvSpPr/>
          <p:nvPr/>
        </p:nvSpPr>
        <p:spPr>
          <a:xfrm>
            <a:off x="884144" y="4208368"/>
            <a:ext cx="3636009" cy="414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3.4.2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防水胶带的尺寸应符合表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3.4.2的要求。</a:t>
            </a:r>
            <a:endParaRPr lang="SimSun" altLang="SimSun" sz="10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algn="r" rtl="0" eaLnBrk="0">
              <a:lnSpc>
                <a:spcPts val="1132"/>
              </a:lnSpc>
              <a:spcBef>
                <a:spcPts val="7"/>
              </a:spcBef>
            </a:pP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表3.4.2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防水</a:t>
            </a:r>
            <a:r>
              <a:rPr sz="9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胶带尺寸要求</a:t>
            </a:r>
            <a:endParaRPr lang="SimHei" altLang="SimHei" sz="900"/>
          </a:p>
        </p:txBody>
      </p:sp>
      <p:sp>
        <p:nvSpPr>
          <p:cNvPr id="70" name="textbox 70"/>
          <p:cNvSpPr/>
          <p:nvPr/>
        </p:nvSpPr>
        <p:spPr>
          <a:xfrm>
            <a:off x="5613391" y="959991"/>
            <a:ext cx="1219835" cy="107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</a:t>
            </a: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XXXXX—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</a:t>
            </a:r>
            <a:endParaRPr lang="Times New Roman" altLang="Times New Roman" sz="700"/>
          </a:p>
        </p:txBody>
      </p:sp>
      <p:sp>
        <p:nvSpPr>
          <p:cNvPr id="72" name="textbox 72"/>
          <p:cNvSpPr/>
          <p:nvPr/>
        </p:nvSpPr>
        <p:spPr>
          <a:xfrm>
            <a:off x="6616716" y="9850683"/>
            <a:ext cx="64769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textbox 74"/>
          <p:cNvSpPr/>
          <p:nvPr/>
        </p:nvSpPr>
        <p:spPr>
          <a:xfrm>
            <a:off x="882673" y="1485567"/>
            <a:ext cx="5956934" cy="283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68"/>
              </a:lnSpc>
            </a:pPr>
            <a:endParaRPr lang="Arial" altLang="Arial" sz="100"/>
          </a:p>
          <a:p>
            <a:pPr marL="2599054" algn="l" rtl="0" eaLnBrk="0">
              <a:lnSpc>
                <a:spcPct val="95000"/>
              </a:lnSpc>
            </a:pP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4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endParaRPr lang="SimSun" altLang="SimSun" sz="14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2598420" algn="l" rtl="0" eaLnBrk="0">
              <a:lnSpc>
                <a:spcPct val="95000"/>
              </a:lnSpc>
              <a:spcBef>
                <a:spcPts val="302"/>
              </a:spcBef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4.1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2700" indent="267970" algn="l" rtl="0" eaLnBrk="0">
              <a:lnSpc>
                <a:spcPct val="115000"/>
              </a:lnSpc>
              <a:spcBef>
                <a:spcPts val="306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采用浮筑楼板保温隔声系统的建筑地面节能计算应符合《民用建筑热工设计规范》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50176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及国家、行业现行相关节能设计标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准规定。</a:t>
            </a:r>
            <a:endParaRPr lang="SimSun" altLang="SimSun" sz="1000"/>
          </a:p>
          <a:p>
            <a:pPr marL="12700" indent="267970" algn="l" rtl="0" eaLnBrk="0">
              <a:lnSpc>
                <a:spcPct val="116000"/>
              </a:lnSpc>
              <a:spcBef>
                <a:spcPts val="408"/>
              </a:spcBef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声系统可用于有保温要求的分户(层间)楼板地面，也可用于设置地暖管的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楼地面。</a:t>
            </a:r>
            <a:endParaRPr lang="SimSun" altLang="SimSun" sz="1000"/>
          </a:p>
          <a:p>
            <a:pPr marL="12700" indent="267970" algn="l" rtl="0" eaLnBrk="0">
              <a:lnSpc>
                <a:spcPct val="112000"/>
              </a:lnSpc>
              <a:spcBef>
                <a:spcPts val="355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4.1.3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采用浮筑楼板保温隔声系统的楼板隔声设计应符合《民用建筑隔声设计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50118标准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的规定。楼板隔声性能亦可参照本规程表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3.1.1取值。</a:t>
            </a:r>
            <a:endParaRPr lang="SimSun" altLang="SimSun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2598420" algn="l" rtl="0" eaLnBrk="0">
              <a:lnSpc>
                <a:spcPct val="97000"/>
              </a:lnSpc>
              <a:spcBef>
                <a:spcPts val="305"/>
              </a:spcBef>
            </a:pPr>
            <a:r>
              <a:rPr sz="10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基本构造</a:t>
            </a:r>
            <a:endParaRPr lang="SimHei" altLang="SimHei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280670" algn="l" rtl="0" eaLnBrk="0">
              <a:lnSpc>
                <a:spcPct val="94000"/>
              </a:lnSpc>
              <a:spcBef>
                <a:spcPts val="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基本构造宜按图4.2.1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设计。</a:t>
            </a:r>
            <a:endParaRPr lang="SimSun" altLang="SimSun" sz="1000"/>
          </a:p>
        </p:txBody>
      </p:sp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44719" y="4337075"/>
            <a:ext cx="2743227" cy="250826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220733" y="6907159"/>
            <a:ext cx="4376420" cy="772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030095" algn="l" rtl="0" eaLnBrk="0">
              <a:lnSpc>
                <a:spcPts val="112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图4.2.1 系统的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基本构造</a:t>
            </a:r>
            <a:endParaRPr lang="SimSun" altLang="SimSun" sz="900"/>
          </a:p>
          <a:p>
            <a:pPr algn="r" rtl="0" eaLnBrk="0">
              <a:lnSpc>
                <a:spcPts val="1120"/>
              </a:lnSpc>
              <a:spcBef>
                <a:spcPts val="43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1-混凝土楼板；2-保温隔声垫层：3-自流平砂浆保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护层：4-竖向隔声片</a:t>
            </a:r>
            <a:endParaRPr lang="SimSun" altLang="SimSun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4.2.2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设置地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暖的浮筑楼板保温隔声系统可按图4.2.2的做法设计。</a:t>
            </a:r>
            <a:endParaRPr lang="SimSun" altLang="SimSun" sz="10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78045" y="7886745"/>
            <a:ext cx="3270237" cy="654055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987538" y="8685194"/>
            <a:ext cx="3237864" cy="561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68350" algn="l" rtl="0" eaLnBrk="0">
              <a:lnSpc>
                <a:spcPts val="112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图4.2.2设置地暖管的浮筑楼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板保温隔声系统</a:t>
            </a:r>
            <a:endParaRPr lang="SimSun" altLang="SimSun" sz="9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ts val="112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1-自流平砂浆保护层：2-地暖管：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3-保温隔声垫层：4-混凝土楼板</a:t>
            </a:r>
            <a:endParaRPr lang="SimSun" altLang="SimSun" sz="900"/>
          </a:p>
        </p:txBody>
      </p:sp>
      <p:sp>
        <p:nvSpPr>
          <p:cNvPr id="84" name="textbox 84"/>
          <p:cNvSpPr/>
          <p:nvPr/>
        </p:nvSpPr>
        <p:spPr>
          <a:xfrm>
            <a:off x="5613391" y="959991"/>
            <a:ext cx="1219835" cy="107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</a:t>
            </a: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XXXXX—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XXXX</a:t>
            </a:r>
            <a:endParaRPr lang="Times New Roman" altLang="Times New Roman" sz="700"/>
          </a:p>
        </p:txBody>
      </p:sp>
      <p:sp>
        <p:nvSpPr>
          <p:cNvPr id="86" name="textbox 86"/>
          <p:cNvSpPr/>
          <p:nvPr/>
        </p:nvSpPr>
        <p:spPr>
          <a:xfrm>
            <a:off x="6603965" y="9850061"/>
            <a:ext cx="66039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47949" y="1536725"/>
            <a:ext cx="2285997" cy="1365184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889010" y="940242"/>
            <a:ext cx="5944870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37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XXXXX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—XXXX</a:t>
            </a:r>
            <a:endParaRPr lang="Times New Roman" altLang="Times New Roman" sz="9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99000"/>
              </a:lnSpc>
              <a:spcBef>
                <a:spcPts val="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4.2.3 浮筑楼板保温隔声系统分户(层间)楼板基本构造宜按图4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.2.3设计。</a:t>
            </a:r>
            <a:endParaRPr lang="SimSun" altLang="SimSun" sz="1000"/>
          </a:p>
        </p:txBody>
      </p:sp>
      <p:sp>
        <p:nvSpPr>
          <p:cNvPr id="92" name="textbox 92"/>
          <p:cNvSpPr/>
          <p:nvPr/>
        </p:nvSpPr>
        <p:spPr>
          <a:xfrm>
            <a:off x="1739875" y="3001459"/>
            <a:ext cx="4229734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6"/>
              </a:lnSpc>
            </a:pPr>
            <a:endParaRPr lang="Arial" altLang="Arial" sz="100"/>
          </a:p>
          <a:p>
            <a:pPr marL="1231900" algn="l" rtl="0" eaLnBrk="0">
              <a:lnSpc>
                <a:spcPct val="94000"/>
              </a:lnSpc>
            </a:pP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图4.2.3分户(层间)楼板基本构造</a:t>
            </a:r>
            <a:endParaRPr lang="SimSun" altLang="SimSun" sz="900"/>
          </a:p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1-混凝土楼板：2-保温隔声垫层(根据设计要求，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亦可不使用);3-自流平砂浆保护层</a:t>
            </a:r>
            <a:endParaRPr lang="SimSun" altLang="SimSun" sz="900"/>
          </a:p>
        </p:txBody>
      </p:sp>
      <p:sp>
        <p:nvSpPr>
          <p:cNvPr id="94" name="textbox 94"/>
          <p:cNvSpPr/>
          <p:nvPr/>
        </p:nvSpPr>
        <p:spPr>
          <a:xfrm>
            <a:off x="6610379" y="9850683"/>
            <a:ext cx="64769" cy="108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365276" y="4895865"/>
            <a:ext cx="4641850" cy="4870475"/>
            <a:chExt cx="4641850" cy="4870475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641850" cy="4870475"/>
            </a:xfrm>
            <a:prstGeom prst="rect">
              <a:avLst/>
            </a:prstGeom>
          </p:spPr>
        </p:pic>
        <p:sp>
          <p:nvSpPr>
            <p:cNvPr id="98" name="textbox 98"/>
            <p:cNvSpPr/>
            <p:nvPr/>
          </p:nvSpPr>
          <p:spPr>
            <a:xfrm>
              <a:off x="-12700" y="-12700"/>
              <a:ext cx="4667884" cy="49136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900"/>
            </a:p>
            <a:p>
              <a:pPr algn="l" rtl="0" eaLnBrk="0">
                <a:lnSpc>
                  <a:spcPct val="6110"/>
                </a:lnSpc>
              </a:pPr>
              <a:endParaRPr lang="Arial" altLang="Arial" sz="100"/>
            </a:p>
            <a:p>
              <a:pPr marL="2063114" algn="l" rtl="0" eaLnBrk="0">
                <a:lnSpc>
                  <a:spcPct val="99000"/>
                </a:lnSpc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弹基准线</a:t>
              </a:r>
              <a:endParaRPr lang="SimSun" altLang="SimSun" sz="1000"/>
            </a:p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1669414" algn="l" rtl="0" eaLnBrk="0">
                <a:lnSpc>
                  <a:spcPct val="99000"/>
                </a:lnSpc>
                <a:spcBef>
                  <a:spcPts val="301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楼地面基层、墙角处墙</a:t>
              </a:r>
              <a:endParaRPr lang="SimSun" altLang="SimSun" sz="1000"/>
            </a:p>
            <a:p>
              <a:pPr algn="l" rtl="0" eaLnBrk="0">
                <a:lnSpc>
                  <a:spcPct val="159000"/>
                </a:lnSpc>
              </a:pPr>
              <a:endParaRPr lang="Arial" altLang="Arial" sz="1000"/>
            </a:p>
            <a:p>
              <a:pPr marL="1002664" algn="l" rtl="0" eaLnBrk="0">
                <a:lnSpc>
                  <a:spcPct val="99000"/>
                </a:lnSpc>
                <a:spcBef>
                  <a:spcPts val="304"/>
                </a:spcBef>
              </a:pPr>
              <a:r>
                <a:rPr sz="10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墙角处墙面、穿楼板管道底部粘</a:t>
              </a: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贴竖向隔声片</a:t>
              </a:r>
              <a:endParaRPr lang="SimSun" altLang="SimSun" sz="1000"/>
            </a:p>
            <a:p>
              <a:pPr algn="l" rtl="0" eaLnBrk="0">
                <a:lnSpc>
                  <a:spcPct val="176000"/>
                </a:lnSpc>
              </a:pPr>
              <a:endParaRPr lang="Arial" altLang="Arial" sz="1000"/>
            </a:p>
            <a:p>
              <a:pPr marL="1796414" algn="l" rtl="0" eaLnBrk="0">
                <a:lnSpc>
                  <a:spcPct val="99000"/>
                </a:lnSpc>
                <a:spcBef>
                  <a:spcPts val="308"/>
                </a:spcBef>
              </a:pP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铺设保温隔声垫层</a:t>
              </a:r>
              <a:endParaRPr lang="SimSun" altLang="SimSun" sz="1000"/>
            </a:p>
            <a:p>
              <a:pPr algn="l" rtl="0" eaLnBrk="0">
                <a:lnSpc>
                  <a:spcPct val="184000"/>
                </a:lnSpc>
              </a:pPr>
              <a:endParaRPr lang="Arial" altLang="Arial" sz="1000"/>
            </a:p>
            <a:p>
              <a:pPr marL="208915" algn="l" rtl="0" eaLnBrk="0">
                <a:lnSpc>
                  <a:spcPct val="99000"/>
                </a:lnSpc>
                <a:spcBef>
                  <a:spcPts val="305"/>
                </a:spcBef>
              </a:pPr>
              <a:r>
                <a:rPr sz="10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在保温隔声垫层拼接处、保温隔声垫</a:t>
              </a: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层与竖向隔声片拼缝处粘贴防水胶带</a:t>
              </a:r>
              <a:endParaRPr lang="SimSun" altLang="SimSun" sz="1000"/>
            </a:p>
            <a:p>
              <a:pPr algn="l" rtl="0" eaLnBrk="0">
                <a:lnSpc>
                  <a:spcPct val="150000"/>
                </a:lnSpc>
              </a:pPr>
              <a:endParaRPr lang="Arial" altLang="Arial" sz="1000"/>
            </a:p>
            <a:p>
              <a:pPr marL="1999614" algn="l" rtl="0" eaLnBrk="0">
                <a:lnSpc>
                  <a:spcPct val="99000"/>
                </a:lnSpc>
                <a:spcBef>
                  <a:spcPts val="312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门洞处支模</a:t>
              </a:r>
              <a:endParaRPr lang="SimSun" altLang="SimSun" sz="1000"/>
            </a:p>
            <a:p>
              <a:pPr algn="l" rtl="0" eaLnBrk="0">
                <a:lnSpc>
                  <a:spcPct val="167000"/>
                </a:lnSpc>
              </a:pPr>
              <a:endParaRPr lang="Arial" altLang="Arial" sz="1000"/>
            </a:p>
            <a:p>
              <a:pPr marL="1739264" algn="l" rtl="0" eaLnBrk="0">
                <a:lnSpc>
                  <a:spcPct val="99000"/>
                </a:lnSpc>
                <a:spcBef>
                  <a:spcPts val="302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做塌饼、设置伸缩缝</a:t>
              </a:r>
              <a:endParaRPr lang="SimSun" altLang="SimSun" sz="1000"/>
            </a:p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marL="1739264" algn="l" rtl="0" eaLnBrk="0">
                <a:lnSpc>
                  <a:spcPct val="99000"/>
                </a:lnSpc>
                <a:spcBef>
                  <a:spcPts val="304"/>
                </a:spcBef>
              </a:pPr>
              <a:r>
                <a:rPr sz="10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检查、加强拼缝处理</a:t>
              </a:r>
              <a:endParaRPr lang="SimSun" altLang="SimSun" sz="1000"/>
            </a:p>
            <a:p>
              <a:pPr algn="l" rtl="0" eaLnBrk="0">
                <a:lnSpc>
                  <a:spcPct val="184000"/>
                </a:lnSpc>
              </a:pPr>
              <a:endParaRPr lang="Arial" altLang="Arial" sz="1000"/>
            </a:p>
            <a:p>
              <a:pPr marL="1370964" algn="l" rtl="0" eaLnBrk="0">
                <a:lnSpc>
                  <a:spcPct val="99000"/>
                </a:lnSpc>
                <a:spcBef>
                  <a:spcPts val="304"/>
                </a:spcBef>
              </a:pPr>
              <a:r>
                <a:rPr sz="10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浇自流平砂浆保护层，振实、</a:t>
              </a: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压光</a:t>
              </a:r>
              <a:endParaRPr lang="SimSun" altLang="SimSun" sz="1000"/>
            </a:p>
            <a:p>
              <a:pPr marL="2285364" algn="l" rtl="0" eaLnBrk="0">
                <a:lnSpc>
                  <a:spcPts val="1288"/>
                </a:lnSpc>
                <a:spcBef>
                  <a:spcPts val="669"/>
                </a:spcBef>
              </a:pPr>
              <a:r>
                <a:rPr sz="10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√</a:t>
              </a:r>
              <a:endParaRPr lang="SimSun" altLang="SimSun" sz="1000"/>
            </a:p>
            <a:p>
              <a:pPr marL="2190114" algn="l" rtl="0" eaLnBrk="0">
                <a:lnSpc>
                  <a:spcPct val="99000"/>
                </a:lnSpc>
                <a:spcBef>
                  <a:spcPts val="405"/>
                </a:spcBef>
              </a:pPr>
              <a:r>
                <a:rPr sz="1000" kern="0" spc="1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养护</a:t>
              </a:r>
              <a:endParaRPr lang="SimSun" altLang="SimSun" sz="1000"/>
            </a:p>
            <a:p>
              <a:pPr algn="l" rtl="0" eaLnBrk="0">
                <a:lnSpc>
                  <a:spcPct val="163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200"/>
            </a:p>
            <a:p>
              <a:pPr marL="2196464" algn="l" rtl="0" eaLnBrk="0">
                <a:lnSpc>
                  <a:spcPct val="99000"/>
                </a:lnSpc>
                <a:spcBef>
                  <a:spcPts val="1"/>
                </a:spcBef>
              </a:pPr>
              <a:r>
                <a:rPr sz="10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验收</a:t>
              </a:r>
              <a:endParaRPr lang="SimSun" altLang="SimSun" sz="1000"/>
            </a:p>
          </p:txBody>
        </p:sp>
      </p:grpSp>
      <p:sp>
        <p:nvSpPr>
          <p:cNvPr id="100" name="textbox 100"/>
          <p:cNvSpPr/>
          <p:nvPr/>
        </p:nvSpPr>
        <p:spPr>
          <a:xfrm>
            <a:off x="869924" y="1284604"/>
            <a:ext cx="5991859" cy="3436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06"/>
              </a:lnSpc>
            </a:pPr>
            <a:endParaRPr lang="Arial" altLang="Arial" sz="100"/>
          </a:p>
          <a:p>
            <a:pPr marL="2631439" algn="l" rtl="0" eaLnBrk="0">
              <a:lnSpc>
                <a:spcPct val="99000"/>
              </a:lnSpc>
            </a:pPr>
            <a:r>
              <a:rPr sz="15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5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</a:t>
            </a:r>
            <a:r>
              <a:rPr sz="1500" kern="0" spc="5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endParaRPr lang="SimSun" altLang="SimSun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2611120" algn="l" rtl="0" eaLnBrk="0">
              <a:lnSpc>
                <a:spcPct val="100000"/>
              </a:lnSpc>
              <a:spcBef>
                <a:spcPts val="306"/>
              </a:spcBef>
            </a:pP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5.1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000"/>
          </a:p>
          <a:p>
            <a:pPr marL="12700" indent="261620" algn="l" rtl="0" eaLnBrk="0">
              <a:lnSpc>
                <a:spcPct val="116000"/>
              </a:lnSpc>
              <a:spcBef>
                <a:spcPts val="329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施工前应针对工程项目编制施工方案，并对施工人员有针对的进行理论与操作相结合培训，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并进行相关技术交底。</a:t>
            </a:r>
            <a:endParaRPr lang="SimSun" altLang="SimSun" sz="1000"/>
          </a:p>
          <a:p>
            <a:pPr marL="12700" indent="261620" algn="l" rtl="0" eaLnBrk="0">
              <a:lnSpc>
                <a:spcPct val="120000"/>
              </a:lnSpc>
              <a:spcBef>
                <a:spcPts val="347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浮筑楼板保温隔声系统材料在储存和运输中应防晒、放雨，严禁露天堆放，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必须在室内储存。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板材不应乱堆乱放或直接接触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地面，应竖放码垛在平整干燥的场地托块上。运输时应包装完好，轻拿轻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放。</a:t>
            </a:r>
            <a:endParaRPr lang="SimSun" altLang="SimSun" sz="1000"/>
          </a:p>
          <a:p>
            <a:pPr marL="274320" algn="l" rtl="0" eaLnBrk="0">
              <a:lnSpc>
                <a:spcPct val="99000"/>
              </a:lnSpc>
              <a:spcBef>
                <a:spcPts val="389"/>
              </a:spcBef>
            </a:pP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5.1.3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内墙抹灰、门窗、地面明铺管道应施工完毕，并提供室内标高控制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线。</a:t>
            </a:r>
            <a:endParaRPr lang="SimSun" altLang="SimSun" sz="1000"/>
          </a:p>
          <a:p>
            <a:pPr marL="12700" indent="261620" algn="l" rtl="0" eaLnBrk="0">
              <a:lnSpc>
                <a:spcPct val="113000"/>
              </a:lnSpc>
              <a:spcBef>
                <a:spcPts val="395"/>
              </a:spcBef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5.1.4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浮筑楼板保温隔声系统施工温度应为5~35℃,相对湿度不应高于80%。采暖期间，采暖系统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应关闭或调至较小档位，避免过高温度产生开裂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2700" indent="261620" algn="l" rtl="0" eaLnBrk="0">
              <a:lnSpc>
                <a:spcPct val="122000"/>
              </a:lnSpc>
              <a:spcBef>
                <a:spcPts val="301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5.1.5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浮筑楼板保温隔声系统施工应采用专用设备和工具。主要设备和工具有：立式组合型搅拌机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及配套散装储存运输设备、泵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送机及配套专用送料设备、吸尘器、角磨机、镘刀、滚筒、消泡滚筒等；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辅助工具为：靠尺、激光水平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仪、墨斗、盒尺、水靴、搅拌桶、锯齿刮板、挡板等。</a:t>
            </a:r>
            <a:endParaRPr lang="SimSun" altLang="SimSun" sz="1000"/>
          </a:p>
          <a:p>
            <a:pPr marL="274320" algn="l" rtl="0" eaLnBrk="0">
              <a:lnSpc>
                <a:spcPct val="99000"/>
              </a:lnSpc>
              <a:spcBef>
                <a:spcPts val="370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5.1.6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竖向隔声片粘贴、保温隔声垫层铺设、自流平砂浆保护层浇筑完工后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，应做好成品保护。</a:t>
            </a:r>
            <a:endParaRPr lang="SimSun" altLang="SimSun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2598420" algn="l" rtl="0" eaLnBrk="0">
              <a:lnSpc>
                <a:spcPts val="1223"/>
              </a:lnSpc>
              <a:spcBef>
                <a:spcPts val="1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5.2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施工工艺</a:t>
            </a:r>
            <a:endParaRPr lang="SimHei" altLang="SimHei" sz="1000"/>
          </a:p>
        </p:txBody>
      </p:sp>
      <p:sp>
        <p:nvSpPr>
          <p:cNvPr id="102" name="textbox 102"/>
          <p:cNvSpPr/>
          <p:nvPr/>
        </p:nvSpPr>
        <p:spPr>
          <a:xfrm>
            <a:off x="1131908" y="4742053"/>
            <a:ext cx="3615054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浮筑楼板保温隔声系统施工工艺流程应按图5.2.1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</p:txBody>
      </p:sp>
      <p:sp>
        <p:nvSpPr>
          <p:cNvPr id="104" name="textbox 104"/>
          <p:cNvSpPr/>
          <p:nvPr/>
        </p:nvSpPr>
        <p:spPr>
          <a:xfrm>
            <a:off x="5613391" y="959991"/>
            <a:ext cx="1226185" cy="107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    XXXXX—XX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700"/>
          </a:p>
        </p:txBody>
      </p:sp>
      <p:sp>
        <p:nvSpPr>
          <p:cNvPr id="106" name="textbox 106"/>
          <p:cNvSpPr/>
          <p:nvPr/>
        </p:nvSpPr>
        <p:spPr>
          <a:xfrm>
            <a:off x="6616716" y="9850061"/>
            <a:ext cx="66039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textbox 108"/>
          <p:cNvSpPr/>
          <p:nvPr/>
        </p:nvSpPr>
        <p:spPr>
          <a:xfrm>
            <a:off x="869924" y="959991"/>
            <a:ext cx="6000750" cy="795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70"/>
              </a:lnSpc>
            </a:pPr>
            <a:endParaRPr lang="Arial" altLang="Arial" sz="100"/>
          </a:p>
          <a:p>
            <a:pPr marL="4756150" algn="l" rtl="0" eaLnBrk="0">
              <a:lnSpc>
                <a:spcPct val="77000"/>
              </a:lnSpc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T/CBCA         XXXXX—XX</a:t>
            </a: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</a:t>
            </a:r>
            <a:endParaRPr lang="Times New Roman" altLang="Times New Roman" sz="700"/>
          </a:p>
          <a:p>
            <a:pPr marL="1866264" algn="l" rtl="0" eaLnBrk="0">
              <a:lnSpc>
                <a:spcPts val="1170"/>
              </a:lnSpc>
              <a:spcBef>
                <a:spcPts val="133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图5.2.1 浮筑楼板保温隔声系统施工工艺流程</a:t>
            </a:r>
            <a:endParaRPr lang="SimSun" altLang="SimSun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2617470" algn="l" rtl="0" eaLnBrk="0">
              <a:lnSpc>
                <a:spcPct val="100000"/>
              </a:lnSpc>
              <a:spcBef>
                <a:spcPts val="306"/>
              </a:spcBef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5.3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施工要点</a:t>
            </a:r>
            <a:endParaRPr lang="SimHei" altLang="SimHei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indent="274320" algn="l" rtl="0" eaLnBrk="0">
              <a:lnSpc>
                <a:spcPct val="114000"/>
              </a:lnSpc>
              <a:spcBef>
                <a:spcPts val="302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5.3.1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统施工前，应按现行国家标准《建筑地面工程施工质量验收规范》</a:t>
            </a:r>
            <a:r>
              <a:rPr sz="10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50209进行基层检查，验收合格后方可施工。</a:t>
            </a:r>
            <a:endParaRPr lang="SimSun" altLang="SimSun" sz="1000"/>
          </a:p>
          <a:p>
            <a:pPr marL="12700" indent="274320" algn="l" rtl="0" eaLnBrk="0">
              <a:lnSpc>
                <a:spcPct val="116000"/>
              </a:lnSpc>
              <a:spcBef>
                <a:spcPts val="359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楼地面基层、墙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角处墙面基层应清理干净，无油渍、浮尘、污垢、脱模剂、风化物、泥土等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影响粘结性能的材料，并剔除表面突出物，基层宜找平处理。</a:t>
            </a:r>
            <a:endParaRPr lang="SimSun" altLang="SimSun" sz="1000"/>
          </a:p>
          <a:p>
            <a:pPr marL="12700" indent="274320" algn="l" rtl="0" eaLnBrk="0">
              <a:lnSpc>
                <a:spcPct val="119000"/>
              </a:lnSpc>
              <a:spcBef>
                <a:spcPts val="374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在墙角处墙面、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穿楼板管道底部铺设、粘贴竖向隔声片。竖向隔声片顶端应高于自流平砂浆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保护层表面，且应不间断布满房间内所有的墙角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处墙面。竖向隔声片拼缝宽度不应大于1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。竖向隔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声片接缝处应满贴防水胶带。</a:t>
            </a:r>
            <a:endParaRPr lang="SimSun" altLang="SimSun" sz="1000"/>
          </a:p>
          <a:p>
            <a:pPr marL="12700" indent="274320" algn="l" rtl="0" eaLnBrk="0">
              <a:lnSpc>
                <a:spcPct val="119000"/>
              </a:lnSpc>
              <a:spcBef>
                <a:spcPts val="367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5.3.4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保温隔声垫层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的铺设宜采用“整块板铺设四周，切割板材铺设中间”的原则，保温隔声垫层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应平整铺设，板缝应相互对齐。相邻保温隔声垫层间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应紧密相拼，拼缝宽度应小于2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。保温隔声垫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层也可根据需要进行切割。</a:t>
            </a:r>
            <a:endParaRPr lang="SimSun" altLang="SimSun" sz="1000"/>
          </a:p>
          <a:p>
            <a:pPr marL="12700" indent="274320" algn="l" rtl="0" eaLnBrk="0">
              <a:lnSpc>
                <a:spcPct val="116000"/>
              </a:lnSpc>
              <a:spcBef>
                <a:spcPts val="366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5.3.5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保温隔声垫层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之间的拼缝，保温隔声垫层与竖向隔声片之间的接缝处应满贴防水胶带，防止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浇自流平砂浆时水泥浆渗漏。</a:t>
            </a:r>
            <a:endParaRPr lang="SimSun" altLang="SimSun" sz="1000"/>
          </a:p>
          <a:p>
            <a:pPr marL="12700" indent="274320" algn="l" rtl="0" eaLnBrk="0">
              <a:lnSpc>
                <a:spcPct val="119000"/>
              </a:lnSpc>
              <a:spcBef>
                <a:spcPts val="374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对房间内所有竖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向隔声片接缝、保温隔声垫层之间拼缝、保温隔声垫层与竖向隔声片之间接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缝处的防水胶带进行检查。对有气泡、褶皱或不密封的拼缝，应在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外侧覆盖、粘贴一定长度的防水胶带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加强，确保密封。</a:t>
            </a:r>
            <a:endParaRPr lang="SimSun" altLang="SimSun" sz="1000"/>
          </a:p>
          <a:p>
            <a:pPr marL="12700" indent="274320" algn="l" rtl="0" eaLnBrk="0">
              <a:lnSpc>
                <a:spcPct val="116000"/>
              </a:lnSpc>
              <a:spcBef>
                <a:spcPts val="351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5.3.7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当自流平砂浆保护层层内设计埋设有地暖热水管时，安装地暖热水管并固定。地暖施工应符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合《辐射供暖供冷技术规程》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JGJ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及相关标准的要求。</a:t>
            </a:r>
            <a:endParaRPr lang="SimSun" altLang="SimSun" sz="1000"/>
          </a:p>
          <a:p>
            <a:pPr marL="287020" algn="l" rtl="0" eaLnBrk="0">
              <a:lnSpc>
                <a:spcPct val="99000"/>
              </a:lnSpc>
              <a:spcBef>
                <a:spcPts val="363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5.3.8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门洞处支模，模板高度应大于自流平砂浆浇筑后的高度。</a:t>
            </a:r>
            <a:endParaRPr lang="SimSun" altLang="SimSun" sz="1000"/>
          </a:p>
          <a:p>
            <a:pPr marL="12700" indent="274320" algn="l" rtl="0" eaLnBrk="0">
              <a:lnSpc>
                <a:spcPct val="120000"/>
              </a:lnSpc>
              <a:spcBef>
                <a:spcPts val="320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5.3.9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施工现场采用自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流平混砂浆自动搅拌设备操作。配制自流平砂浆保护层应严格准确按照水灰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比，精确配比后自动送料至专用设备搅拌。</a:t>
            </a:r>
            <a:endParaRPr lang="SimSun" altLang="SimSun" sz="1000"/>
          </a:p>
          <a:p>
            <a:pPr marL="12700" indent="274320" algn="l" rtl="0" eaLnBrk="0">
              <a:lnSpc>
                <a:spcPct val="119000"/>
              </a:lnSpc>
              <a:spcBef>
                <a:spcPts val="267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5.3.10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摊铺自流平砂浆保护层。根据施工面高度要求及施工面积等因素，采用多次逐层浇筑施工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式，浇筑时出料口应垂直于施工面，并确保由内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至外平行浇筑，使自流平砂浆均匀排布，浇筑至标高线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后，使用消泡滚筒由内至外进行消泡及平整度微调。浇筑完干燥后，所形成平面高低差不大于2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2700" indent="274320" algn="l" rtl="0" eaLnBrk="0">
              <a:lnSpc>
                <a:spcPct val="122000"/>
              </a:lnSpc>
              <a:spcBef>
                <a:spcPts val="352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5.3.11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浮筑楼板保温隔声系统施工现场，应切实注意施工现场地暖管件、给排水设施、墙面保护。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施工完成，应封闭入户门，并现场明显标示，确保其后24小时内人员禁入，使自流平砂浆地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面完成自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然硬化。成品保护期间，已做好的自流平地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面上不能堆放垃圾、杂物、涂料以及施工机械，避免造成玷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污；不能用钝器、锐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器击打或刻画自流平地面的面层，亦不能在上面行走。</a:t>
            </a:r>
            <a:endParaRPr lang="SimSun" altLang="SimSun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2617470" algn="l" rtl="0" eaLnBrk="0">
              <a:lnSpc>
                <a:spcPts val="1208"/>
              </a:lnSpc>
              <a:spcBef>
                <a:spcPts val="312"/>
              </a:spcBef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5.4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施工安全</a:t>
            </a:r>
            <a:endParaRPr lang="SimHei" altLang="SimHei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indent="274320" algn="l" rtl="0" eaLnBrk="0">
              <a:lnSpc>
                <a:spcPct val="116000"/>
              </a:lnSpc>
              <a:spcBef>
                <a:spcPts val="306"/>
              </a:spcBef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5.4.1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浮筑楼板保温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隔声系统的施工应严格遵守安全施工相关的标准和规定，施工人员应佩戴好各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种劳动防护用品，做好职业健康保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护。</a:t>
            </a:r>
            <a:endParaRPr lang="SimSun" altLang="SimSun" sz="1000"/>
          </a:p>
          <a:p>
            <a:pPr marL="287020" algn="l" rtl="0" eaLnBrk="0">
              <a:lnSpc>
                <a:spcPct val="99000"/>
              </a:lnSpc>
              <a:spcBef>
                <a:spcPts val="412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应做好存放、铺设等各施工过程的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防火安全措施。</a:t>
            </a:r>
            <a:endParaRPr lang="SimSun" altLang="SimSun" sz="1000"/>
          </a:p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indent="274320" algn="l" rtl="0" eaLnBrk="0">
              <a:lnSpc>
                <a:spcPct val="116000"/>
              </a:lnSpc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5.4.3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工应严格遵守安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全施工相关的规定，施工人员应佩戴好各种劳动防护用品，做好职业健康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保护。</a:t>
            </a:r>
            <a:endParaRPr lang="SimSun" altLang="SimSun" sz="1000"/>
          </a:p>
        </p:txBody>
      </p:sp>
      <p:sp>
        <p:nvSpPr>
          <p:cNvPr id="110" name="textbox 110"/>
          <p:cNvSpPr/>
          <p:nvPr/>
        </p:nvSpPr>
        <p:spPr>
          <a:xfrm>
            <a:off x="6610378" y="9850061"/>
            <a:ext cx="66039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73800" cy="939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https://d.book118.com/528074022142006044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SimHei</vt:lpstr>
      <vt:lpstr>Times New Roman</vt:lpstr>
      <vt:lpstr>SimSun</vt:lpstr>
      <vt:lpstr>KaiTi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2024-09-25T06:22:57.097</cp:lastPrinted>
  <dcterms:created xsi:type="dcterms:W3CDTF">2024-09-24T22:22:57Z</dcterms:created>
  <dcterms:modified xsi:type="dcterms:W3CDTF">2024-09-24T22:22:58Z</dcterms:modified>
</cp:coreProperties>
</file>