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HEDMMH+MS-UIGothic"/>
      <p:regular r:id="rId15"/>
    </p:embeddedFont>
    <p:embeddedFont>
      <p:font typeface="WICPJE+EROUOL+ArialMT"/>
      <p:regular r:id="rId16"/>
    </p:embeddedFont>
    <p:embeddedFont>
      <p:font typeface="LRLWTU+NVRHBO+MicrosoftYaHei"/>
      <p:regular r:id="rId17"/>
    </p:embeddedFont>
    <p:embeddedFont>
      <p:font typeface="OGMKII+FCTGVC+MicrosoftYaHei-Bold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71ABDA-05AC-4FE9-B5C4-E7C463955E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0FD674-510F-463D-90E0-2D929B0482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262022-66B7-46DB-8C82-D7EA6E7313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7BA01E-977C-4EED-83B2-59DA215EAC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AC265B3-8E67-4F54-BCE6-CE7AA1201E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1D32E1-6B47-41E0-BF78-57C83CBC5F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8860115-BEBE-466B-AB18-32B98420B4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8438A0-EC89-4AA7-9756-F8571BB8C2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848137-E8E8-4573-B500-085AF8483D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476533-3869-432C-A737-2B4E0450A6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66139C-18F8-4B22-9E05-6D6ADE4068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8077107140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04850" y="1414934"/>
            <a:ext cx="9065755" cy="25812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0000"/>
                </a:solidFill>
                <a:latin typeface="SimSun"/>
                <a:cs typeface="SimSun"/>
              </a:rPr>
              <a:t>临</a:t>
            </a:r>
            <a:r>
              <a:rPr sz="5150" spc="25">
                <a:solidFill>
                  <a:srgbClr val="000000"/>
                </a:solidFill>
                <a:latin typeface="HEDMMH+MS-UIGothic"/>
                <a:cs typeface="HEDMMH+MS-UIGothic"/>
              </a:rPr>
              <a:t>床</a:t>
            </a:r>
            <a:r>
              <a:rPr sz="5150" spc="25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5150" spc="25">
                <a:solidFill>
                  <a:srgbClr val="000000"/>
                </a:solidFill>
                <a:latin typeface="HEDMMH+MS-UIGothic"/>
                <a:cs typeface="HEDMMH+MS-UIGothic"/>
              </a:rPr>
              <a:t>养学之合理</a:t>
            </a:r>
            <a:r>
              <a:rPr sz="5150" spc="25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5150" spc="23">
                <a:solidFill>
                  <a:srgbClr val="000000"/>
                </a:solidFill>
                <a:latin typeface="HEDMMH+MS-UIGothic"/>
                <a:cs typeface="HEDMMH+MS-UIGothic"/>
              </a:rPr>
              <a:t>养食</a:t>
            </a:r>
            <a:r>
              <a:rPr sz="5150">
                <a:solidFill>
                  <a:srgbClr val="000000"/>
                </a:solidFill>
                <a:latin typeface="SimSun"/>
                <a:cs typeface="SimSun"/>
              </a:rPr>
              <a:t>谱</a:t>
            </a:r>
          </a:p>
          <a:p>
            <a:pPr marL="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 spc="25">
                <a:solidFill>
                  <a:srgbClr val="000000"/>
                </a:solidFill>
                <a:latin typeface="SimSun"/>
                <a:cs typeface="SimSun"/>
              </a:rPr>
              <a:t>编</a:t>
            </a:r>
            <a:r>
              <a:rPr sz="5150" spc="25">
                <a:solidFill>
                  <a:srgbClr val="000000"/>
                </a:solidFill>
                <a:latin typeface="HEDMMH+MS-UIGothic"/>
                <a:cs typeface="HEDMMH+MS-UIGothic"/>
              </a:rPr>
              <a:t>制与</a:t>
            </a:r>
            <a:r>
              <a:rPr sz="5150" spc="2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5150" spc="25">
                <a:solidFill>
                  <a:srgbClr val="000000"/>
                </a:solidFill>
                <a:latin typeface="HEDMMH+MS-UIGothic"/>
                <a:cs typeface="HEDMMH+MS-UIGothic"/>
              </a:rPr>
              <a:t>价</a:t>
            </a:r>
            <a:r>
              <a:rPr sz="5150" spc="25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5150" spc="25">
                <a:solidFill>
                  <a:srgbClr val="000000"/>
                </a:solidFill>
                <a:latin typeface="HEDMMH+MS-UIGothic"/>
                <a:cs typeface="HEDMMH+MS-UIGothic"/>
              </a:rPr>
              <a:t>理</a:t>
            </a:r>
            <a:r>
              <a:rPr sz="5150" spc="25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000000"/>
                </a:solidFill>
                <a:latin typeface="HEDMMH+MS-UIGothic"/>
                <a:cs typeface="HEDMMH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046470" y="2217610"/>
            <a:ext cx="2795139" cy="7838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A5B2"/>
                </a:solidFill>
                <a:latin typeface="WICPJE+EROUOL+ArialMT"/>
                <a:cs typeface="WICPJE+EROUOL+ArialMT"/>
              </a:rPr>
              <a:t>•</a:t>
            </a:r>
            <a:r>
              <a:rPr sz="2450" spc="128">
                <a:solidFill>
                  <a:srgbClr val="00A5B2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A5B2"/>
                </a:solidFill>
                <a:latin typeface="SimSun"/>
                <a:cs typeface="SimSun"/>
              </a:rPr>
              <a:t>临</a:t>
            </a:r>
            <a:r>
              <a:rPr sz="2400">
                <a:solidFill>
                  <a:srgbClr val="00A5B2"/>
                </a:solidFill>
                <a:latin typeface="HEDMMH+MS-UIGothic"/>
                <a:cs typeface="HEDMMH+MS-UIGothic"/>
              </a:rPr>
              <a:t>床</a:t>
            </a:r>
            <a:r>
              <a:rPr sz="2400">
                <a:solidFill>
                  <a:srgbClr val="00A5B2"/>
                </a:solidFill>
                <a:latin typeface="SimSun"/>
                <a:cs typeface="SimSun"/>
              </a:rPr>
              <a:t>营</a:t>
            </a:r>
            <a:r>
              <a:rPr sz="2400">
                <a:solidFill>
                  <a:srgbClr val="00A5B2"/>
                </a:solidFill>
                <a:latin typeface="HEDMMH+MS-UIGothic"/>
                <a:cs typeface="HEDMMH+MS-UIGothic"/>
              </a:rPr>
              <a:t>养学概述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69489" y="2483446"/>
            <a:ext cx="1935677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FFF"/>
                </a:solidFill>
                <a:latin typeface="LRLWTU+NVRHBO+MicrosoftYaHei"/>
                <a:cs typeface="LRLWTU+NVRHBO+MicrosoftYaHei"/>
              </a:rPr>
              <a:t>contents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46470" y="2766250"/>
            <a:ext cx="3404620" cy="13323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A5B2"/>
                </a:solidFill>
                <a:latin typeface="WICPJE+EROUOL+ArialMT"/>
                <a:cs typeface="WICPJE+EROUOL+ArialMT"/>
              </a:rPr>
              <a:t>•</a:t>
            </a:r>
            <a:r>
              <a:rPr sz="2450" spc="128">
                <a:solidFill>
                  <a:srgbClr val="00A5B2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A5B2"/>
                </a:solidFill>
                <a:latin typeface="HEDMMH+MS-UIGothic"/>
                <a:cs typeface="HEDMMH+MS-UIGothic"/>
              </a:rPr>
              <a:t>合理</a:t>
            </a:r>
            <a:r>
              <a:rPr sz="2400">
                <a:solidFill>
                  <a:srgbClr val="00A5B2"/>
                </a:solidFill>
                <a:latin typeface="SimSun"/>
                <a:cs typeface="SimSun"/>
              </a:rPr>
              <a:t>营</a:t>
            </a:r>
            <a:r>
              <a:rPr sz="2400">
                <a:solidFill>
                  <a:srgbClr val="00A5B2"/>
                </a:solidFill>
                <a:latin typeface="HEDMMH+MS-UIGothic"/>
                <a:cs typeface="HEDMMH+MS-UIGothic"/>
              </a:rPr>
              <a:t>养食</a:t>
            </a:r>
            <a:r>
              <a:rPr sz="2400">
                <a:solidFill>
                  <a:srgbClr val="00A5B2"/>
                </a:solidFill>
                <a:latin typeface="SimSun"/>
                <a:cs typeface="SimSun"/>
              </a:rPr>
              <a:t>谱</a:t>
            </a:r>
            <a:r>
              <a:rPr sz="2400">
                <a:solidFill>
                  <a:srgbClr val="00A5B2"/>
                </a:solidFill>
                <a:latin typeface="HEDMMH+MS-UIGothic"/>
                <a:cs typeface="HEDMMH+MS-UIGothic"/>
              </a:rPr>
              <a:t>的</a:t>
            </a:r>
            <a:r>
              <a:rPr sz="2400">
                <a:solidFill>
                  <a:srgbClr val="00A5B2"/>
                </a:solidFill>
                <a:latin typeface="SimSun"/>
                <a:cs typeface="SimSun"/>
              </a:rPr>
              <a:t>编</a:t>
            </a:r>
            <a:r>
              <a:rPr sz="2400">
                <a:solidFill>
                  <a:srgbClr val="00A5B2"/>
                </a:solidFill>
                <a:latin typeface="HEDMMH+MS-UIGothic"/>
                <a:cs typeface="HEDMMH+MS-UIGothic"/>
              </a:rPr>
              <a:t>制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A5B2"/>
                </a:solidFill>
                <a:latin typeface="WICPJE+EROUOL+ArialMT"/>
                <a:cs typeface="WICPJE+EROUOL+ArialMT"/>
              </a:rPr>
              <a:t>•</a:t>
            </a:r>
            <a:r>
              <a:rPr sz="2450" spc="128">
                <a:solidFill>
                  <a:srgbClr val="00A5B2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A5B2"/>
                </a:solidFill>
                <a:latin typeface="SimSun"/>
                <a:cs typeface="SimSun"/>
              </a:rPr>
              <a:t>营</a:t>
            </a:r>
            <a:r>
              <a:rPr sz="2400">
                <a:solidFill>
                  <a:srgbClr val="00A5B2"/>
                </a:solidFill>
                <a:latin typeface="HEDMMH+MS-UIGothic"/>
                <a:cs typeface="HEDMMH+MS-UIGothic"/>
              </a:rPr>
              <a:t>养食</a:t>
            </a:r>
            <a:r>
              <a:rPr sz="2400">
                <a:solidFill>
                  <a:srgbClr val="00A5B2"/>
                </a:solidFill>
                <a:latin typeface="SimSun"/>
                <a:cs typeface="SimSun"/>
              </a:rPr>
              <a:t>谱</a:t>
            </a:r>
            <a:r>
              <a:rPr sz="2400">
                <a:solidFill>
                  <a:srgbClr val="00A5B2"/>
                </a:solidFill>
                <a:latin typeface="HEDMMH+MS-UIGothic"/>
                <a:cs typeface="HEDMMH+MS-UIGothic"/>
              </a:rPr>
              <a:t>的</a:t>
            </a:r>
            <a:r>
              <a:rPr sz="2400">
                <a:solidFill>
                  <a:srgbClr val="00A5B2"/>
                </a:solidFill>
                <a:latin typeface="SimSun"/>
                <a:cs typeface="SimSun"/>
              </a:rPr>
              <a:t>评</a:t>
            </a:r>
            <a:r>
              <a:rPr sz="2400">
                <a:solidFill>
                  <a:srgbClr val="00A5B2"/>
                </a:solidFill>
                <a:latin typeface="HEDMMH+MS-UIGothic"/>
                <a:cs typeface="HEDMMH+MS-UIGothic"/>
              </a:rPr>
              <a:t>价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106295" y="3340961"/>
            <a:ext cx="340042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HEDMMH+MS-UIGothic"/>
                <a:cs typeface="HEDMMH+MS-UIGothic"/>
              </a:rPr>
              <a:t>目</a:t>
            </a: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046470" y="3863530"/>
            <a:ext cx="5491421" cy="133201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A5B2"/>
                </a:solidFill>
                <a:latin typeface="WICPJE+EROUOL+ArialMT"/>
                <a:cs typeface="WICPJE+EROUOL+ArialMT"/>
              </a:rPr>
              <a:t>•</a:t>
            </a:r>
            <a:r>
              <a:rPr sz="2450" spc="128">
                <a:solidFill>
                  <a:srgbClr val="00A5B2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A5B2"/>
                </a:solidFill>
                <a:latin typeface="SimSun"/>
                <a:cs typeface="SimSun"/>
              </a:rPr>
              <a:t>临</a:t>
            </a:r>
            <a:r>
              <a:rPr sz="2400">
                <a:solidFill>
                  <a:srgbClr val="00A5B2"/>
                </a:solidFill>
                <a:latin typeface="HEDMMH+MS-UIGothic"/>
                <a:cs typeface="HEDMMH+MS-UIGothic"/>
              </a:rPr>
              <a:t>床</a:t>
            </a:r>
            <a:r>
              <a:rPr sz="2400">
                <a:solidFill>
                  <a:srgbClr val="00A5B2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00A5B2"/>
                </a:solidFill>
                <a:latin typeface="HEDMMH+MS-UIGothic"/>
                <a:cs typeface="HEDMMH+MS-UIGothic"/>
              </a:rPr>
              <a:t>理中的</a:t>
            </a:r>
            <a:r>
              <a:rPr sz="2400">
                <a:solidFill>
                  <a:srgbClr val="00A5B2"/>
                </a:solidFill>
                <a:latin typeface="SimSun"/>
                <a:cs typeface="SimSun"/>
              </a:rPr>
              <a:t>营</a:t>
            </a:r>
            <a:r>
              <a:rPr sz="2400">
                <a:solidFill>
                  <a:srgbClr val="00A5B2"/>
                </a:solidFill>
                <a:latin typeface="HEDMMH+MS-UIGothic"/>
                <a:cs typeface="HEDMMH+MS-UIGothic"/>
              </a:rPr>
              <a:t>养</a:t>
            </a:r>
            <a:r>
              <a:rPr sz="2400">
                <a:solidFill>
                  <a:srgbClr val="00A5B2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00A5B2"/>
                </a:solidFill>
                <a:latin typeface="HEDMMH+MS-UIGothic"/>
                <a:cs typeface="HEDMMH+MS-UIGothic"/>
              </a:rPr>
              <a:t>理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A5B2"/>
                </a:solidFill>
                <a:latin typeface="WICPJE+EROUOL+ArialMT"/>
                <a:cs typeface="WICPJE+EROUOL+ArialMT"/>
              </a:rPr>
              <a:t>•</a:t>
            </a:r>
            <a:r>
              <a:rPr sz="2450" spc="128">
                <a:solidFill>
                  <a:srgbClr val="00A5B2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A5B2"/>
                </a:solidFill>
                <a:latin typeface="SimSun"/>
                <a:cs typeface="SimSun"/>
              </a:rPr>
              <a:t>营</a:t>
            </a:r>
            <a:r>
              <a:rPr sz="2400">
                <a:solidFill>
                  <a:srgbClr val="00A5B2"/>
                </a:solidFill>
                <a:latin typeface="HEDMMH+MS-UIGothic"/>
                <a:cs typeface="HEDMMH+MS-UIGothic"/>
              </a:rPr>
              <a:t>养学在</a:t>
            </a:r>
            <a:r>
              <a:rPr sz="2400">
                <a:solidFill>
                  <a:srgbClr val="00A5B2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00A5B2"/>
                </a:solidFill>
                <a:latin typeface="HEDMMH+MS-UIGothic"/>
                <a:cs typeface="HEDMMH+MS-UIGothic"/>
              </a:rPr>
              <a:t>理</a:t>
            </a:r>
            <a:r>
              <a:rPr sz="2400">
                <a:solidFill>
                  <a:srgbClr val="00A5B2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00A5B2"/>
                </a:solidFill>
                <a:latin typeface="HEDMMH+MS-UIGothic"/>
                <a:cs typeface="HEDMMH+MS-UIGothic"/>
              </a:rPr>
              <a:t>践中的挑</a:t>
            </a:r>
            <a:r>
              <a:rPr sz="2400">
                <a:solidFill>
                  <a:srgbClr val="00A5B2"/>
                </a:solidFill>
                <a:latin typeface="SimSun"/>
                <a:cs typeface="SimSun"/>
              </a:rPr>
              <a:t>战</a:t>
            </a:r>
            <a:r>
              <a:rPr sz="2400">
                <a:solidFill>
                  <a:srgbClr val="00A5B2"/>
                </a:solidFill>
                <a:latin typeface="HEDMMH+MS-UIGothic"/>
                <a:cs typeface="HEDMMH+MS-UIGothic"/>
              </a:rPr>
              <a:t>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971800" y="1717295"/>
            <a:ext cx="4165699" cy="387399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503"/>
              </a:lnSpc>
              <a:spcBef>
                <a:spcPct val="0"/>
              </a:spcBef>
              <a:spcAft>
                <a:spcPct val="0"/>
              </a:spcAft>
            </a:pPr>
            <a:r>
              <a:rPr sz="12000">
                <a:solidFill>
                  <a:srgbClr val="000000"/>
                </a:solidFill>
                <a:latin typeface="OGMKII+FCTGVC+MicrosoftYaHei-Bold"/>
                <a:cs typeface="OGMKII+FCTGVC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80406" y="3245818"/>
            <a:ext cx="4533900" cy="1333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00"/>
              </a:lnSpc>
              <a:spcBef>
                <a:spcPct val="0"/>
              </a:spcBef>
              <a:spcAft>
                <a:spcPct val="0"/>
              </a:spcAft>
            </a:pPr>
            <a:r>
              <a:rPr sz="4200">
                <a:solidFill>
                  <a:srgbClr val="000000"/>
                </a:solidFill>
                <a:latin typeface="SimSun"/>
                <a:cs typeface="SimSun"/>
              </a:rPr>
              <a:t>临</a:t>
            </a:r>
            <a:r>
              <a:rPr sz="4200">
                <a:solidFill>
                  <a:srgbClr val="000000"/>
                </a:solidFill>
                <a:latin typeface="HEDMMH+MS-UIGothic"/>
                <a:cs typeface="HEDMMH+MS-UIGothic"/>
              </a:rPr>
              <a:t>床</a:t>
            </a:r>
            <a:r>
              <a:rPr sz="4200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4200">
                <a:solidFill>
                  <a:srgbClr val="000000"/>
                </a:solidFill>
                <a:latin typeface="HEDMMH+MS-UIGothic"/>
                <a:cs typeface="HEDMMH+MS-UIGothic"/>
              </a:rPr>
              <a:t>养学概述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临</a:t>
            </a:r>
            <a:r>
              <a:rPr sz="3000">
                <a:solidFill>
                  <a:srgbClr val="00A5B2"/>
                </a:solidFill>
                <a:latin typeface="HEDMMH+MS-UIGothic"/>
                <a:cs typeface="HEDMMH+MS-UIGothic"/>
              </a:rPr>
              <a:t>床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营</a:t>
            </a:r>
            <a:r>
              <a:rPr sz="3000">
                <a:solidFill>
                  <a:srgbClr val="00A5B2"/>
                </a:solidFill>
                <a:latin typeface="HEDMMH+MS-UIGothic"/>
                <a:cs typeface="HEDMMH+MS-UIGothic"/>
              </a:rPr>
              <a:t>养学的定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A5B2"/>
                </a:solidFill>
                <a:latin typeface="HEDMMH+MS-UIGothic"/>
                <a:cs typeface="HEDMMH+MS-UIGothic"/>
              </a:rPr>
              <a:t>与重要性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78131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临</a:t>
            </a:r>
            <a:r>
              <a:rPr sz="1500">
                <a:solidFill>
                  <a:srgbClr val="FFFFFF"/>
                </a:solidFill>
                <a:latin typeface="HEDMMH+MS-UIGothic"/>
                <a:cs typeface="HEDMMH+MS-UIGothic"/>
              </a:rPr>
              <a:t>床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FFFFFF"/>
                </a:solidFill>
                <a:latin typeface="HEDMMH+MS-UIGothic"/>
                <a:cs typeface="HEDMMH+MS-UIGothic"/>
              </a:rPr>
              <a:t>养学是一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门</a:t>
            </a:r>
            <a:r>
              <a:rPr sz="1500">
                <a:solidFill>
                  <a:srgbClr val="FFFFFF"/>
                </a:solidFill>
                <a:latin typeface="HEDMMH+MS-UIGothic"/>
                <a:cs typeface="HEDMMH+MS-UIGothic"/>
              </a:rPr>
              <a:t>研究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FFFFFF"/>
                </a:solidFill>
                <a:latin typeface="HEDMMH+MS-UIGothic"/>
                <a:cs typeface="HEDMMH+MS-UIGothic"/>
              </a:rPr>
              <a:t>养与疾病关系的科学，它关注如何通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HEDMMH+MS-UIGothic"/>
                <a:cs typeface="HEDMMH+MS-UIGothic"/>
              </a:rPr>
              <a:t>合理的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FFFFFF"/>
                </a:solidFill>
                <a:latin typeface="HEDMMH+MS-UIGothic"/>
                <a:cs typeface="HEDMMH+MS-UIGothic"/>
              </a:rPr>
              <a:t>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摄</a:t>
            </a:r>
            <a:r>
              <a:rPr sz="1500">
                <a:solidFill>
                  <a:srgbClr val="FFFFFF"/>
                </a:solidFill>
                <a:latin typeface="HEDMMH+MS-UIGothic"/>
                <a:cs typeface="HEDMMH+MS-UIGothic"/>
              </a:rPr>
              <a:t>入来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581400" y="2054597"/>
            <a:ext cx="1745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FFFFFF"/>
                </a:solidFill>
                <a:latin typeface="HEDMMH+MS-UIGothic"/>
                <a:cs typeface="HEDMMH+MS-UIGothic"/>
              </a:rPr>
              <a:t>防和治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FFF"/>
                </a:solidFill>
                <a:latin typeface="HEDMMH+MS-UIGothic"/>
                <a:cs typeface="HEDMMH+MS-UIGothic"/>
              </a:rPr>
              <a:t>疾病。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758314" y="3434452"/>
            <a:ext cx="78131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临</a:t>
            </a:r>
            <a:r>
              <a:rPr sz="1500">
                <a:solidFill>
                  <a:srgbClr val="FFFFFF"/>
                </a:solidFill>
                <a:latin typeface="HEDMMH+MS-UIGothic"/>
                <a:cs typeface="HEDMMH+MS-UIGothic"/>
              </a:rPr>
              <a:t>床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FFFFFF"/>
                </a:solidFill>
                <a:latin typeface="HEDMMH+MS-UIGothic"/>
                <a:cs typeface="HEDMMH+MS-UIGothic"/>
              </a:rPr>
              <a:t>养学在医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疗护</a:t>
            </a:r>
            <a:r>
              <a:rPr sz="1500">
                <a:solidFill>
                  <a:srgbClr val="FFFFFF"/>
                </a:solidFill>
                <a:latin typeface="HEDMMH+MS-UIGothic"/>
                <a:cs typeface="HEDMMH+MS-UIGothic"/>
              </a:rPr>
              <a:t>理中具有至关重要的作用，因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为营</a:t>
            </a:r>
            <a:r>
              <a:rPr sz="1500">
                <a:solidFill>
                  <a:srgbClr val="FFFFFF"/>
                </a:solidFill>
                <a:latin typeface="HEDMMH+MS-UIGothic"/>
                <a:cs typeface="HEDMMH+MS-UIGothic"/>
              </a:rPr>
              <a:t>养是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FFFFFF"/>
                </a:solidFill>
                <a:latin typeface="HEDMMH+MS-UIGothic"/>
                <a:cs typeface="HEDMMH+MS-UIGothic"/>
              </a:rPr>
              <a:t>持人体正常生理功能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EDMMH+MS-UIGothic"/>
                <a:cs typeface="HEDMMH+MS-UIGothic"/>
              </a:rPr>
              <a:t>的基本需求，良好的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FFFFFF"/>
                </a:solidFill>
                <a:latin typeface="HEDMMH+MS-UIGothic"/>
                <a:cs typeface="HEDMMH+MS-UIGothic"/>
              </a:rPr>
              <a:t>养状况有助于疾病的康复。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587115" y="5056243"/>
            <a:ext cx="7739508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临</a:t>
            </a:r>
            <a:r>
              <a:rPr sz="1500">
                <a:solidFill>
                  <a:srgbClr val="FFFFFF"/>
                </a:solidFill>
                <a:latin typeface="HEDMMH+MS-UIGothic"/>
                <a:cs typeface="HEDMMH+MS-UIGothic"/>
              </a:rPr>
              <a:t>床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FFFFFF"/>
                </a:solidFill>
                <a:latin typeface="HEDMMH+MS-UIGothic"/>
                <a:cs typeface="HEDMMH+MS-UIGothic"/>
              </a:rPr>
              <a:t>养学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还</a:t>
            </a:r>
            <a:r>
              <a:rPr sz="1500">
                <a:solidFill>
                  <a:srgbClr val="FFFFFF"/>
                </a:solidFill>
                <a:latin typeface="HEDMMH+MS-UIGothic"/>
                <a:cs typeface="HEDMMH+MS-UIGothic"/>
              </a:rPr>
              <a:t>涉及到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HEDMMH+MS-UIGothic"/>
                <a:cs typeface="HEDMMH+MS-UIGothic"/>
              </a:rPr>
              <a:t>患者的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FFFFFF"/>
                </a:solidFill>
                <a:latin typeface="HEDMMH+MS-UIGothic"/>
                <a:cs typeface="HEDMMH+MS-UIGothic"/>
              </a:rPr>
              <a:t>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FFFFF"/>
                </a:solidFill>
                <a:latin typeface="HEDMMH+MS-UIGothic"/>
                <a:cs typeface="HEDMMH+MS-UIGothic"/>
              </a:rPr>
              <a:t>估、食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谱</a:t>
            </a:r>
            <a:r>
              <a:rPr sz="1500">
                <a:solidFill>
                  <a:srgbClr val="FFFFFF"/>
                </a:solidFill>
                <a:latin typeface="HEDMMH+MS-UIGothic"/>
                <a:cs typeface="HEDMMH+MS-UIGothic"/>
              </a:rPr>
              <a:t>制定和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FFFFFF"/>
                </a:solidFill>
                <a:latin typeface="HEDMMH+MS-UIGothic"/>
                <a:cs typeface="HEDMMH+MS-UIGothic"/>
              </a:rPr>
              <a:t>养支持等方面，旨在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HEDMMH+MS-UIGothic"/>
                <a:cs typeface="HEDMMH+MS-UIGothic"/>
              </a:rPr>
              <a:t>患者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EDMMH+MS-UIGothic"/>
                <a:cs typeface="HEDMMH+MS-UIGothic"/>
              </a:rPr>
              <a:t>提供科学、合理的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FFFFFF"/>
                </a:solidFill>
                <a:latin typeface="HEDMMH+MS-UIGothic"/>
                <a:cs typeface="HEDMMH+MS-UIGothic"/>
              </a:rPr>
              <a:t>养方案。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营</a:t>
            </a:r>
            <a:r>
              <a:rPr sz="3000">
                <a:solidFill>
                  <a:srgbClr val="00A5B2"/>
                </a:solidFill>
                <a:latin typeface="HEDMMH+MS-UIGothic"/>
                <a:cs typeface="HEDMMH+MS-UIGothic"/>
              </a:rPr>
              <a:t>养学在医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疗护</a:t>
            </a:r>
            <a:r>
              <a:rPr sz="3000">
                <a:solidFill>
                  <a:srgbClr val="00A5B2"/>
                </a:solidFill>
                <a:latin typeface="HEDMMH+MS-UIGothic"/>
                <a:cs typeface="HEDMMH+MS-UIGothic"/>
              </a:rPr>
              <a:t>理中的角色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8364" y="4348853"/>
            <a:ext cx="2993454" cy="12992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EDMMH+MS-UIGothic"/>
                <a:cs typeface="HEDMMH+MS-UIGothic"/>
              </a:rPr>
              <a:t>在医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疗护</a:t>
            </a:r>
            <a:r>
              <a:rPr sz="1500">
                <a:solidFill>
                  <a:srgbClr val="FFFFFF"/>
                </a:solidFill>
                <a:latin typeface="HEDMMH+MS-UIGothic"/>
                <a:cs typeface="HEDMMH+MS-UIGothic"/>
              </a:rPr>
              <a:t>理中，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FFFFFF"/>
                </a:solidFill>
                <a:latin typeface="HEDMMH+MS-UIGothic"/>
                <a:cs typeface="HEDMMH+MS-UIGothic"/>
              </a:rPr>
              <a:t>养学涉及到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EDMMH+MS-UIGothic"/>
                <a:cs typeface="HEDMMH+MS-UIGothic"/>
              </a:rPr>
              <a:t>患者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HEDMMH+MS-UIGothic"/>
                <a:cs typeface="HEDMMH+MS-UIGothic"/>
              </a:rPr>
              <a:t>行全面的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FFFFFF"/>
                </a:solidFill>
                <a:latin typeface="HEDMMH+MS-UIGothic"/>
                <a:cs typeface="HEDMMH+MS-UIGothic"/>
              </a:rPr>
              <a:t>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FFFFF"/>
                </a:solidFill>
                <a:latin typeface="HEDMMH+MS-UIGothic"/>
                <a:cs typeface="HEDMMH+MS-UIGothic"/>
              </a:rPr>
              <a:t>估，了解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EDMMH+MS-UIGothic"/>
                <a:cs typeface="HEDMMH+MS-UIGothic"/>
              </a:rPr>
              <a:t>患者的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饮</a:t>
            </a:r>
            <a:r>
              <a:rPr sz="1500">
                <a:solidFill>
                  <a:srgbClr val="FFFFFF"/>
                </a:solidFill>
                <a:latin typeface="HEDMMH+MS-UIGothic"/>
                <a:cs typeface="HEDMMH+MS-UIGothic"/>
              </a:rPr>
              <a:t>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习惯</a:t>
            </a:r>
            <a:r>
              <a:rPr sz="1500">
                <a:solidFill>
                  <a:srgbClr val="FFFFFF"/>
                </a:solidFill>
                <a:latin typeface="HEDMMH+MS-UIGothic"/>
                <a:cs typeface="HEDMMH+MS-UIGothic"/>
              </a:rPr>
              <a:t>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FFFFFF"/>
                </a:solidFill>
                <a:latin typeface="HEDMMH+MS-UIGothic"/>
                <a:cs typeface="HEDMMH+MS-UIGothic"/>
              </a:rPr>
              <a:t>养状况和代</a:t>
            </a:r>
          </a:p>
          <a:p>
            <a:pPr marL="9525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谢</a:t>
            </a:r>
            <a:r>
              <a:rPr sz="1500">
                <a:solidFill>
                  <a:srgbClr val="FFFFFF"/>
                </a:solidFill>
                <a:latin typeface="HEDMMH+MS-UIGothic"/>
                <a:cs typeface="HEDMMH+MS-UIGothic"/>
              </a:rPr>
              <a:t>特点。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13604" y="4348853"/>
            <a:ext cx="29934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EDMMH+MS-UIGothic"/>
                <a:cs typeface="HEDMMH+MS-UIGothic"/>
              </a:rPr>
              <a:t>根据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FFFFF"/>
                </a:solidFill>
                <a:latin typeface="HEDMMH+MS-UIGothic"/>
                <a:cs typeface="HEDMMH+MS-UIGothic"/>
              </a:rPr>
              <a:t>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FFF"/>
                </a:solidFill>
                <a:latin typeface="HEDMMH+MS-UIGothic"/>
                <a:cs typeface="HEDMMH+MS-UIGothic"/>
              </a:rPr>
              <a:t>果，制定个性化的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营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89315" y="4348853"/>
            <a:ext cx="3067050" cy="12992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FFFFFF"/>
                </a:solidFill>
                <a:latin typeface="HEDMMH+MS-UIGothic"/>
                <a:cs typeface="HEDMMH+MS-UIGothic"/>
              </a:rPr>
              <a:t>养学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还</a:t>
            </a:r>
            <a:r>
              <a:rPr sz="1500">
                <a:solidFill>
                  <a:srgbClr val="FFFFFF"/>
                </a:solidFill>
                <a:latin typeface="HEDMMH+MS-UIGothic"/>
                <a:cs typeface="HEDMMH+MS-UIGothic"/>
              </a:rPr>
              <a:t>涉及到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HEDMMH+MS-UIGothic"/>
                <a:cs typeface="HEDMMH+MS-UIGothic"/>
              </a:rPr>
              <a:t>患者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HEDMMH+MS-UIGothic"/>
                <a:cs typeface="HEDMMH+MS-UIGothic"/>
              </a:rPr>
              <a:t>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FFFFFF"/>
                </a:solidFill>
                <a:latin typeface="HEDMMH+MS-UIGothic"/>
                <a:cs typeface="HEDMMH+MS-UIGothic"/>
              </a:rPr>
              <a:t>养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EDMMH+MS-UIGothic"/>
                <a:cs typeface="HEDMMH+MS-UIGothic"/>
              </a:rPr>
              <a:t>教育和指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FFF"/>
                </a:solidFill>
                <a:latin typeface="HEDMMH+MS-UIGothic"/>
                <a:cs typeface="HEDMMH+MS-UIGothic"/>
              </a:rPr>
              <a:t>，帮助患者建立良好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EDMMH+MS-UIGothic"/>
                <a:cs typeface="HEDMMH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饮</a:t>
            </a:r>
            <a:r>
              <a:rPr sz="1500">
                <a:solidFill>
                  <a:srgbClr val="FFFFFF"/>
                </a:solidFill>
                <a:latin typeface="HEDMMH+MS-UIGothic"/>
                <a:cs typeface="HEDMMH+MS-UIGothic"/>
              </a:rPr>
              <a:t>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习惯</a:t>
            </a:r>
            <a:r>
              <a:rPr sz="1500">
                <a:solidFill>
                  <a:srgbClr val="FFFFFF"/>
                </a:solidFill>
                <a:latin typeface="HEDMMH+MS-UIGothic"/>
                <a:cs typeface="HEDMMH+MS-UIGothic"/>
              </a:rPr>
              <a:t>和生活方式，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FFFFFF"/>
                </a:solidFill>
                <a:latin typeface="HEDMMH+MS-UIGothic"/>
                <a:cs typeface="HEDMMH+MS-UIGothic"/>
              </a:rPr>
              <a:t>防疾</a:t>
            </a:r>
          </a:p>
          <a:p>
            <a:pPr marL="8572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EDMMH+MS-UIGothic"/>
                <a:cs typeface="HEDMMH+MS-UIGothic"/>
              </a:rPr>
              <a:t>病的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HEDMMH+MS-UIGothic"/>
                <a:cs typeface="HEDMMH+MS-UIGothic"/>
              </a:rPr>
              <a:t>生。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713604" y="4623172"/>
            <a:ext cx="299345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EDMMH+MS-UIGothic"/>
                <a:cs typeface="HEDMMH+MS-UIGothic"/>
              </a:rPr>
              <a:t>养食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谱</a:t>
            </a:r>
            <a:r>
              <a:rPr sz="1500">
                <a:solidFill>
                  <a:srgbClr val="FFFFFF"/>
                </a:solidFill>
                <a:latin typeface="HEDMMH+MS-UIGothic"/>
                <a:cs typeface="HEDMMH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FFFFFF"/>
                </a:solidFill>
                <a:latin typeface="HEDMMH+MS-UIGothic"/>
                <a:cs typeface="HEDMMH+MS-UIGothic"/>
              </a:rPr>
              <a:t>养支持方案，以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FFFFFF"/>
                </a:solidFill>
                <a:latin typeface="HEDMMH+MS-UIGothic"/>
                <a:cs typeface="HEDMMH+MS-UIGothic"/>
              </a:rPr>
              <a:t>足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EDMMH+MS-UIGothic"/>
                <a:cs typeface="HEDMMH+MS-UIGothic"/>
              </a:rPr>
              <a:t>患者的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FFFFFF"/>
                </a:solidFill>
                <a:latin typeface="HEDMMH+MS-UIGothic"/>
                <a:cs typeface="HEDMMH+MS-UIGothic"/>
              </a:rPr>
              <a:t>养需求，促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HEDMMH+MS-UIGothic"/>
                <a:cs typeface="HEDMMH+MS-UIGothic"/>
              </a:rPr>
              <a:t>其康复。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营</a:t>
            </a:r>
            <a:r>
              <a:rPr sz="3000">
                <a:solidFill>
                  <a:srgbClr val="00A5B2"/>
                </a:solidFill>
                <a:latin typeface="HEDMMH+MS-UIGothic"/>
                <a:cs typeface="HEDMMH+MS-UIGothic"/>
              </a:rPr>
              <a:t>养学与疾病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预</a:t>
            </a:r>
            <a:r>
              <a:rPr sz="3000">
                <a:solidFill>
                  <a:srgbClr val="00A5B2"/>
                </a:solidFill>
                <a:latin typeface="HEDMMH+MS-UIGothic"/>
                <a:cs typeface="HEDMMH+MS-UIGothic"/>
              </a:rPr>
              <a:t>防和治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疗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3285" y="4651747"/>
            <a:ext cx="2847975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FFFFFF"/>
                </a:solidFill>
                <a:latin typeface="HEDMMH+MS-UIGothic"/>
                <a:cs typeface="HEDMMH+MS-UIGothic"/>
              </a:rPr>
              <a:t>养学在疾病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FFFFFF"/>
                </a:solidFill>
                <a:latin typeface="HEDMMH+MS-UIGothic"/>
                <a:cs typeface="HEDMMH+MS-UIGothic"/>
              </a:rPr>
              <a:t>防中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发挥</a:t>
            </a:r>
            <a:r>
              <a:rPr sz="1500">
                <a:solidFill>
                  <a:srgbClr val="FFFFFF"/>
                </a:solidFill>
                <a:latin typeface="HEDMMH+MS-UIGothic"/>
                <a:cs typeface="HEDMMH+MS-UIGothic"/>
              </a:rPr>
              <a:t>着重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EDMMH+MS-UIGothic"/>
                <a:cs typeface="HEDMMH+MS-UIGothic"/>
              </a:rPr>
              <a:t>要作用，通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HEDMMH+MS-UIGothic"/>
                <a:cs typeface="HEDMMH+MS-UIGothic"/>
              </a:rPr>
              <a:t>合理的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饮</a:t>
            </a:r>
            <a:r>
              <a:rPr sz="1500">
                <a:solidFill>
                  <a:srgbClr val="FFFFFF"/>
                </a:solidFill>
                <a:latin typeface="HEDMMH+MS-UIGothic"/>
                <a:cs typeface="HEDMMH+MS-UIGothic"/>
              </a:rPr>
              <a:t>食搭配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EDMMH+MS-UIGothic"/>
                <a:cs typeface="HEDMMH+MS-UIGothic"/>
              </a:rPr>
              <a:t>和生活方式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FFFFFF"/>
                </a:solidFill>
                <a:latin typeface="HEDMMH+MS-UIGothic"/>
                <a:cs typeface="HEDMMH+MS-UIGothic"/>
              </a:rPr>
              <a:t>整，可以降低患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EDMMH+MS-UIGothic"/>
                <a:cs typeface="HEDMMH+MS-UIGothic"/>
              </a:rPr>
              <a:t>某些疾病的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FFFFFF"/>
                </a:solidFill>
                <a:latin typeface="HEDMMH+MS-UIGothic"/>
                <a:cs typeface="HEDMMH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09490" y="4651747"/>
            <a:ext cx="277437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HEDMMH+MS-UIGothic"/>
                <a:cs typeface="HEDMMH+MS-UIGothic"/>
              </a:rPr>
              <a:t>于已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FFFFFF"/>
                </a:solidFill>
                <a:latin typeface="HEDMMH+MS-UIGothic"/>
                <a:cs typeface="HEDMMH+MS-UIGothic"/>
              </a:rPr>
              <a:t>患病的患者，合理的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3155" y="4651747"/>
            <a:ext cx="32125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FFFFFF"/>
                </a:solidFill>
                <a:latin typeface="HEDMMH+MS-UIGothic"/>
                <a:cs typeface="HEDMMH+MS-UIGothic"/>
              </a:rPr>
              <a:t>养学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还</a:t>
            </a:r>
            <a:r>
              <a:rPr sz="1500">
                <a:solidFill>
                  <a:srgbClr val="FFFFFF"/>
                </a:solidFill>
                <a:latin typeface="HEDMMH+MS-UIGothic"/>
                <a:cs typeface="HEDMMH+MS-UIGothic"/>
              </a:rPr>
              <a:t>涉及到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HEDMMH+MS-UIGothic"/>
                <a:cs typeface="HEDMMH+MS-UIGothic"/>
              </a:rPr>
              <a:t>患者的代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谢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EDMMH+MS-UIGothic"/>
                <a:cs typeface="HEDMMH+MS-UIGothic"/>
              </a:rPr>
              <a:t>和生理机制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HEDMMH+MS-UIGothic"/>
                <a:cs typeface="HEDMMH+MS-UIGothic"/>
              </a:rPr>
              <a:t>行研究，以深入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EDMMH+MS-UIGothic"/>
                <a:cs typeface="HEDMMH+MS-UIGothic"/>
              </a:rPr>
              <a:t>了解疾病的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HEDMMH+MS-UIGothic"/>
                <a:cs typeface="HEDMMH+MS-UIGothic"/>
              </a:rPr>
              <a:t>病机制和治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FFF"/>
                </a:solidFill>
                <a:latin typeface="HEDMMH+MS-UIGothic"/>
                <a:cs typeface="HEDMMH+MS-UIGothic"/>
              </a:rPr>
              <a:t>方法。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09490" y="4926068"/>
            <a:ext cx="2847975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FFFFFF"/>
                </a:solidFill>
                <a:latin typeface="HEDMMH+MS-UIGothic"/>
                <a:cs typeface="HEDMMH+MS-UIGothic"/>
              </a:rPr>
              <a:t>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摄</a:t>
            </a:r>
            <a:r>
              <a:rPr sz="1500">
                <a:solidFill>
                  <a:srgbClr val="FFFFFF"/>
                </a:solidFill>
                <a:latin typeface="HEDMMH+MS-UIGothic"/>
                <a:cs typeface="HEDMMH+MS-UIGothic"/>
              </a:rPr>
              <a:t>入有助于疾病的康复和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09490" y="5200388"/>
            <a:ext cx="31389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EDMMH+MS-UIGothic"/>
                <a:cs typeface="HEDMMH+MS-UIGothic"/>
              </a:rPr>
              <a:t>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FFF"/>
                </a:solidFill>
                <a:latin typeface="HEDMMH+MS-UIGothic"/>
                <a:cs typeface="HEDMMH+MS-UIGothic"/>
              </a:rPr>
              <a:t>，提高治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FFF"/>
                </a:solidFill>
                <a:latin typeface="HEDMMH+MS-UIGothic"/>
                <a:cs typeface="HEDMMH+MS-UIGothic"/>
              </a:rPr>
              <a:t>效果和生活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HEDMMH+MS-UIGothic"/>
                <a:cs typeface="HEDMMH+MS-UIGothic"/>
              </a:rPr>
              <a:t>量。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971800" y="2395339"/>
            <a:ext cx="4269841" cy="3970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816"/>
              </a:lnSpc>
              <a:spcBef>
                <a:spcPct val="0"/>
              </a:spcBef>
              <a:spcAft>
                <a:spcPct val="0"/>
              </a:spcAft>
            </a:pPr>
            <a:r>
              <a:rPr sz="12300">
                <a:solidFill>
                  <a:srgbClr val="000000"/>
                </a:solidFill>
                <a:latin typeface="OGMKII+FCTGVC+MicrosoftYaHei-Bold"/>
                <a:cs typeface="OGMKII+FCTGVC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231765" y="2621359"/>
            <a:ext cx="4533900" cy="21012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00"/>
              </a:lnSpc>
              <a:spcBef>
                <a:spcPct val="0"/>
              </a:spcBef>
              <a:spcAft>
                <a:spcPct val="0"/>
              </a:spcAft>
            </a:pPr>
            <a:r>
              <a:rPr sz="4200">
                <a:solidFill>
                  <a:srgbClr val="000000"/>
                </a:solidFill>
                <a:latin typeface="HEDMMH+MS-UIGothic"/>
                <a:cs typeface="HEDMMH+MS-UIGothic"/>
              </a:rPr>
              <a:t>合理</a:t>
            </a:r>
            <a:r>
              <a:rPr sz="4200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4200">
                <a:solidFill>
                  <a:srgbClr val="000000"/>
                </a:solidFill>
                <a:latin typeface="HEDMMH+MS-UIGothic"/>
                <a:cs typeface="HEDMMH+MS-UIGothic"/>
              </a:rPr>
              <a:t>养食</a:t>
            </a:r>
            <a:r>
              <a:rPr sz="4200">
                <a:solidFill>
                  <a:srgbClr val="000000"/>
                </a:solidFill>
                <a:latin typeface="SimSun"/>
                <a:cs typeface="SimSun"/>
              </a:rPr>
              <a:t>谱</a:t>
            </a:r>
            <a:r>
              <a:rPr sz="4200">
                <a:solidFill>
                  <a:srgbClr val="000000"/>
                </a:solidFill>
                <a:latin typeface="HEDMMH+MS-UIGothic"/>
                <a:cs typeface="HEDMMH+MS-UIGothic"/>
              </a:rPr>
              <a:t>的</a:t>
            </a:r>
          </a:p>
          <a:p>
            <a:pPr marL="0" marR="0">
              <a:lnSpc>
                <a:spcPts val="4200"/>
              </a:lnSpc>
              <a:spcBef>
                <a:spcPts val="1845"/>
              </a:spcBef>
              <a:spcAft>
                <a:spcPct val="0"/>
              </a:spcAft>
            </a:pPr>
            <a:r>
              <a:rPr sz="4200">
                <a:solidFill>
                  <a:srgbClr val="000000"/>
                </a:solidFill>
                <a:latin typeface="SimSun"/>
                <a:cs typeface="SimSun"/>
              </a:rPr>
              <a:t>编</a:t>
            </a:r>
            <a:r>
              <a:rPr sz="4200">
                <a:solidFill>
                  <a:srgbClr val="000000"/>
                </a:solidFill>
                <a:latin typeface="HEDMMH+MS-UIGothic"/>
                <a:cs typeface="HEDMMH+MS-UIGothic"/>
              </a:rPr>
              <a:t>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营</a:t>
            </a:r>
            <a:r>
              <a:rPr sz="3000">
                <a:solidFill>
                  <a:srgbClr val="00A5B2"/>
                </a:solidFill>
                <a:latin typeface="HEDMMH+MS-UIGothic"/>
                <a:cs typeface="HEDMMH+MS-UIGothic"/>
              </a:rPr>
              <a:t>养需求与食物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选择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A5B2"/>
                </a:solidFill>
                <a:latin typeface="SimSun"/>
                <a:cs typeface="SimSun"/>
              </a:rPr>
              <a:t>营</a:t>
            </a:r>
            <a:r>
              <a:rPr sz="1550" spc="25">
                <a:solidFill>
                  <a:srgbClr val="00A5B2"/>
                </a:solidFill>
                <a:latin typeface="HEDMMH+MS-UIGothic"/>
                <a:cs typeface="HEDMMH+MS-UIGothic"/>
              </a:rPr>
              <a:t>养需求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022208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EDMMH+MS-UIGothic"/>
                <a:cs typeface="HEDMMH+MS-UIGothic"/>
              </a:rPr>
              <a:t>根据不同年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龄</a:t>
            </a:r>
            <a:r>
              <a:rPr sz="1350">
                <a:solidFill>
                  <a:srgbClr val="000000"/>
                </a:solidFill>
                <a:latin typeface="HEDMMH+MS-UIGothic"/>
                <a:cs typeface="HEDMMH+MS-UIGothic"/>
              </a:rPr>
              <a:t>、性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别</a:t>
            </a:r>
            <a:r>
              <a:rPr sz="1350">
                <a:solidFill>
                  <a:srgbClr val="000000"/>
                </a:solidFill>
                <a:latin typeface="HEDMMH+MS-UIGothic"/>
                <a:cs typeface="HEDMMH+MS-UIGothic"/>
              </a:rPr>
              <a:t>、生理状况和活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HEDMMH+MS-UIGothic"/>
                <a:cs typeface="HEDMMH+MS-UIGothic"/>
              </a:rPr>
              <a:t>水平，确定个体所需的能量、蛋白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HEDMMH+MS-UIGothic"/>
                <a:cs typeface="HEDMMH+MS-UIGothic"/>
              </a:rPr>
              <a:t>、脂肪、碳水化合物、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维</a:t>
            </a:r>
            <a:r>
              <a:rPr sz="1350">
                <a:solidFill>
                  <a:srgbClr val="000000"/>
                </a:solidFill>
                <a:latin typeface="HEDMMH+MS-UIGothic"/>
                <a:cs typeface="HEDMMH+MS-UIGothic"/>
              </a:rPr>
              <a:t>生素和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矿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EDMMH+MS-UIGothic"/>
                <a:cs typeface="HEDMMH+MS-UIGothic"/>
              </a:rPr>
              <a:t>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HEDMMH+MS-UIGothic"/>
                <a:cs typeface="HEDMMH+MS-UIGothic"/>
              </a:rPr>
              <a:t>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1350">
                <a:solidFill>
                  <a:srgbClr val="000000"/>
                </a:solidFill>
                <a:latin typeface="HEDMMH+MS-UIGothic"/>
                <a:cs typeface="HEDMMH+MS-UIGothic"/>
              </a:rPr>
              <a:t>养素的需求量。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HEDMMH+MS-UIGothic"/>
                <a:cs typeface="HEDMMH+MS-UIGothic"/>
              </a:rPr>
              <a:t>食物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选择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219375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HEDMMH+MS-UIGothic"/>
                <a:cs typeface="HEDMMH+MS-UIGothic"/>
              </a:rPr>
              <a:t>根据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营</a:t>
            </a:r>
            <a:r>
              <a:rPr sz="1350">
                <a:solidFill>
                  <a:srgbClr val="FFFFFF"/>
                </a:solidFill>
                <a:latin typeface="HEDMMH+MS-UIGothic"/>
                <a:cs typeface="HEDMMH+MS-UIGothic"/>
              </a:rPr>
              <a:t>养需求，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选择</a:t>
            </a:r>
            <a:r>
              <a:rPr sz="1350">
                <a:solidFill>
                  <a:srgbClr val="FFFFFF"/>
                </a:solidFill>
                <a:latin typeface="HEDMMH+MS-UIGothic"/>
                <a:cs typeface="HEDMMH+MS-UIGothic"/>
              </a:rPr>
              <a:t>合适的食物来源，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HEDMMH+MS-UIGothic"/>
                <a:cs typeface="HEDMMH+MS-UIGothic"/>
              </a:rPr>
              <a:t>包括蔬菜、水果、谷物、蛋白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HEDMMH+MS-UIGothic"/>
                <a:cs typeface="HEDMMH+MS-UIGothic"/>
              </a:rPr>
              <a:t>来源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HEDMMH+MS-UIGothic"/>
                <a:cs typeface="HEDMMH+MS-UIGothic"/>
              </a:rPr>
              <a:t>（肉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FFFFFF"/>
                </a:solidFill>
                <a:latin typeface="HEDMMH+MS-UIGothic"/>
                <a:cs typeface="HEDMMH+MS-UIGothic"/>
              </a:rPr>
              <a:t>、豆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FFFFFF"/>
                </a:solidFill>
                <a:latin typeface="HEDMMH+MS-UIGothic"/>
                <a:cs typeface="HEDMMH+MS-UIGothic"/>
              </a:rPr>
              <a:t>、蛋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FFFFFF"/>
                </a:solidFill>
                <a:latin typeface="HEDMMH+MS-UIGothic"/>
                <a:cs typeface="HEDMMH+MS-UIGothic"/>
              </a:rPr>
              <a:t>等）以及乳制品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HEDMMH+MS-UIGothic"/>
                <a:cs typeface="HEDMMH+MS-UIGothic"/>
              </a:rPr>
              <a:t>等，以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满</a:t>
            </a:r>
            <a:r>
              <a:rPr sz="1350">
                <a:solidFill>
                  <a:srgbClr val="FFFFFF"/>
                </a:solidFill>
                <a:latin typeface="HEDMMH+MS-UIGothic"/>
                <a:cs typeface="HEDMMH+MS-UIGothic"/>
              </a:rPr>
              <a:t>足个体的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营</a:t>
            </a:r>
            <a:r>
              <a:rPr sz="1350">
                <a:solidFill>
                  <a:srgbClr val="FFFFFF"/>
                </a:solidFill>
                <a:latin typeface="HEDMMH+MS-UIGothic"/>
                <a:cs typeface="HEDMMH+MS-UIGothic"/>
              </a:rPr>
              <a:t>养需求。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HEDMMH+MS-UIGothic"/>
                <a:cs typeface="HEDMMH+MS-UIGothic"/>
              </a:rPr>
              <a:t>食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谱编</a:t>
            </a:r>
            <a:r>
              <a:rPr sz="3000">
                <a:solidFill>
                  <a:srgbClr val="00A5B2"/>
                </a:solidFill>
                <a:latin typeface="HEDMMH+MS-UIGothic"/>
                <a:cs typeface="HEDMMH+MS-UIGothic"/>
              </a:rPr>
              <a:t>制的原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则</a:t>
            </a:r>
            <a:r>
              <a:rPr sz="3000">
                <a:solidFill>
                  <a:srgbClr val="00A5B2"/>
                </a:solidFill>
                <a:latin typeface="HEDMMH+MS-UIGothic"/>
                <a:cs typeface="HEDMMH+MS-UIGothic"/>
              </a:rPr>
              <a:t>与方法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A5B2"/>
                </a:solidFill>
                <a:latin typeface="HEDMMH+MS-UIGothic"/>
                <a:cs typeface="HEDMMH+MS-UIGothic"/>
              </a:rPr>
              <a:t>原</a:t>
            </a:r>
            <a:r>
              <a:rPr sz="1550">
                <a:solidFill>
                  <a:srgbClr val="00A5B2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69410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EDMMH+MS-UIGothic"/>
                <a:cs typeface="HEDMMH+MS-UIGothic"/>
              </a:rPr>
              <a:t>确保食物的多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样</a:t>
            </a:r>
            <a:r>
              <a:rPr sz="1350">
                <a:solidFill>
                  <a:srgbClr val="000000"/>
                </a:solidFill>
                <a:latin typeface="HEDMMH+MS-UIGothic"/>
                <a:cs typeface="HEDMMH+MS-UIGothic"/>
              </a:rPr>
              <a:t>性、适量性和平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EDMMH+MS-UIGothic"/>
                <a:cs typeface="HEDMMH+MS-UIGothic"/>
              </a:rPr>
              <a:t>衡性，同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HEDMMH+MS-UIGothic"/>
                <a:cs typeface="HEDMMH+MS-UIGothic"/>
              </a:rPr>
              <a:t>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虑</a:t>
            </a:r>
            <a:r>
              <a:rPr sz="1350">
                <a:solidFill>
                  <a:srgbClr val="000000"/>
                </a:solidFill>
                <a:latin typeface="HEDMMH+MS-UIGothic"/>
                <a:cs typeface="HEDMMH+MS-UIGothic"/>
              </a:rPr>
              <a:t>口味、文化和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饮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EDMMH+MS-UIGothic"/>
                <a:cs typeface="HEDMMH+MS-UIGothic"/>
              </a:rPr>
              <a:t>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习惯</a:t>
            </a:r>
            <a:r>
              <a:rPr sz="1350">
                <a:solidFill>
                  <a:srgbClr val="000000"/>
                </a:solidFill>
                <a:latin typeface="HEDMMH+MS-UIGothic"/>
                <a:cs typeface="HEDMMH+MS-UIGothic"/>
              </a:rPr>
              <a:t>等因素。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A5B2"/>
                </a:solidFill>
                <a:latin typeface="HEDMMH+MS-UIGothic"/>
                <a:cs typeface="HEDMMH+MS-UIGothic"/>
              </a:rPr>
              <a:t>方法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3022208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EDMMH+MS-UIGothic"/>
                <a:cs typeface="HEDMMH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过计</a:t>
            </a:r>
            <a:r>
              <a:rPr sz="1350">
                <a:solidFill>
                  <a:srgbClr val="000000"/>
                </a:solidFill>
                <a:latin typeface="HEDMMH+MS-UIGothic"/>
                <a:cs typeface="HEDMMH+MS-UIGothic"/>
              </a:rPr>
              <a:t>算法、食物交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换</a:t>
            </a:r>
            <a:r>
              <a:rPr sz="1350">
                <a:solidFill>
                  <a:srgbClr val="000000"/>
                </a:solidFill>
                <a:latin typeface="HEDMMH+MS-UIGothic"/>
                <a:cs typeface="HEDMMH+MS-UIGothic"/>
              </a:rPr>
              <a:t>份法和估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EDMMH+MS-UIGothic"/>
                <a:cs typeface="HEDMMH+MS-UIGothic"/>
              </a:rPr>
              <a:t>算法等，确定每日的食物种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HEDMMH+MS-UIGothic"/>
                <a:cs typeface="HEDMMH+MS-UIGothic"/>
              </a:rPr>
              <a:t>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EDMMH+MS-UIGothic"/>
                <a:cs typeface="HEDMMH+MS-UIGothic"/>
              </a:rPr>
              <a:t>数量，制定出符合个体需求的食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谱</a:t>
            </a:r>
            <a:r>
              <a:rPr sz="1350">
                <a:solidFill>
                  <a:srgbClr val="000000"/>
                </a:solidFill>
                <a:latin typeface="HEDMMH+MS-UIGothic"/>
                <a:cs typeface="HEDMMH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HEDMMH+MS-UIGothic"/>
                <a:cs typeface="HEDMMH+MS-UIGothic"/>
              </a:rPr>
              <a:t>特殊人群的食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谱编</a:t>
            </a:r>
            <a:r>
              <a:rPr sz="3000">
                <a:solidFill>
                  <a:srgbClr val="00A5B2"/>
                </a:solidFill>
                <a:latin typeface="HEDMMH+MS-UIGothic"/>
                <a:cs typeface="HEDMMH+MS-UIGothic"/>
              </a:rPr>
              <a:t>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320875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HEDMMH+MS-UIGothic"/>
                <a:cs typeface="HEDMMH+MS-UIGothic"/>
              </a:rPr>
              <a:t>老年人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861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针对</a:t>
            </a:r>
            <a:r>
              <a:rPr sz="1500">
                <a:solidFill>
                  <a:srgbClr val="000000"/>
                </a:solidFill>
                <a:latin typeface="HEDMMH+MS-UIGothic"/>
                <a:cs typeface="HEDMMH+MS-UIGothic"/>
              </a:rPr>
              <a:t>老年人的消化吸收能力下降等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EDMMH+MS-UIGothic"/>
                <a:cs typeface="HEDMMH+MS-UIGothic"/>
              </a:rPr>
              <a:t>特点，制定易于消化、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000000"/>
                </a:solidFill>
                <a:latin typeface="HEDMMH+MS-UIGothic"/>
                <a:cs typeface="HEDMMH+MS-UIGothic"/>
              </a:rPr>
              <a:t>养丰富的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EDMMH+MS-UIGothic"/>
                <a:cs typeface="HEDMMH+MS-UIGothic"/>
              </a:rPr>
              <a:t>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谱</a:t>
            </a:r>
            <a:r>
              <a:rPr sz="1500">
                <a:solidFill>
                  <a:srgbClr val="000000"/>
                </a:solidFill>
                <a:latin typeface="HEDMMH+MS-UIGothic"/>
                <a:cs typeface="HEDMMH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000000"/>
                </a:solidFill>
                <a:latin typeface="HEDMMH+MS-UIGothic"/>
                <a:cs typeface="HEDMMH+MS-UIGothic"/>
              </a:rPr>
              <a:t>防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000000"/>
                </a:solidFill>
                <a:latin typeface="HEDMMH+MS-UIGothic"/>
                <a:cs typeface="HEDMMH+MS-UIGothic"/>
              </a:rPr>
              <a:t>养不良和慢性疾病。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0739" y="2257226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HEDMMH+MS-UIGothic"/>
                <a:cs typeface="HEDMMH+MS-UIGothic"/>
              </a:rPr>
              <a:t>孕</a:t>
            </a: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妇</a:t>
            </a:r>
            <a:r>
              <a:rPr sz="2300" spc="25">
                <a:solidFill>
                  <a:srgbClr val="00A5B2"/>
                </a:solidFill>
                <a:latin typeface="HEDMMH+MS-UIGothic"/>
                <a:cs typeface="HEDMMH+MS-UIGothic"/>
              </a:rPr>
              <a:t>和哺乳期</a:t>
            </a: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妇</a:t>
            </a:r>
            <a:r>
              <a:rPr sz="2300">
                <a:solidFill>
                  <a:srgbClr val="00A5B2"/>
                </a:solidFill>
                <a:latin typeface="HEDMMH+MS-UIGothic"/>
                <a:cs typeface="HEDMMH+MS-UIGothic"/>
              </a:rPr>
              <a:t>女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32125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EDMMH+MS-UIGothic"/>
                <a:cs typeface="HEDMMH+MS-UIGothic"/>
              </a:rPr>
              <a:t>根据孕期和哺乳期的特殊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000000"/>
                </a:solidFill>
                <a:latin typeface="HEDMMH+MS-UIGothic"/>
                <a:cs typeface="HEDMMH+MS-UIGothic"/>
              </a:rPr>
              <a:t>养需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EDMMH+MS-UIGothic"/>
                <a:cs typeface="HEDMMH+MS-UIGothic"/>
              </a:rPr>
              <a:t>求，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000000"/>
                </a:solidFill>
                <a:latin typeface="HEDMMH+MS-UIGothic"/>
                <a:cs typeface="HEDMMH+MS-UIGothic"/>
              </a:rPr>
              <a:t>整食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谱</a:t>
            </a:r>
            <a:r>
              <a:rPr sz="1500">
                <a:solidFill>
                  <a:srgbClr val="000000"/>
                </a:solidFill>
                <a:latin typeface="HEDMMH+MS-UIGothic"/>
                <a:cs typeface="HEDMMH+MS-UIGothic"/>
              </a:rPr>
              <a:t>，确保胎儿和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婴</a:t>
            </a:r>
            <a:r>
              <a:rPr sz="1500">
                <a:solidFill>
                  <a:srgbClr val="000000"/>
                </a:solidFill>
                <a:latin typeface="HEDMMH+MS-UIGothic"/>
                <a:cs typeface="HEDMMH+MS-UIGothic"/>
              </a:rPr>
              <a:t>儿</a:t>
            </a:r>
          </a:p>
          <a:p>
            <a:pPr marL="17145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EDMMH+MS-UIGothic"/>
                <a:cs typeface="HEDMMH+MS-UIGothic"/>
              </a:rPr>
              <a:t>的健康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HEDMMH+MS-UIGothic"/>
                <a:cs typeface="HEDMMH+MS-UIGothic"/>
              </a:rPr>
              <a:t>育。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735694" y="435018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HEDMMH+MS-UIGothic"/>
                <a:cs typeface="HEDMMH+MS-UIGothic"/>
              </a:rPr>
              <a:t>慢性疾病患者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886063"/>
            <a:ext cx="32125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EDMMH+MS-UIGothic"/>
                <a:cs typeface="HEDMMH+MS-UIGothic"/>
              </a:rPr>
              <a:t>根据慢性疾病的特殊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000000"/>
                </a:solidFill>
                <a:latin typeface="HEDMMH+MS-UIGothic"/>
                <a:cs typeface="HEDMMH+MS-UIGothic"/>
              </a:rPr>
              <a:t>养需求，如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735694" y="5160383"/>
            <a:ext cx="306533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EDMMH+MS-UIGothic"/>
                <a:cs typeface="HEDMMH+MS-UIGothic"/>
              </a:rPr>
              <a:t>糖尿病、高血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000000"/>
                </a:solidFill>
                <a:latin typeface="HEDMMH+MS-UIGothic"/>
                <a:cs typeface="HEDMMH+MS-UIGothic"/>
              </a:rPr>
              <a:t>、高血脂等，制定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735694" y="5434703"/>
            <a:ext cx="357708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EDMMH+MS-UIGothic"/>
                <a:cs typeface="HEDMMH+MS-UIGothic"/>
              </a:rPr>
              <a:t>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HEDMMH+MS-UIGothic"/>
                <a:cs typeface="HEDMMH+MS-UIGothic"/>
              </a:rPr>
              <a:t>的食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谱</a:t>
            </a:r>
            <a:r>
              <a:rPr sz="1500">
                <a:solidFill>
                  <a:srgbClr val="000000"/>
                </a:solidFill>
                <a:latin typeface="HEDMMH+MS-UIGothic"/>
                <a:cs typeface="HEDMMH+MS-UIGothic"/>
              </a:rPr>
              <a:t>，促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HEDMMH+MS-UIGothic"/>
                <a:cs typeface="HEDMMH+MS-UIGothic"/>
              </a:rPr>
              <a:t>疾病的康复和控制。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https://d.book118.com/528077107140006037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SimSun</vt:lpstr>
      <vt:lpstr>HEDMMH+MS-UIGothic</vt:lpstr>
      <vt:lpstr>WICPJE+EROUOL+ArialMT</vt:lpstr>
      <vt:lpstr>Times New Roman</vt:lpstr>
      <vt:lpstr>LRLWTU+NVRHBO+MicrosoftYaHei</vt:lpstr>
      <vt:lpstr>OGMKII+FCTGVC+MicrosoftYaHei-Bold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2024-09-18T01:01:21.222</cp:lastPrinted>
  <dcterms:created xsi:type="dcterms:W3CDTF">2024-09-17T17:01:21Z</dcterms:created>
  <dcterms:modified xsi:type="dcterms:W3CDTF">2024-09-17T17:01:22Z</dcterms:modified>
</cp:coreProperties>
</file>