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7976D3-884C-44A7-AB5A-85B54B14CC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76FA9-D600-4F60-A5EB-DCD912288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14AE86-F35F-4727-B58E-C4A963DCF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B4332A-8E19-44CB-BADD-2A4E280C3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9EC661-2151-4D96-80F1-7217EAB5D8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8C06B7-2175-4360-956C-A40C8D8B10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EA926D-BE63-478F-BD6E-5FD7CE5418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FCEB8C-9209-457C-B697-E3F6A10C5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681E6F-051B-4C16-A107-B7D2190E0A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84AFB-2340-4CF5-85C9-2BDE51023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C5279-2B03-4DF1-977D-72B20EBE1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101707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心理健康心理疏导教育</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汇报时间：2024-01-11</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心理疏导教育的基本理论</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心理健康问题的识别与评估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心理疏导教育的实践应用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心理健康的自我管理与维护</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心理健康与心理疏导教育的未来发展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心理健康概述</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4883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7599459" y="1881235"/>
            <a:ext cx="1897380" cy="7391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8" name="AutoShape 18"/>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Freeform 140"/>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Freeform 17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AutoShape 185"/>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Freeform 189"/>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Freeform 201"/>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AutoShape 203"/>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Freeform 207"/>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AutoShape 215"/>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Freeform 219"/>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Freeform 231"/>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Freeform 237"/>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Freeform 243"/>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Freeform 249"/>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Freeform 255"/>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Freeform 261"/>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Freeform 267"/>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Freeform 273"/>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Freeform 279"/>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Freeform 285"/>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Freeform 291"/>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Freeform 297"/>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a:off x="692334" y="5368319"/>
            <a:ext cx="4775817" cy="9828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心理健康是指个体在心理、情感和社交层面上的完好状态，不仅指没有心理疾病，还包括积极向上的心理活动和发展。</a:t>
            </a:r>
            <a:endParaRPr lang="en-US" sz="1100"/>
          </a:p>
        </p:txBody>
      </p:sp>
      <p:sp>
        <p:nvSpPr>
          <p:cNvPr id="299" name="AutoShape 299"/>
          <p:cNvSpPr/>
          <p:nvPr/>
        </p:nvSpPr>
        <p:spPr>
          <a:xfrm>
            <a:off x="6723849" y="5368319"/>
            <a:ext cx="4775817" cy="90486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心理健康涵盖了认知、情感、意志、个性、行为和社会适应等多个方面，强调个体内部的协调与外部环境的适应。</a:t>
            </a:r>
            <a:endParaRPr lang="en-US" sz="1100"/>
          </a:p>
        </p:txBody>
      </p:sp>
      <p:sp>
        <p:nvSpPr>
          <p:cNvPr id="300" name="AutoShape 30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AutoShape 30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TextBox 32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01" r="320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169" r="2416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心理健康有助于培养个体的自我认知、自我调节和应对压力的能力，降低心理问题的发生风险。</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心理健康对个人的生活质量和幸福感具有决定性影响，良好的心理健康有助于提高个体的工作效率、人际关系和社会参与度。</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549" b="654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139" b="1113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心理健康问题的现状与挑战</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现代社会中，由于工作压力、生活节奏和社交关系的复杂化，越来越多的人面临各种心理健康问题，如抑郁、焦虑、自卑等。</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心理健康问题不仅影响个体自身，还对家庭和社会造成负担，如关系紧张、工作效率下降和医疗资源消耗等。</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面对心理健康问题，许多人在寻求帮助时面临诸多障碍，如认知偏见、缺乏专业支持和隐私保护不足等。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心理疏导教育的基本理论</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心理疏导教育是一种通过提供支持和指导，帮助个体处理心理压力、情绪困扰和心理障碍的教育方式。其目标是提高个体的心理健康水平，促进个体的心理成长和发展。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疏导教育关注个体内在的心理状态和情感体验，通过提供适当的支持和指导，帮助个体理解和应对自己的情绪和心理问题。其目标是帮助个体建立积极的心态、提高自我认知和自我调节能力，以及培养应对压力和困难的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心理疏导教育的定义与目标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心理疏导教育的方法和技巧多种多样，包括倾听、表达、引导、反馈等。这些方法和技巧可以帮助个体更好地理解和处理自己的情绪和心理问题。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疏导教育的方法和技巧包括倾听、表达、引导、反馈等。倾听是指耐心地听取对方的诉说，表达是指清晰地表达自己的观点和感受，引导是指通过提问和启发引导对方思考和探索自己的情绪和心理问题，反馈是指给予对方适当的反馈和建议，帮助对方更好地理解和处理自己的情绪和心理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心理疏导教育的方法与技巧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心理疏导教育的实施需要遵循一定的原则，包括尊重、保密、个性化、科学性等。这些原则是确保心理疏导教育有效性和可靠性的基础。</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疏导教育的实施需要遵循以下原则：尊重，即尊重个体的尊严和权利，不进行歧视或攻击；保密，即对个体的信息和谈话内容进行保密，不泄露个人信息；个性化，即根据个体的特点和需求进行针对性的疏导和教育；科学性，即基于科学理论和实证研究，采用有效的疏导和教育方法。这些原则是确保心理疏导教育有效性和可靠性的基础，也是建立信任和良好关系的关键。</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心理疏导教育的实施原则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心理健康问题的识别与评估</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创伤后应激障碍</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由于经历创伤事件后出现的强烈恐惧、焦虑等情绪反应。</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社交恐惧症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害怕与他人交往，出现回避行为。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强迫症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反复出现强迫思维和行为，无法自控。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焦虑症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过度担心、紧张不安、恐惧等情绪表现。</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抑郁症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持续的情绪低落、兴趣丧失、睡眠障碍、食欲改变等。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常见心理健康问题的识别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通过观察个体的行为表现、情绪反应等来判断其心理健康状况。</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54409" y="1919002"/>
            <a:ext cx="1897189" cy="36804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观察法</a:t>
            </a:r>
            <a:endParaRPr lang="en-US" sz="1100"/>
          </a:p>
        </p:txBody>
      </p:sp>
      <p:sp>
        <p:nvSpPr>
          <p:cNvPr id="11" name="AutoShape 11"/>
          <p:cNvSpPr/>
          <p:nvPr/>
        </p:nvSpPr>
        <p:spPr>
          <a:xfrm>
            <a:off x="8335955"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使用心理量表等工具进行评估，如焦虑自评量表、抑郁自评量表等。</a:t>
            </a:r>
            <a:endParaRPr lang="en-US" sz="1100"/>
          </a:p>
        </p:txBody>
      </p:sp>
      <p:sp>
        <p:nvSpPr>
          <p:cNvPr id="12" name="AutoShape 12"/>
          <p:cNvSpPr/>
          <p:nvPr/>
        </p:nvSpPr>
        <p:spPr>
          <a:xfrm>
            <a:off x="8948027" y="191837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问卷调查法</a:t>
            </a:r>
            <a:endParaRPr lang="en-US" sz="1100"/>
          </a:p>
        </p:txBody>
      </p:sp>
      <p:sp>
        <p:nvSpPr>
          <p:cNvPr id="13" name="AutoShape 13"/>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942376"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通过标准化心理测验来评估个体的心理状态和功能。</a:t>
            </a:r>
            <a:endParaRPr lang="en-US" sz="1100"/>
          </a:p>
        </p:txBody>
      </p:sp>
      <p:sp>
        <p:nvSpPr>
          <p:cNvPr id="25" name="AutoShape 25"/>
          <p:cNvSpPr/>
          <p:nvPr/>
        </p:nvSpPr>
        <p:spPr>
          <a:xfrm>
            <a:off x="5554448"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心理测验法</a:t>
            </a:r>
            <a:endParaRPr lang="en-US" sz="1100"/>
          </a:p>
        </p:txBody>
      </p:sp>
      <p:sp>
        <p:nvSpPr>
          <p:cNvPr id="26" name="AutoShape 26"/>
          <p:cNvSpPr/>
          <p:nvPr/>
        </p:nvSpPr>
        <p:spPr>
          <a:xfrm>
            <a:off x="4987195" y="4188148"/>
            <a:ext cx="561213" cy="561213"/>
          </a:xfrm>
          <a:prstGeom prst="ellipse">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27" name="Freeform 27"/>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335955"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寻求专业心理咨询师的评估，进行深入的心理分析和诊断。</a:t>
            </a:r>
            <a:endParaRPr lang="en-US" sz="1100"/>
          </a:p>
        </p:txBody>
      </p:sp>
      <p:sp>
        <p:nvSpPr>
          <p:cNvPr id="36" name="AutoShape 36"/>
          <p:cNvSpPr/>
          <p:nvPr/>
        </p:nvSpPr>
        <p:spPr>
          <a:xfrm>
            <a:off x="8948027"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专家评估</a:t>
            </a:r>
            <a:endParaRPr lang="en-US" sz="1100"/>
          </a:p>
        </p:txBody>
      </p:sp>
      <p:sp>
        <p:nvSpPr>
          <p:cNvPr id="37" name="AutoShape 37"/>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rcRect l="17570" r="17570"/>
          <a:stretch>
            <a:fillRect/>
          </a:stretch>
        </p:blipFill>
        <p:spPr>
          <a:xfrm>
            <a:off x="706988" y="1587639"/>
            <a:ext cx="3579894" cy="3867314"/>
          </a:xfrm>
          <a:prstGeom prst="rect">
            <a:avLst/>
          </a:prstGeom>
        </p:spPr>
      </p:pic>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心理健康问题的评估方法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https://d.book118.com/528101017071006036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2024-09-15T21:35:00.091</cp:lastPrinted>
  <dcterms:created xsi:type="dcterms:W3CDTF">2024-09-15T13:35:00Z</dcterms:created>
  <dcterms:modified xsi:type="dcterms:W3CDTF">2024-09-15T13:35:02Z</dcterms:modified>
</cp:coreProperties>
</file>