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embeddedFontLst>
    <p:embeddedFont>
      <p:font typeface="FOTTOV+MS-UIGothic"/>
      <p:regular r:id="rId17"/>
    </p:embeddedFont>
    <p:embeddedFont>
      <p:font typeface="MWWVMA+LRGNUN+ArialMT"/>
      <p:regular r:id="rId18"/>
    </p:embeddedFont>
    <p:embeddedFont>
      <p:font typeface="QQGJQK+TIRGIN+MicrosoftYaHei-Bold"/>
      <p:regular r:id="rId19"/>
    </p:embeddedFont>
  </p:embeddedFontLst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font" Target="fonts/font1.fntdata" /><Relationship Id="rId18" Type="http://schemas.openxmlformats.org/officeDocument/2006/relationships/font" Target="fonts/font2.fntdata" /><Relationship Id="rId19" Type="http://schemas.openxmlformats.org/officeDocument/2006/relationships/font" Target="fonts/font3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C3658-4938-4194-A35B-E494D14FB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B14D22-B014-4AF1-AE27-ED3AC730F4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DE37CE-0C62-4B6A-9CD7-7FB7DFC8C6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976BA-B4C8-4F72-877E-84583283C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76925E-7A91-4048-9958-367D7A1C0E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249B208-263F-4601-8E4C-4A1F60F5C6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079ABC-5E7A-4F14-B5C6-1705C5B40E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F0A7C2-DB24-4527-8F7D-552C5EA9D5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4E9F38-EB2C-4285-87A7-3766191E3E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3A69E-BA67-4F1D-8880-F760D69B2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BE754B-25D9-4FA7-88F1-6692BC79B3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810213407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740400" y="1954049"/>
            <a:ext cx="6235713" cy="35274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FOTTOV+MS-UIGothic"/>
                <a:cs typeface="FOTTOV+MS-UIGothic"/>
              </a:rPr>
              <a:t>留置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导</a:t>
            </a:r>
            <a:r>
              <a:rPr sz="5150" spc="20">
                <a:solidFill>
                  <a:srgbClr val="00B6FF"/>
                </a:solidFill>
                <a:latin typeface="FOTTOV+MS-UIGothic"/>
                <a:cs typeface="FOTTOV+MS-UIGothic"/>
              </a:rPr>
              <a:t>尿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5150" spc="25">
                <a:solidFill>
                  <a:srgbClr val="00B6FF"/>
                </a:solidFill>
                <a:latin typeface="FOTTOV+MS-UIGothic"/>
                <a:cs typeface="FOTTOV+MS-UIGothic"/>
              </a:rPr>
              <a:t>的操作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FOTTOV+MS-UIGothic"/>
                <a:cs typeface="FOTTOV+MS-UIGothic"/>
              </a:rPr>
              <a:t>目的及如何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诱导</a:t>
            </a:r>
            <a:r>
              <a:rPr sz="5150">
                <a:solidFill>
                  <a:srgbClr val="00B6FF"/>
                </a:solidFill>
                <a:latin typeface="FOTTOV+MS-UIGothic"/>
                <a:cs typeface="FOTTOV+MS-UIGothic"/>
              </a:rPr>
              <a:t>排</a:t>
            </a:r>
          </a:p>
          <a:p>
            <a:pPr marL="0" marR="0">
              <a:lnSpc>
                <a:spcPts val="5150"/>
              </a:lnSpc>
              <a:spcBef>
                <a:spcPts val="2249"/>
              </a:spcBef>
              <a:spcAft>
                <a:spcPct val="0"/>
              </a:spcAft>
            </a:pPr>
            <a:r>
              <a:rPr sz="5150" spc="25">
                <a:solidFill>
                  <a:srgbClr val="00B6FF"/>
                </a:solidFill>
                <a:latin typeface="FOTTOV+MS-UIGothic"/>
                <a:cs typeface="FOTTOV+MS-UIGothic"/>
              </a:rPr>
              <a:t>尿</a:t>
            </a:r>
            <a:r>
              <a:rPr sz="5150" spc="25">
                <a:solidFill>
                  <a:srgbClr val="00B6FF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B6FF"/>
                </a:solidFill>
                <a:latin typeface="FOTTOV+MS-UIGothic"/>
                <a:cs typeface="FOTTOV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3738821" cy="18809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WWVMA+LRGNUN+ArialMT"/>
                <a:cs typeface="MWWVMA+LRGNU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OTTOV+MS-UIGothic"/>
                <a:cs typeface="FOTTOV+MS-UIGothic"/>
              </a:rPr>
              <a:t>留置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导</a:t>
            </a:r>
            <a:r>
              <a:rPr sz="2400">
                <a:solidFill>
                  <a:srgbClr val="00B6FF"/>
                </a:solidFill>
                <a:latin typeface="FOTTOV+MS-UIGothic"/>
                <a:cs typeface="FOTTOV+MS-UIGothic"/>
              </a:rPr>
              <a:t>尿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FOTTOV+MS-UIGothic"/>
                <a:cs typeface="FOTTOV+MS-UIGothic"/>
              </a:rPr>
              <a:t>的基本介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绍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WWVMA+LRGNUN+ArialMT"/>
                <a:cs typeface="MWWVMA+LRGNU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OTTOV+MS-UIGothic"/>
                <a:cs typeface="FOTTOV+MS-UIGothic"/>
              </a:rPr>
              <a:t>留置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导</a:t>
            </a:r>
            <a:r>
              <a:rPr sz="2400">
                <a:solidFill>
                  <a:srgbClr val="00B6FF"/>
                </a:solidFill>
                <a:latin typeface="FOTTOV+MS-UIGothic"/>
                <a:cs typeface="FOTTOV+MS-UIGothic"/>
              </a:rPr>
              <a:t>尿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FOTTOV+MS-UIGothic"/>
                <a:cs typeface="FOTTOV+MS-UIGothic"/>
              </a:rPr>
              <a:t>的操作目的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WWVMA+LRGNUN+ArialMT"/>
                <a:cs typeface="MWWVMA+LRGNU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OTTOV+MS-UIGothic"/>
                <a:cs typeface="FOTTOV+MS-UIGothic"/>
              </a:rPr>
              <a:t>如何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诱导</a:t>
            </a:r>
            <a:r>
              <a:rPr sz="2400">
                <a:solidFill>
                  <a:srgbClr val="00B6FF"/>
                </a:solidFill>
                <a:latin typeface="FOTTOV+MS-UIGothic"/>
                <a:cs typeface="FOTTOV+MS-UIGothic"/>
              </a:rPr>
              <a:t>排尿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3589210"/>
            <a:ext cx="4439861" cy="18807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WWVMA+LRGNUN+ArialMT"/>
                <a:cs typeface="MWWVMA+LRGNU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OTTOV+MS-UIGothic"/>
                <a:cs typeface="FOTTOV+MS-UIGothic"/>
              </a:rPr>
              <a:t>留置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导</a:t>
            </a:r>
            <a:r>
              <a:rPr sz="2400">
                <a:solidFill>
                  <a:srgbClr val="00B6FF"/>
                </a:solidFill>
                <a:latin typeface="FOTTOV+MS-UIGothic"/>
                <a:cs typeface="FOTTOV+MS-UIGothic"/>
              </a:rPr>
              <a:t>尿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FOTTOV+MS-UIGothic"/>
                <a:cs typeface="FOTTOV+MS-UIGothic"/>
              </a:rPr>
              <a:t>的注意事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项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WWVMA+LRGNUN+ArialMT"/>
                <a:cs typeface="MWWVMA+LRGNU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OTTOV+MS-UIGothic"/>
                <a:cs typeface="FOTTOV+MS-UIGothic"/>
              </a:rPr>
              <a:t>留置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导</a:t>
            </a:r>
            <a:r>
              <a:rPr sz="2400">
                <a:solidFill>
                  <a:srgbClr val="00B6FF"/>
                </a:solidFill>
                <a:latin typeface="FOTTOV+MS-UIGothic"/>
                <a:cs typeface="FOTTOV+MS-UIGothic"/>
              </a:rPr>
              <a:t>尿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FOTTOV+MS-UIGothic"/>
                <a:cs typeface="FOTTOV+MS-UIGothic"/>
              </a:rPr>
              <a:t>的并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B6FF"/>
                </a:solidFill>
                <a:latin typeface="FOTTOV+MS-UIGothic"/>
                <a:cs typeface="FOTTOV+MS-UIGothic"/>
              </a:rPr>
              <a:t>症及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00B6FF"/>
                </a:solidFill>
                <a:latin typeface="FOTTOV+MS-UIGothic"/>
                <a:cs typeface="FOTTOV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MWWVMA+LRGNUN+ArialMT"/>
                <a:cs typeface="MWWVMA+LRGNUN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FOTTOV+MS-UIGothic"/>
                <a:cs typeface="FOTTOV+MS-UIGothic"/>
              </a:rPr>
              <a:t>留置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导</a:t>
            </a:r>
            <a:r>
              <a:rPr sz="2400">
                <a:solidFill>
                  <a:srgbClr val="00B6FF"/>
                </a:solidFill>
                <a:latin typeface="FOTTOV+MS-UIGothic"/>
                <a:cs typeface="FOTTOV+MS-UIGothic"/>
              </a:rPr>
              <a:t>尿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2400">
                <a:solidFill>
                  <a:srgbClr val="00B6FF"/>
                </a:solidFill>
                <a:latin typeface="FOTTOV+MS-UIGothic"/>
                <a:cs typeface="FOTTOV+MS-UIGothic"/>
              </a:rPr>
              <a:t>的未来展望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FOTTOV+MS-UIGothic"/>
                <a:cs typeface="FOTTOV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QQGJQK+TIRGIN+MicrosoftYaHei-Bold"/>
                <a:cs typeface="QQGJQK+TIRGIN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QQGJQK+TIRGIN+MicrosoftYaHei-Bold"/>
                <a:cs typeface="QQGJQK+TIRGIN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67125" y="3559476"/>
            <a:ext cx="5582643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FOTTOV+MS-UIGothic"/>
                <a:cs typeface="FOTTOV+MS-UIGothic"/>
              </a:rPr>
              <a:t>留置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导</a:t>
            </a:r>
            <a:r>
              <a:rPr sz="3800" spc="23">
                <a:solidFill>
                  <a:srgbClr val="00B6FF"/>
                </a:solidFill>
                <a:latin typeface="FOTTOV+MS-UIGothic"/>
                <a:cs typeface="FOTTOV+MS-UIGothic"/>
              </a:rPr>
              <a:t>尿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800" spc="25">
                <a:solidFill>
                  <a:srgbClr val="00B6FF"/>
                </a:solidFill>
                <a:latin typeface="FOTTOV+MS-UIGothic"/>
                <a:cs typeface="FOTTOV+MS-UIGothic"/>
              </a:rPr>
              <a:t>的基本介</a:t>
            </a:r>
            <a:r>
              <a:rPr sz="3800">
                <a:solidFill>
                  <a:srgbClr val="00B6FF"/>
                </a:solidFill>
                <a:latin typeface="SimSun"/>
                <a:cs typeface="SimSun"/>
              </a:rPr>
              <a:t>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OTTOV+MS-UIGothic"/>
                <a:cs typeface="FOTTOV+MS-UIGothic"/>
              </a:rPr>
              <a:t>留置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导</a:t>
            </a:r>
            <a:r>
              <a:rPr sz="3000">
                <a:solidFill>
                  <a:srgbClr val="00B6FF"/>
                </a:solidFill>
                <a:latin typeface="FOTTOV+MS-UIGothic"/>
                <a:cs typeface="FOTTOV+MS-UIGothic"/>
              </a:rPr>
              <a:t>尿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000">
                <a:solidFill>
                  <a:srgbClr val="00B6FF"/>
                </a:solidFill>
                <a:latin typeface="FOTTOV+MS-UIGothic"/>
                <a:cs typeface="FOTTOV+MS-UIGothic"/>
              </a:rPr>
              <a:t>的基本介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OTTOV+MS-UIGothic"/>
                <a:cs typeface="FOTTOV+MS-UIGothic"/>
              </a:rPr>
              <a:t>定</a:t>
            </a:r>
            <a:r>
              <a:rPr sz="155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FOTTOV+MS-UIGothic"/>
                <a:cs typeface="FOTTOV+MS-UIGothic"/>
              </a:rPr>
              <a:t>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QQGJQK+TIRGIN+MicrosoftYaHei-Bold"/>
                <a:cs typeface="QQGJQK+TIRGIN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67125" y="3559476"/>
            <a:ext cx="5582643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FOTTOV+MS-UIGothic"/>
                <a:cs typeface="FOTTOV+MS-UIGothic"/>
              </a:rPr>
              <a:t>留置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导</a:t>
            </a:r>
            <a:r>
              <a:rPr sz="3800" spc="23">
                <a:solidFill>
                  <a:srgbClr val="00B6FF"/>
                </a:solidFill>
                <a:latin typeface="FOTTOV+MS-UIGothic"/>
                <a:cs typeface="FOTTOV+MS-UIGothic"/>
              </a:rPr>
              <a:t>尿</a:t>
            </a:r>
            <a:r>
              <a:rPr sz="3800" spc="27">
                <a:solidFill>
                  <a:srgbClr val="00B6FF"/>
                </a:solidFill>
                <a:latin typeface="SimSun"/>
                <a:cs typeface="SimSun"/>
              </a:rPr>
              <a:t>术</a:t>
            </a:r>
            <a:r>
              <a:rPr sz="3800" spc="25">
                <a:solidFill>
                  <a:srgbClr val="00B6FF"/>
                </a:solidFill>
                <a:latin typeface="FOTTOV+MS-UIGothic"/>
                <a:cs typeface="FOTTOV+MS-UIGothic"/>
              </a:rPr>
              <a:t>的操作目的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监测</a:t>
            </a:r>
            <a:r>
              <a:rPr sz="3000">
                <a:solidFill>
                  <a:srgbClr val="00B6FF"/>
                </a:solidFill>
                <a:latin typeface="FOTTOV+MS-UIGothic"/>
                <a:cs typeface="FOTTOV+MS-UIGothic"/>
              </a:rPr>
              <a:t>尿量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OTTOV+MS-UIGothic"/>
                <a:cs typeface="FOTTOV+MS-UIGothic"/>
              </a:rPr>
              <a:t>防止尿潴留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协</a:t>
            </a:r>
            <a:r>
              <a:rPr sz="3000">
                <a:solidFill>
                  <a:srgbClr val="00B6FF"/>
                </a:solidFill>
                <a:latin typeface="FOTTOV+MS-UIGothic"/>
                <a:cs typeface="FOTTOV+MS-UIGothic"/>
              </a:rPr>
              <a:t>助治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00B6FF"/>
                </a:solidFill>
                <a:latin typeface="FOTTOV+MS-UIGothic"/>
                <a:cs typeface="FOTTOV+MS-UIGothic"/>
              </a:rPr>
              <a:t>某些泌尿系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FOTTOV+MS-UIGothic"/>
                <a:cs typeface="FOTTOV+MS-UIGothic"/>
              </a:rPr>
              <a:t>疾病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7021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FOTTOV+MS-UIGothic"/>
                <a:cs typeface="FOTTOV+MS-UIGothic"/>
              </a:rPr>
              <a:t>于某些泌尿系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FOTTOV+MS-UIGothic"/>
                <a:cs typeface="FOTTOV+MS-UIGothic"/>
              </a:rPr>
              <a:t>疾病，如膀胱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FOTTOV+MS-UIGothic"/>
                <a:cs typeface="FOTTOV+MS-UIGothic"/>
              </a:rPr>
              <a:t>石、尿道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FOTTOV+MS-UIGothic"/>
                <a:cs typeface="FOTTOV+MS-UIGothic"/>
              </a:rPr>
              <a:t>石等，留置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FOTTOV+MS-UIGothic"/>
                <a:cs typeface="FOTTOV+MS-UIGothic"/>
              </a:rPr>
              <a:t>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FOTTOV+MS-UIGothic"/>
                <a:cs typeface="FOTTOV+MS-UIGothic"/>
              </a:rPr>
              <a:t>可以帮助引流尿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663043"/>
            <a:ext cx="473047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OTTOV+MS-UIGothic"/>
                <a:cs typeface="FOTTOV+MS-UIGothic"/>
              </a:rPr>
              <a:t>液，减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FFFFFF"/>
                </a:solidFill>
                <a:latin typeface="FOTTOV+MS-UIGothic"/>
                <a:cs typeface="FOTTOV+MS-UIGothic"/>
              </a:rPr>
              <a:t>疼痛和梗阻症状，同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时为进</a:t>
            </a:r>
            <a:r>
              <a:rPr sz="1350">
                <a:solidFill>
                  <a:srgbClr val="FFFFFF"/>
                </a:solidFill>
                <a:latin typeface="FOTTOV+MS-UIGothic"/>
                <a:cs typeface="FOTTOV+MS-UIGothic"/>
              </a:rPr>
              <a:t>一步治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FOTTOV+MS-UIGothic"/>
                <a:cs typeface="FOTTOV+MS-UIGothic"/>
              </a:rPr>
              <a:t>提供便利。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338173"/>
            <a:ext cx="67021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OTTOV+MS-UIGothic"/>
                <a:cs typeface="FOTTOV+MS-UIGothic"/>
              </a:rPr>
              <a:t>在泌尿系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FOTTOV+MS-UIGothic"/>
                <a:cs typeface="FOTTOV+MS-UIGothic"/>
              </a:rPr>
              <a:t>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FOTTOV+MS-UIGothic"/>
                <a:cs typeface="FOTTOV+MS-UIGothic"/>
              </a:rPr>
              <a:t>前后，留置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FOTTOV+MS-UIGothic"/>
                <a:cs typeface="FOTTOV+MS-UIGothic"/>
              </a:rPr>
              <a:t>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FOTTOV+MS-UIGothic"/>
                <a:cs typeface="FOTTOV+MS-UIGothic"/>
              </a:rPr>
              <a:t>可以起到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FOTTOV+MS-UIGothic"/>
                <a:cs typeface="FOTTOV+MS-UIGothic"/>
              </a:rPr>
              <a:t>防感染、促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进伤</a:t>
            </a:r>
            <a:r>
              <a:rPr sz="1350">
                <a:solidFill>
                  <a:srgbClr val="FFFFFF"/>
                </a:solidFill>
                <a:latin typeface="FOTTOV+MS-UIGothic"/>
                <a:cs typeface="FOTTOV+MS-UIGothic"/>
              </a:rPr>
              <a:t>口愈合的作用，提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46783"/>
            <a:ext cx="67021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OTTOV+MS-UIGothic"/>
                <a:cs typeface="FOTTOV+MS-UIGothic"/>
              </a:rPr>
              <a:t>高手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FOTTOV+MS-UIGothic"/>
                <a:cs typeface="FOTTOV+MS-UIGothic"/>
              </a:rPr>
              <a:t>成功率。此外，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FOTTOV+MS-UIGothic"/>
                <a:cs typeface="FOTTOV+MS-UIGothic"/>
              </a:rPr>
              <a:t>于尿道断裂等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FFFFFF"/>
                </a:solidFill>
                <a:latin typeface="FOTTOV+MS-UIGothic"/>
                <a:cs typeface="FOTTOV+MS-UIGothic"/>
              </a:rPr>
              <a:t>，留置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FOTTOV+MS-UIGothic"/>
                <a:cs typeface="FOTTOV+MS-UIGothic"/>
              </a:rPr>
              <a:t>尿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FOTTOV+MS-UIGothic"/>
                <a:cs typeface="FOTTOV+MS-UIGothic"/>
              </a:rPr>
              <a:t>也是重要的治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FOTTOV+MS-UIGothic"/>
                <a:cs typeface="FOTTOV+MS-UIGothic"/>
              </a:rPr>
              <a:t>措施之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78704" y="4955393"/>
            <a:ext cx="5424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OTTOV+MS-UIGothic"/>
                <a:cs typeface="FOTTOV+MS-UIGothic"/>
              </a:rPr>
              <a:t>一。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7829" y="185676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6D3FF"/>
                </a:solidFill>
                <a:latin typeface="QQGJQK+TIRGIN+MicrosoftYaHei-Bold"/>
                <a:cs typeface="QQGJQK+TIRGIN+MicrosoftYaHei-Bold"/>
              </a:rPr>
              <a:t>CATALOGUE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38675" y="3559476"/>
            <a:ext cx="3635426" cy="1206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800"/>
              </a:lnSpc>
              <a:spcBef>
                <a:spcPct val="0"/>
              </a:spcBef>
              <a:spcAft>
                <a:spcPct val="0"/>
              </a:spcAft>
            </a:pPr>
            <a:r>
              <a:rPr sz="3800" spc="25">
                <a:solidFill>
                  <a:srgbClr val="00B6FF"/>
                </a:solidFill>
                <a:latin typeface="FOTTOV+MS-UIGothic"/>
                <a:cs typeface="FOTTOV+MS-UIGothic"/>
              </a:rPr>
              <a:t>如何</a:t>
            </a:r>
            <a:r>
              <a:rPr sz="3800" spc="25">
                <a:solidFill>
                  <a:srgbClr val="00B6FF"/>
                </a:solidFill>
                <a:latin typeface="SimSun"/>
                <a:cs typeface="SimSun"/>
              </a:rPr>
              <a:t>诱导</a:t>
            </a:r>
            <a:r>
              <a:rPr sz="3800" spc="27">
                <a:solidFill>
                  <a:srgbClr val="00B6FF"/>
                </a:solidFill>
                <a:latin typeface="FOTTOV+MS-UIGothic"/>
                <a:cs typeface="FOTTOV+MS-UIGothic"/>
              </a:rPr>
              <a:t>排尿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OTTOV+MS-UIGothic"/>
                <a:cs typeface="FOTTOV+MS-UIGothic"/>
              </a:rPr>
              <a:t>改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00B6FF"/>
                </a:solidFill>
                <a:latin typeface="FOTTOV+MS-UIGothic"/>
                <a:cs typeface="FOTTOV+MS-UIGothic"/>
              </a:rPr>
              <a:t>体位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320875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OTTOV+MS-UIGothic"/>
                <a:cs typeface="FOTTOV+MS-UIGothic"/>
              </a:rPr>
              <a:t>站立位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317114" y="225722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OTTOV+MS-UIGothic"/>
                <a:cs typeface="FOTTOV+MS-UIGothic"/>
              </a:rPr>
              <a:t>俯卧位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10255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FOTTOV+MS-UIGothic"/>
                <a:cs typeface="FOTTOV+MS-UIGothic"/>
              </a:rPr>
              <a:t>坐位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热</a:t>
            </a:r>
            <a:r>
              <a:rPr sz="3000">
                <a:solidFill>
                  <a:srgbClr val="00B6FF"/>
                </a:solidFill>
                <a:latin typeface="FOTTOV+MS-UIGothic"/>
                <a:cs typeface="FOTTOV+MS-UIGothic"/>
              </a:rPr>
              <a:t>敷膀胱区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QGJQK+TIRGIN+MicrosoftYaHei-Bold"/>
                <a:cs typeface="QQGJQK+TIRGIN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QQGJQK+TIRGIN+MicrosoftYaHei-Bold"/>
                <a:cs typeface="QQGJQK+TIRGIN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FOTTOV+MS-UIGothic"/>
                <a:cs typeface="FOTTOV+MS-UIGothic"/>
              </a:rPr>
              <a:t>按摩膀胱区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OTTOV+MS-UIGothic"/>
                <a:cs typeface="FOTTOV+MS-UIGothic"/>
              </a:rPr>
              <a:t>按摩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FOTTOV+MS-UIGothic"/>
                <a:cs typeface="FOTTOV+MS-UIGothic"/>
              </a:rPr>
              <a:t>力度要适中，避免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FOTTOV+MS-UIGothic"/>
                <a:cs typeface="FOTTOV+MS-UIGothic"/>
              </a:rPr>
              <a:t>度用力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FOTTOV+MS-UIGothic"/>
                <a:cs typeface="FOTTOV+MS-UIGothic"/>
              </a:rPr>
              <a:t>致疼痛或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FFFFFF"/>
                </a:solidFill>
                <a:latin typeface="FOTTOV+MS-UIGothic"/>
                <a:cs typeface="FOTTOV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https://d.book118.com/528102134070006042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FOTTOV+MS-UIGothic</vt:lpstr>
      <vt:lpstr>SimSun</vt:lpstr>
      <vt:lpstr>MWWVMA+LRGNUN+ArialMT</vt:lpstr>
      <vt:lpstr>Times New Roman</vt:lpstr>
      <vt:lpstr>QQGJQK+TIRGIN+MicrosoftYaHei-Bold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2024-09-21T16:37:38.167</cp:lastPrinted>
  <dcterms:created xsi:type="dcterms:W3CDTF">2024-09-21T08:37:38Z</dcterms:created>
  <dcterms:modified xsi:type="dcterms:W3CDTF">2024-09-21T08:37:39Z</dcterms:modified>
</cp:coreProperties>
</file>