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Lst>
  <p:sldIdLst>
    <p:sldId id="259" r:id="rId3"/>
    <p:sldId id="262" r:id="rId4"/>
    <p:sldId id="265" r:id="rId5"/>
    <p:sldId id="268" r:id="rId6"/>
    <p:sldId id="271" r:id="rId7"/>
    <p:sldId id="274" r:id="rId8"/>
    <p:sldId id="277" r:id="rId9"/>
    <p:sldId id="280" r:id="rId10"/>
    <p:sldId id="283" r:id="rId11"/>
    <p:sldId id="286" r:id="rId12"/>
    <p:sldId id="289" r:id="rId13"/>
    <p:sldId id="292" r:id="rId14"/>
    <p:sldId id="295" r:id="rId15"/>
    <p:sldId id="297" r:id="rId16"/>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2.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B1C0F314-0F74-4416-B946-E843F5EE9BB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6219BB53-8878-4E6A-ABC2-9EED7B0D05E8}"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C12251B1-527E-4510-81BC-53246538A7E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F96B9AE5-0CAC-4F6C-B743-8F484E2FE920}"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7A4623DD-7065-4BF9-AF48-196422A3F408}"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B3F08A0D-20D9-40ED-A2B5-FFE4094F3883}"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585C54B9-280E-466A-9804-5B256C50DBD4}"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26578F19-E40A-4B01-9EAD-54BD1A09D523}"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D675B6A0-2B1A-4EEF-9723-088788482E01}"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6C614E58-9673-4218-8DCD-97040E56359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2332612A-94AE-4EC9-82F8-F7C28A14E3A1}"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1D8BD707-D9CF-40AE-B4C6-C98DA3205C09}" type="datetimeFigureOut">
              <a:rPr lang="en-US" smtClean="0"/>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2.png" /><Relationship Id="rId3"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5.jpeg" /><Relationship Id="rId3" Type="http://schemas.openxmlformats.org/officeDocument/2006/relationships/image" Target="../media/image6.jpeg" /><Relationship Id="rId4" Type="http://schemas.openxmlformats.org/officeDocument/2006/relationships/image" Target="../media/image7.jpeg" /><Relationship Id="rId5"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8.jpeg" /><Relationship Id="rId3" Type="http://schemas.openxmlformats.org/officeDocument/2006/relationships/image" Target="../media/image9.jpeg" /><Relationship Id="rId4" Type="http://schemas.openxmlformats.org/officeDocument/2006/relationships/image" Target="../media/image10.jpeg" /><Relationship Id="rId5" Type="http://schemas.openxmlformats.org/officeDocument/2006/relationships/image" Target="../media/image3.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1.jpeg" /><Relationship Id="rId3" Type="http://schemas.openxmlformats.org/officeDocument/2006/relationships/image" Target="../media/image12.jpeg" /><Relationship Id="rId4" Type="http://schemas.openxmlformats.org/officeDocument/2006/relationships/image" Target="../media/image13.jpeg" /><Relationship Id="rId5"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4.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3.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14.jpeg" /><Relationship Id="rId3" Type="http://schemas.openxmlformats.org/officeDocument/2006/relationships/image" Target="../media/image15.jpeg" /><Relationship Id="rId4" Type="http://schemas.openxmlformats.org/officeDocument/2006/relationships/image" Target="../media/image3.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d.book118.com/528106041106006036"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849616" y="1681622"/>
            <a:ext cx="6249900" cy="1977390"/>
          </a:xfrm>
          <a:prstGeom prst="rect">
            <a:avLst/>
          </a:prstGeom>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950" b="1">
                <a:solidFill>
                  <a:schemeClr val="accent1">
                    <a:alpha val="100000"/>
                  </a:schemeClr>
                </a:solidFill>
                <a:latin typeface="Microsoft Yahei"/>
                <a:ea typeface="Microsoft Yahei"/>
                <a:cs typeface="Microsoft Yahei"/>
              </a:rPr>
              <a:t>安全生产管理制度的应急预案和演练</a:t>
            </a:r>
          </a:p>
        </p:txBody>
      </p:sp>
      <p:sp>
        <p:nvSpPr>
          <p:cNvPr id="3" name="AutoShape 3"/>
          <p:cNvSpPr/>
          <p:nvPr/>
        </p:nvSpPr>
        <p:spPr>
          <a:xfrm>
            <a:off x="878191" y="4363593"/>
            <a:ext cx="2414501" cy="419156"/>
          </a:xfrm>
          <a:prstGeom prst="rect">
            <a:avLst/>
          </a:prstGeom>
          <a:noFill/>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800">
                <a:solidFill>
                  <a:schemeClr val="accent1">
                    <a:alpha val="100000"/>
                  </a:schemeClr>
                </a:solidFill>
                <a:latin typeface="Microsoft Yahei"/>
                <a:ea typeface="Microsoft Yahei"/>
                <a:cs typeface="Microsoft Yahei"/>
              </a:rPr>
              <a:t>汇报人：XX</a:t>
            </a:r>
            <a:endParaRPr lang="en-US" sz="1100"/>
          </a:p>
        </p:txBody>
      </p:sp>
      <p:sp>
        <p:nvSpPr>
          <p:cNvPr id="4" name="AutoShape 4"/>
          <p:cNvSpPr/>
          <p:nvPr/>
        </p:nvSpPr>
        <p:spPr>
          <a:xfrm>
            <a:off x="3539184" y="4354068"/>
            <a:ext cx="2350910" cy="419156"/>
          </a:xfrm>
          <a:prstGeom prst="rect">
            <a:avLst/>
          </a:prstGeom>
          <a:noFill/>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en-US" sz="1800">
                <a:solidFill>
                  <a:schemeClr val="accent1">
                    <a:alpha val="100000"/>
                  </a:schemeClr>
                </a:solidFill>
                <a:latin typeface="Microsoft Yahei"/>
                <a:ea typeface="Microsoft Yahei"/>
                <a:cs typeface="Microsoft Yahei"/>
              </a:rPr>
              <a:t>2024-01-20</a:t>
            </a:r>
            <a:endParaRPr lang="en-US" sz="1100"/>
          </a:p>
        </p:txBody>
      </p:sp>
      <p:sp>
        <p:nvSpPr>
          <p:cNvPr id="5" name="AutoShape 5"/>
          <p:cNvSpPr/>
          <p:nvPr/>
        </p:nvSpPr>
        <p:spPr>
          <a:xfrm>
            <a:off x="8360225" y="302442"/>
            <a:ext cx="3351690" cy="419156"/>
          </a:xfrm>
          <a:prstGeom prst="rect">
            <a:avLst/>
          </a:prstGeom>
          <a:noFill/>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200">
                <a:solidFill>
                  <a:schemeClr val="lt1">
                    <a:alpha val="100000"/>
                  </a:schemeClr>
                </a:solidFill>
                <a:latin typeface="Microsoft Yahei"/>
                <a:ea typeface="Microsoft Yahei"/>
                <a:cs typeface="Microsoft Yahei"/>
              </a:rPr>
              <a:t>https://wenku.baidu.com</a:t>
            </a:r>
            <a:endParaRPr lang="en-US" sz="1100"/>
          </a:p>
        </p:txBody>
      </p:sp>
      <p:sp>
        <p:nvSpPr>
          <p:cNvPr id="6" name="TextBox 6"/>
          <p:cNvSpPr txBox="1"/>
          <p:nvPr/>
        </p:nvSpPr>
        <p:spPr>
          <a:xfrm>
            <a:off x="689387" y="6072206"/>
            <a:ext cx="2297430" cy="291465"/>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375"/>
              </a:spcBef>
            </a:pPr>
            <a:r>
              <a:rPr lang="en-US" sz="1200">
                <a:solidFill>
                  <a:srgbClr val="FFFFFF">
                    <a:alpha val="100000"/>
                  </a:srgbClr>
                </a:solidFill>
                <a:latin typeface="Microsoft Yahei"/>
                <a:ea typeface="Microsoft Yahei"/>
                <a:cs typeface="Microsoft Yahei"/>
              </a:rPr>
              <a:t>REPORTING</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3">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tretch>
            <a:fillRect/>
          </a:stretch>
        </p:blipFill>
        <p:spPr>
          <a:xfrm>
            <a:off x="0" y="0"/>
            <a:ext cx="12192000" cy="6858000"/>
          </a:xfrm>
          <a:prstGeom prst="rect">
            <a:avLst/>
          </a:prstGeom>
        </p:spPr>
      </p:pic>
      <p:sp>
        <p:nvSpPr>
          <p:cNvPr id="3" name="TextBox 3"/>
          <p:cNvSpPr txBox="1"/>
          <p:nvPr/>
        </p:nvSpPr>
        <p:spPr>
          <a:xfrm>
            <a:off x="9001074" y="877515"/>
            <a:ext cx="2792730" cy="777240"/>
          </a:xfrm>
          <a:prstGeom prst="rect">
            <a:avLst/>
          </a:prstGeom>
        </p:spPr>
        <p:txBody>
          <a:bodyPr vert="horz" wrap="square" lIns="91440" tIns="45720" rIns="91440" bIns="4572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sz="3600" b="1">
                <a:solidFill>
                  <a:schemeClr val="accent1">
                    <a:alpha val="100000"/>
                  </a:schemeClr>
                </a:solidFill>
                <a:latin typeface="Microsoft Yahei"/>
                <a:ea typeface="Microsoft Yahei"/>
                <a:cs typeface="Microsoft Yahei"/>
              </a:rPr>
              <a:t>目 录</a:t>
            </a:r>
          </a:p>
        </p:txBody>
      </p:sp>
      <p:sp>
        <p:nvSpPr>
          <p:cNvPr id="4" name="TextBox 4"/>
          <p:cNvSpPr txBox="1"/>
          <p:nvPr/>
        </p:nvSpPr>
        <p:spPr>
          <a:xfrm>
            <a:off x="4473390" y="1191132"/>
            <a:ext cx="6278486" cy="5326715"/>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03200" lvl="0" indent="-203200">
              <a:lnSpc>
                <a:spcPct val="150000"/>
              </a:lnSpc>
              <a:spcBef>
                <a:spcPct val="0"/>
              </a:spcBef>
              <a:buFont typeface="Arial"/>
              <a:buChar char="•"/>
            </a:pPr>
            <a:r>
              <a:rPr lang="en-US" sz="2400" b="1">
                <a:solidFill>
                  <a:schemeClr val="accent1">
                    <a:alpha val="100000"/>
                  </a:schemeClr>
                </a:solidFill>
                <a:latin typeface="Microsoft Yahei"/>
                <a:ea typeface="Microsoft Yahei"/>
                <a:cs typeface="Microsoft Yahei"/>
              </a:rPr>
              <a:t>应急预案概述</a:t>
            </a:r>
          </a:p>
          <a:p>
            <a:pPr marL="203200" lvl="0" indent="-203200">
              <a:lnSpc>
                <a:spcPct val="150000"/>
              </a:lnSpc>
              <a:spcBef>
                <a:spcPct val="0"/>
              </a:spcBef>
              <a:buFont typeface="Arial"/>
              <a:buChar char="•"/>
            </a:pPr>
            <a:r>
              <a:rPr lang="en-US" sz="2400" b="1">
                <a:solidFill>
                  <a:schemeClr val="accent1">
                    <a:alpha val="100000"/>
                  </a:schemeClr>
                </a:solidFill>
                <a:latin typeface="Microsoft Yahei"/>
                <a:ea typeface="Microsoft Yahei"/>
                <a:cs typeface="Microsoft Yahei"/>
              </a:rPr>
              <a:t>安全生产管理制度与应急预案关系</a:t>
            </a:r>
          </a:p>
          <a:p>
            <a:pPr marL="203200" lvl="0" indent="-203200">
              <a:lnSpc>
                <a:spcPct val="150000"/>
              </a:lnSpc>
              <a:spcBef>
                <a:spcPct val="0"/>
              </a:spcBef>
              <a:buFont typeface="Arial"/>
              <a:buChar char="•"/>
            </a:pPr>
            <a:r>
              <a:rPr lang="en-US" sz="2400" b="1">
                <a:solidFill>
                  <a:schemeClr val="accent1">
                    <a:alpha val="100000"/>
                  </a:schemeClr>
                </a:solidFill>
                <a:latin typeface="Microsoft Yahei"/>
                <a:ea typeface="Microsoft Yahei"/>
                <a:cs typeface="Microsoft Yahei"/>
              </a:rPr>
              <a:t>应急预案编制与审批流程</a:t>
            </a:r>
          </a:p>
          <a:p>
            <a:pPr marL="203200" lvl="0" indent="-203200">
              <a:lnSpc>
                <a:spcPct val="150000"/>
              </a:lnSpc>
              <a:spcBef>
                <a:spcPct val="0"/>
              </a:spcBef>
              <a:buFont typeface="Arial"/>
              <a:buChar char="•"/>
            </a:pPr>
            <a:r>
              <a:rPr lang="en-US" sz="2400" b="1">
                <a:solidFill>
                  <a:schemeClr val="accent1">
                    <a:alpha val="100000"/>
                  </a:schemeClr>
                </a:solidFill>
                <a:latin typeface="Microsoft Yahei"/>
                <a:ea typeface="Microsoft Yahei"/>
                <a:cs typeface="Microsoft Yahei"/>
              </a:rPr>
              <a:t>演练计划制定与实施过程描述</a:t>
            </a:r>
          </a:p>
          <a:p>
            <a:pPr marL="203200" lvl="0" indent="-203200">
              <a:lnSpc>
                <a:spcPct val="150000"/>
              </a:lnSpc>
              <a:spcBef>
                <a:spcPct val="0"/>
              </a:spcBef>
              <a:buFont typeface="Arial"/>
              <a:buChar char="•"/>
            </a:pPr>
            <a:r>
              <a:rPr lang="en-US" sz="2400" b="1">
                <a:solidFill>
                  <a:schemeClr val="accent1">
                    <a:alpha val="100000"/>
                  </a:schemeClr>
                </a:solidFill>
                <a:latin typeface="Microsoft Yahei"/>
                <a:ea typeface="Microsoft Yahei"/>
                <a:cs typeface="Microsoft Yahei"/>
              </a:rPr>
              <a:t>现场处置方案设计与演示环节</a:t>
            </a:r>
          </a:p>
          <a:p>
            <a:pPr marL="203200" lvl="0" indent="-203200">
              <a:lnSpc>
                <a:spcPct val="150000"/>
              </a:lnSpc>
              <a:spcBef>
                <a:spcPct val="0"/>
              </a:spcBef>
              <a:buFont typeface="Arial"/>
              <a:buChar char="•"/>
            </a:pPr>
            <a:r>
              <a:rPr lang="en-US" sz="2400" b="1">
                <a:solidFill>
                  <a:schemeClr val="accent1">
                    <a:alpha val="100000"/>
                  </a:schemeClr>
                </a:solidFill>
                <a:latin typeface="Microsoft Yahei"/>
                <a:ea typeface="Microsoft Yahei"/>
                <a:cs typeface="Microsoft Yahei"/>
              </a:rPr>
              <a:t>效果评估方法论述及改进方向探讨</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354301" y="1481613"/>
            <a:ext cx="1849755" cy="929640"/>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90000"/>
              </a:lnSpc>
            </a:pPr>
            <a:r>
              <a:rPr lang="en-US" sz="3300" b="1">
                <a:solidFill>
                  <a:schemeClr val="accent1">
                    <a:alpha val="100000"/>
                  </a:schemeClr>
                </a:solidFill>
                <a:latin typeface="Microsoft Yahei"/>
                <a:ea typeface="Microsoft Yahei"/>
                <a:cs typeface="Microsoft Yahei"/>
              </a:rPr>
              <a:t>PART</a:t>
            </a:r>
          </a:p>
        </p:txBody>
      </p:sp>
      <p:sp>
        <p:nvSpPr>
          <p:cNvPr id="3" name="TextBox 3"/>
          <p:cNvSpPr txBox="1"/>
          <p:nvPr/>
        </p:nvSpPr>
        <p:spPr>
          <a:xfrm>
            <a:off x="2298115" y="1481613"/>
            <a:ext cx="2922600" cy="929640"/>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pPr>
            <a:r>
              <a:rPr lang="en-US" sz="3300" b="1">
                <a:solidFill>
                  <a:schemeClr val="accent1">
                    <a:alpha val="100000"/>
                  </a:schemeClr>
                </a:solidFill>
                <a:latin typeface="Microsoft Yahei"/>
                <a:ea typeface="Microsoft Yahei"/>
                <a:cs typeface="Microsoft Yahei"/>
              </a:rPr>
              <a:t>01</a:t>
            </a:r>
          </a:p>
        </p:txBody>
      </p:sp>
      <p:sp>
        <p:nvSpPr>
          <p:cNvPr id="4" name="TextBox 4"/>
          <p:cNvSpPr txBox="1"/>
          <p:nvPr/>
        </p:nvSpPr>
        <p:spPr>
          <a:xfrm>
            <a:off x="853953" y="2362980"/>
            <a:ext cx="6574155" cy="1805940"/>
          </a:xfrm>
          <a:prstGeom prst="rect">
            <a:avLst/>
          </a:prstGeom>
        </p:spPr>
        <p:txBody>
          <a:bodyPr vert="horz" wrap="square" lIns="91440" tIns="45720" rIns="91440" bIns="45720" rtlCol="0" anchor="t"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00" b="1">
                <a:solidFill>
                  <a:schemeClr val="accent1">
                    <a:alpha val="100000"/>
                  </a:schemeClr>
                </a:solidFill>
                <a:latin typeface="Microsoft Yahei"/>
                <a:ea typeface="Microsoft Yahei"/>
                <a:cs typeface="Microsoft Yahei"/>
              </a:rPr>
              <a:t>应急预案概述</a:t>
            </a:r>
          </a:p>
        </p:txBody>
      </p:sp>
      <p:sp>
        <p:nvSpPr>
          <p:cNvPr id="5" name="AutoShape 5"/>
          <p:cNvSpPr/>
          <p:nvPr/>
        </p:nvSpPr>
        <p:spPr>
          <a:xfrm>
            <a:off x="-186355" y="5615640"/>
            <a:ext cx="2473866" cy="612893"/>
          </a:xfrm>
          <a:prstGeom prst="rect">
            <a:avLst/>
          </a:prstGeom>
          <a:noFill/>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defRPr/>
            </a:pPr>
            <a:r>
              <a:rPr lang="en-US" sz="1200">
                <a:solidFill>
                  <a:srgbClr val="FFFFFF">
                    <a:alpha val="100000"/>
                  </a:srgbClr>
                </a:solidFill>
                <a:latin typeface="Microsoft Yahei"/>
                <a:ea typeface="Microsoft Yahei"/>
                <a:cs typeface="Microsoft Yahei"/>
              </a:rPr>
              <a:t>REPORTING</a:t>
            </a:r>
            <a:endParaRPr lang="en-US" sz="1100"/>
          </a:p>
        </p:txBody>
      </p:sp>
      <p:sp>
        <p:nvSpPr>
          <p:cNvPr id="6" name="AutoShape 6"/>
          <p:cNvSpPr/>
          <p:nvPr/>
        </p:nvSpPr>
        <p:spPr>
          <a:xfrm>
            <a:off x="8226875" y="302442"/>
            <a:ext cx="3351690" cy="419156"/>
          </a:xfrm>
          <a:prstGeom prst="rect">
            <a:avLst/>
          </a:prstGeom>
          <a:noFill/>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r>
              <a:rPr lang="en-US" sz="1200">
                <a:solidFill>
                  <a:schemeClr val="lt1">
                    <a:alpha val="100000"/>
                  </a:schemeClr>
                </a:solidFill>
                <a:latin typeface="Microsoft Yahei"/>
                <a:ea typeface="Microsoft Yahei"/>
                <a:cs typeface="Microsoft Yahei"/>
              </a:rPr>
              <a:t>WENKU DESIGN</a:t>
            </a:r>
            <a:endParaRPr lang="en-US" sz="1100"/>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5545936" y="2601975"/>
            <a:ext cx="1097280" cy="1097280"/>
          </a:xfrm>
          <a:prstGeom prst="ellipse">
            <a:avLst/>
          </a:prstGeom>
          <a:solidFill>
            <a:schemeClr val="accent4">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4723788" y="4992370"/>
            <a:ext cx="1097280" cy="1097280"/>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6414621" y="4992370"/>
            <a:ext cx="1097280" cy="109728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rot="2135991">
            <a:off x="6752079" y="3005407"/>
            <a:ext cx="422364" cy="509626"/>
          </a:xfrm>
          <a:custGeom>
            <a:rect l="l" t="t" r="r" b="b"/>
            <a:pathLst>
              <a:path w="1905000" h="1905000">
                <a:moveTo>
                  <a:pt x="1905000" y="952500"/>
                </a:moveTo>
                <a:lnTo>
                  <a:pt x="952500" y="0"/>
                </a:lnTo>
                <a:lnTo>
                  <a:pt x="952500" y="476250"/>
                </a:lnTo>
                <a:lnTo>
                  <a:pt x="0" y="476250"/>
                </a:lnTo>
                <a:lnTo>
                  <a:pt x="0" y="1428750"/>
                </a:lnTo>
                <a:lnTo>
                  <a:pt x="952500" y="1428750"/>
                </a:lnTo>
                <a:lnTo>
                  <a:pt x="952500" y="1905000"/>
                </a:lnTo>
                <a:lnTo>
                  <a:pt x="1905000" y="952500"/>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Freeform 6"/>
          <p:cNvSpPr/>
          <p:nvPr/>
        </p:nvSpPr>
        <p:spPr>
          <a:xfrm rot="-2296662">
            <a:off x="5082069" y="2980409"/>
            <a:ext cx="422364" cy="509626"/>
          </a:xfrm>
          <a:custGeom>
            <a:rect l="l" t="t" r="r" b="b"/>
            <a:pathLst>
              <a:path w="1905000" h="1905000">
                <a:moveTo>
                  <a:pt x="1905000" y="952500"/>
                </a:moveTo>
                <a:lnTo>
                  <a:pt x="952500" y="0"/>
                </a:lnTo>
                <a:lnTo>
                  <a:pt x="952500" y="476250"/>
                </a:lnTo>
                <a:lnTo>
                  <a:pt x="0" y="476250"/>
                </a:lnTo>
                <a:lnTo>
                  <a:pt x="0" y="1428750"/>
                </a:lnTo>
                <a:lnTo>
                  <a:pt x="952500" y="1428750"/>
                </a:lnTo>
                <a:lnTo>
                  <a:pt x="952500" y="1905000"/>
                </a:lnTo>
                <a:lnTo>
                  <a:pt x="1905000" y="952500"/>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rot="-6933846">
            <a:off x="4590610" y="4510035"/>
            <a:ext cx="422364" cy="509626"/>
          </a:xfrm>
          <a:custGeom>
            <a:rect l="l" t="t" r="r" b="b"/>
            <a:pathLst>
              <a:path w="1905000" h="1905000">
                <a:moveTo>
                  <a:pt x="1905000" y="952500"/>
                </a:moveTo>
                <a:lnTo>
                  <a:pt x="952500" y="0"/>
                </a:lnTo>
                <a:lnTo>
                  <a:pt x="952500" y="476250"/>
                </a:lnTo>
                <a:lnTo>
                  <a:pt x="0" y="476250"/>
                </a:lnTo>
                <a:lnTo>
                  <a:pt x="0" y="1428750"/>
                </a:lnTo>
                <a:lnTo>
                  <a:pt x="952500" y="1428750"/>
                </a:lnTo>
                <a:lnTo>
                  <a:pt x="952500" y="1905000"/>
                </a:lnTo>
                <a:lnTo>
                  <a:pt x="1905000" y="952500"/>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Freeform 8"/>
          <p:cNvSpPr/>
          <p:nvPr/>
        </p:nvSpPr>
        <p:spPr>
          <a:xfrm rot="10800000">
            <a:off x="5884214" y="5286197"/>
            <a:ext cx="422364" cy="509626"/>
          </a:xfrm>
          <a:custGeom>
            <a:rect l="l" t="t" r="r" b="b"/>
            <a:pathLst>
              <a:path w="1905000" h="1905000">
                <a:moveTo>
                  <a:pt x="1905000" y="952500"/>
                </a:moveTo>
                <a:lnTo>
                  <a:pt x="952500" y="0"/>
                </a:lnTo>
                <a:lnTo>
                  <a:pt x="952500" y="476250"/>
                </a:lnTo>
                <a:lnTo>
                  <a:pt x="0" y="476250"/>
                </a:lnTo>
                <a:lnTo>
                  <a:pt x="0" y="1428750"/>
                </a:lnTo>
                <a:lnTo>
                  <a:pt x="952500" y="1428750"/>
                </a:lnTo>
                <a:lnTo>
                  <a:pt x="952500" y="1905000"/>
                </a:lnTo>
                <a:lnTo>
                  <a:pt x="1905000" y="952500"/>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9"/>
          <p:cNvSpPr/>
          <p:nvPr/>
        </p:nvSpPr>
        <p:spPr>
          <a:xfrm rot="6699367">
            <a:off x="7238684" y="4544360"/>
            <a:ext cx="422364" cy="509626"/>
          </a:xfrm>
          <a:custGeom>
            <a:rect l="l" t="t" r="r" b="b"/>
            <a:pathLst>
              <a:path w="1905000" h="1905000">
                <a:moveTo>
                  <a:pt x="1905000" y="952500"/>
                </a:moveTo>
                <a:lnTo>
                  <a:pt x="952500" y="0"/>
                </a:lnTo>
                <a:lnTo>
                  <a:pt x="952500" y="476250"/>
                </a:lnTo>
                <a:lnTo>
                  <a:pt x="0" y="476250"/>
                </a:lnTo>
                <a:lnTo>
                  <a:pt x="0" y="1428750"/>
                </a:lnTo>
                <a:lnTo>
                  <a:pt x="952500" y="1428750"/>
                </a:lnTo>
                <a:lnTo>
                  <a:pt x="952500" y="1905000"/>
                </a:lnTo>
                <a:lnTo>
                  <a:pt x="1905000" y="952500"/>
                </a:lnTo>
                <a:close/>
              </a:path>
            </a:pathLst>
          </a:custGeom>
          <a:solidFill>
            <a:schemeClr val="accent1">
              <a:lumMod val="75000"/>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TextBox 10"/>
          <p:cNvSpPr txBox="1"/>
          <p:nvPr/>
        </p:nvSpPr>
        <p:spPr>
          <a:xfrm>
            <a:off x="8171891" y="3318396"/>
            <a:ext cx="3209925" cy="12096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作用</a:t>
            </a:r>
          </a:p>
        </p:txBody>
      </p:sp>
      <p:sp>
        <p:nvSpPr>
          <p:cNvPr id="11" name="Freeform 11"/>
          <p:cNvSpPr/>
          <p:nvPr/>
        </p:nvSpPr>
        <p:spPr>
          <a:xfrm>
            <a:off x="5821069" y="2864915"/>
            <a:ext cx="571400" cy="571400"/>
          </a:xfrm>
          <a:custGeom>
            <a:rect l="l" t="t" r="r" b="b"/>
            <a:pathLst>
              <a:path w="304800" h="304800">
                <a:moveTo>
                  <a:pt x="147180" y="28632"/>
                </a:moveTo>
                <a:lnTo>
                  <a:pt x="19907" y="83468"/>
                </a:lnTo>
                <a:lnTo>
                  <a:pt x="147304" y="137874"/>
                </a:lnTo>
                <a:lnTo>
                  <a:pt x="276015" y="83344"/>
                </a:lnTo>
                <a:lnTo>
                  <a:pt x="147180" y="28632"/>
                </a:lnTo>
                <a:close/>
                <a:moveTo>
                  <a:pt x="152400" y="144723"/>
                </a:moveTo>
                <a:lnTo>
                  <a:pt x="152400" y="276168"/>
                </a:lnTo>
                <a:lnTo>
                  <a:pt x="276177" y="217408"/>
                </a:lnTo>
                <a:lnTo>
                  <a:pt x="276177" y="92145"/>
                </a:lnTo>
                <a:lnTo>
                  <a:pt x="152400" y="144723"/>
                </a:lnTo>
                <a:close/>
                <a:moveTo>
                  <a:pt x="19098" y="217408"/>
                </a:moveTo>
                <a:lnTo>
                  <a:pt x="143294" y="276168"/>
                </a:lnTo>
                <a:lnTo>
                  <a:pt x="143294" y="144723"/>
                </a:lnTo>
                <a:lnTo>
                  <a:pt x="19098" y="92145"/>
                </a:lnTo>
                <a:lnTo>
                  <a:pt x="19098" y="217408"/>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AutoShape 12"/>
          <p:cNvSpPr/>
          <p:nvPr/>
        </p:nvSpPr>
        <p:spPr>
          <a:xfrm>
            <a:off x="6973593" y="3379295"/>
            <a:ext cx="1097280" cy="1097280"/>
          </a:xfrm>
          <a:prstGeom prst="ellipse">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3"/>
          <p:cNvSpPr/>
          <p:nvPr/>
        </p:nvSpPr>
        <p:spPr>
          <a:xfrm>
            <a:off x="7266066" y="3659577"/>
            <a:ext cx="512333" cy="512333"/>
          </a:xfrm>
          <a:custGeom>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4116258" y="3379295"/>
            <a:ext cx="1097280" cy="1097280"/>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5"/>
          <p:cNvSpPr/>
          <p:nvPr/>
        </p:nvSpPr>
        <p:spPr>
          <a:xfrm>
            <a:off x="4418097" y="3668943"/>
            <a:ext cx="493600" cy="493600"/>
          </a:xfrm>
          <a:custGeom>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6"/>
          <p:cNvSpPr/>
          <p:nvPr/>
        </p:nvSpPr>
        <p:spPr>
          <a:xfrm>
            <a:off x="5034007" y="5314781"/>
            <a:ext cx="476843" cy="476843"/>
          </a:xfrm>
          <a:custGeom>
            <a:rect l="l" t="t" r="r" b="b"/>
            <a:pathLst>
              <a:path w="304800" h="304800">
                <a:moveTo>
                  <a:pt x="116843" y="182880"/>
                </a:moveTo>
                <a:lnTo>
                  <a:pt x="30480" y="182880"/>
                </a:lnTo>
                <a:lnTo>
                  <a:pt x="30480" y="304800"/>
                </a:lnTo>
                <a:lnTo>
                  <a:pt x="0" y="304800"/>
                </a:lnTo>
                <a:lnTo>
                  <a:pt x="0" y="0"/>
                </a:lnTo>
                <a:lnTo>
                  <a:pt x="182880" y="0"/>
                </a:lnTo>
                <a:lnTo>
                  <a:pt x="187957" y="30480"/>
                </a:lnTo>
                <a:lnTo>
                  <a:pt x="304800" y="30480"/>
                </a:lnTo>
                <a:lnTo>
                  <a:pt x="259080" y="121920"/>
                </a:lnTo>
                <a:lnTo>
                  <a:pt x="304800" y="213360"/>
                </a:lnTo>
                <a:lnTo>
                  <a:pt x="121920" y="213360"/>
                </a:lnTo>
                <a:lnTo>
                  <a:pt x="116843" y="18288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17"/>
          <p:cNvSpPr/>
          <p:nvPr/>
        </p:nvSpPr>
        <p:spPr>
          <a:xfrm>
            <a:off x="6589033" y="5255782"/>
            <a:ext cx="570456" cy="570456"/>
          </a:xfrm>
          <a:custGeom>
            <a:rect l="l" t="t" r="r" b="b"/>
            <a:pathLst>
              <a:path w="304800" h="304800">
                <a:moveTo>
                  <a:pt x="310886" y="167269"/>
                </a:moveTo>
                <a:cubicBezTo>
                  <a:pt x="310886" y="167269"/>
                  <a:pt x="267148" y="122672"/>
                  <a:pt x="206873" y="122672"/>
                </a:cubicBezTo>
                <a:cubicBezTo>
                  <a:pt x="147980" y="122672"/>
                  <a:pt x="89764" y="167269"/>
                  <a:pt x="89764" y="167269"/>
                </a:cubicBezTo>
                <a:lnTo>
                  <a:pt x="57064" y="153619"/>
                </a:lnTo>
                <a:lnTo>
                  <a:pt x="57064" y="193662"/>
                </a:lnTo>
                <a:cubicBezTo>
                  <a:pt x="62217" y="195415"/>
                  <a:pt x="65989" y="200158"/>
                  <a:pt x="65989" y="205902"/>
                </a:cubicBezTo>
                <a:cubicBezTo>
                  <a:pt x="65989" y="211703"/>
                  <a:pt x="62141" y="216456"/>
                  <a:pt x="56912" y="218170"/>
                </a:cubicBezTo>
                <a:lnTo>
                  <a:pt x="66580" y="245135"/>
                </a:lnTo>
                <a:lnTo>
                  <a:pt x="38043" y="245135"/>
                </a:lnTo>
                <a:lnTo>
                  <a:pt x="47796" y="217942"/>
                </a:lnTo>
                <a:cubicBezTo>
                  <a:pt x="43110" y="215951"/>
                  <a:pt x="39834" y="211322"/>
                  <a:pt x="39834" y="205902"/>
                </a:cubicBezTo>
                <a:cubicBezTo>
                  <a:pt x="39834" y="200597"/>
                  <a:pt x="43015" y="196082"/>
                  <a:pt x="47558" y="194024"/>
                </a:cubicBezTo>
                <a:lnTo>
                  <a:pt x="47558" y="149647"/>
                </a:lnTo>
                <a:lnTo>
                  <a:pt x="0" y="129816"/>
                </a:lnTo>
                <a:lnTo>
                  <a:pt x="209255" y="35890"/>
                </a:lnTo>
                <a:lnTo>
                  <a:pt x="401241" y="130997"/>
                </a:lnTo>
                <a:lnTo>
                  <a:pt x="310886" y="167269"/>
                </a:lnTo>
                <a:close/>
                <a:moveTo>
                  <a:pt x="204492" y="145266"/>
                </a:moveTo>
                <a:cubicBezTo>
                  <a:pt x="265128" y="145266"/>
                  <a:pt x="294846" y="177365"/>
                  <a:pt x="294846" y="177365"/>
                </a:cubicBezTo>
                <a:lnTo>
                  <a:pt x="294846" y="243945"/>
                </a:lnTo>
                <a:cubicBezTo>
                  <a:pt x="294846" y="243945"/>
                  <a:pt x="263938" y="268910"/>
                  <a:pt x="199739" y="268910"/>
                </a:cubicBezTo>
                <a:cubicBezTo>
                  <a:pt x="135541" y="268910"/>
                  <a:pt x="114138" y="243945"/>
                  <a:pt x="114138" y="243945"/>
                </a:cubicBezTo>
                <a:lnTo>
                  <a:pt x="114138" y="177365"/>
                </a:lnTo>
                <a:cubicBezTo>
                  <a:pt x="114138" y="177365"/>
                  <a:pt x="143856" y="145266"/>
                  <a:pt x="204492" y="145266"/>
                </a:cubicBezTo>
                <a:close/>
                <a:moveTo>
                  <a:pt x="203302" y="254641"/>
                </a:moveTo>
                <a:cubicBezTo>
                  <a:pt x="245326" y="254641"/>
                  <a:pt x="279397" y="246116"/>
                  <a:pt x="279397" y="235620"/>
                </a:cubicBezTo>
                <a:cubicBezTo>
                  <a:pt x="279397" y="225123"/>
                  <a:pt x="245326" y="216599"/>
                  <a:pt x="203302" y="216599"/>
                </a:cubicBezTo>
                <a:cubicBezTo>
                  <a:pt x="161277" y="216599"/>
                  <a:pt x="127216" y="225123"/>
                  <a:pt x="127216" y="235620"/>
                </a:cubicBezTo>
                <a:cubicBezTo>
                  <a:pt x="127216" y="246116"/>
                  <a:pt x="161277" y="254641"/>
                  <a:pt x="203302" y="254641"/>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TextBox 18"/>
          <p:cNvSpPr txBox="1"/>
          <p:nvPr/>
        </p:nvSpPr>
        <p:spPr>
          <a:xfrm>
            <a:off x="7879518" y="4987861"/>
            <a:ext cx="3209925" cy="12096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指导和规范应急响应行为，提高应对效率。</a:t>
            </a:r>
          </a:p>
        </p:txBody>
      </p:sp>
      <p:sp>
        <p:nvSpPr>
          <p:cNvPr id="19" name="TextBox 19"/>
          <p:cNvSpPr txBox="1"/>
          <p:nvPr/>
        </p:nvSpPr>
        <p:spPr>
          <a:xfrm>
            <a:off x="653186" y="3304902"/>
            <a:ext cx="3209925" cy="12096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提升组织和个人应对危机的能力。</a:t>
            </a:r>
          </a:p>
        </p:txBody>
      </p:sp>
      <p:sp>
        <p:nvSpPr>
          <p:cNvPr id="20" name="TextBox 20"/>
          <p:cNvSpPr txBox="1"/>
          <p:nvPr/>
        </p:nvSpPr>
        <p:spPr>
          <a:xfrm>
            <a:off x="1082466" y="4987747"/>
            <a:ext cx="3209925" cy="12096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降低突发事件造成的损失和影响。</a:t>
            </a:r>
          </a:p>
        </p:txBody>
      </p:sp>
      <p:sp>
        <p:nvSpPr>
          <p:cNvPr id="21" name="TextBox 21"/>
          <p:cNvSpPr txBox="1"/>
          <p:nvPr/>
        </p:nvSpPr>
        <p:spPr>
          <a:xfrm>
            <a:off x="4488661" y="1252888"/>
            <a:ext cx="3209925" cy="12096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定义：应急预案是为应对突发事件或紧急情况而预先制定的一套系统化、规范化的处置措施和方案。</a:t>
            </a:r>
          </a:p>
        </p:txBody>
      </p:sp>
      <p:grpSp>
        <p:nvGrpSpPr>
          <p:cNvPr id="22" name="Group 22"/>
          <p:cNvGrpSpPr/>
          <p:nvPr/>
        </p:nvGrpSpPr>
        <p:grpSpPr>
          <a:xfrm>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定义与作用</a:t>
              </a:r>
            </a:p>
          </p:txBody>
        </p:sp>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a:off x="990089" y="1514981"/>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990089"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针对整体或全局性的突发事件，提供总体指导思想和处置原则。</a:t>
            </a:r>
          </a:p>
        </p:txBody>
      </p:sp>
      <p:sp>
        <p:nvSpPr>
          <p:cNvPr id="4" name="TextBox 4"/>
          <p:cNvSpPr txBox="1"/>
          <p:nvPr/>
        </p:nvSpPr>
        <p:spPr>
          <a:xfrm>
            <a:off x="990089"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综合应急预案</a:t>
            </a:r>
          </a:p>
        </p:txBody>
      </p:sp>
      <p:cxnSp>
        <p:nvCxnSpPr>
          <p:cNvPr id="5" name="Connector 5"/>
          <p:cNvCxnSpPr/>
          <p:nvPr/>
        </p:nvCxnSpPr>
        <p:spPr>
          <a:xfrm>
            <a:off x="1095003" y="4507169"/>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3569918"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7" name="Freeform 7"/>
          <p:cNvSpPr/>
          <p:nvPr/>
        </p:nvSpPr>
        <p:spPr>
          <a:xfrm>
            <a:off x="3687773"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4671297" y="1454147"/>
            <a:ext cx="932011" cy="932011"/>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9" name="Picture 9"/>
          <p:cNvPicPr>
            <a:picLocks noChangeAspect="1"/>
          </p:cNvPicPr>
          <p:nvPr/>
        </p:nvPicPr>
        <p:blipFill>
          <a:blip r:embed="rId2"/>
          <a:srcRect l="14167" r="14167"/>
          <a:stretch>
            <a:fillRect/>
          </a:stretch>
        </p:blipFill>
        <p:spPr>
          <a:xfrm>
            <a:off x="5039938" y="1393187"/>
            <a:ext cx="2231507" cy="2231507"/>
          </a:xfrm>
          <a:prstGeom prst="ellipse">
            <a:avLst/>
          </a:prstGeom>
        </p:spPr>
      </p:pic>
      <p:sp>
        <p:nvSpPr>
          <p:cNvPr id="10" name="TextBox 10"/>
          <p:cNvSpPr txBox="1"/>
          <p:nvPr/>
        </p:nvSpPr>
        <p:spPr>
          <a:xfrm>
            <a:off x="4671297"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专项应急预案</a:t>
            </a:r>
          </a:p>
        </p:txBody>
      </p:sp>
      <p:cxnSp>
        <p:nvCxnSpPr>
          <p:cNvPr id="11" name="Connector 11"/>
          <p:cNvCxnSpPr/>
          <p:nvPr/>
        </p:nvCxnSpPr>
        <p:spPr>
          <a:xfrm>
            <a:off x="4776211" y="4446335"/>
            <a:ext cx="2676821" cy="0"/>
          </a:xfrm>
          <a:prstGeom prst="line">
            <a:avLst/>
          </a:prstGeom>
          <a:ln w="9525">
            <a:solidFill>
              <a:schemeClr val="accent2">
                <a:lumMod val="75000"/>
              </a:schemeClr>
            </a:solidFill>
            <a:prstDash val="solid"/>
            <a:headEnd type="none"/>
            <a:tailEnd type="none"/>
          </a:ln>
        </p:spPr>
        <p:style>
          <a:lnRef idx="0">
            <a:schemeClr val="accent2"/>
          </a:lnRef>
          <a:fillRef idx="1">
            <a:schemeClr val="accent2"/>
          </a:fillRef>
          <a:effectRef idx="0">
            <a:schemeClr val="accent2"/>
          </a:effectRef>
          <a:fontRef idx="minor">
            <a:schemeClr val="lt1"/>
          </a:fontRef>
        </p:style>
      </p:cxnSp>
      <p:cxnSp>
        <p:nvCxnSpPr>
          <p:cNvPr id="12" name="Connector 12"/>
          <p:cNvCxnSpPr/>
          <p:nvPr/>
        </p:nvCxnSpPr>
        <p:spPr>
          <a:xfrm>
            <a:off x="7251125" y="4041523"/>
            <a:ext cx="207264" cy="0"/>
          </a:xfrm>
          <a:prstGeom prst="line">
            <a:avLst/>
          </a:prstGeom>
          <a:ln w="3810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13" name="Freeform 13"/>
          <p:cNvSpPr/>
          <p:nvPr/>
        </p:nvSpPr>
        <p:spPr>
          <a:xfrm>
            <a:off x="7368981"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8373015" y="1454147"/>
            <a:ext cx="932011" cy="932011"/>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15" name="Picture 15"/>
          <p:cNvPicPr>
            <a:picLocks noChangeAspect="1"/>
          </p:cNvPicPr>
          <p:nvPr/>
        </p:nvPicPr>
        <p:blipFill>
          <a:blip r:embed="rId3"/>
          <a:srcRect l="16667" r="16667"/>
          <a:stretch>
            <a:fillRect/>
          </a:stretch>
        </p:blipFill>
        <p:spPr>
          <a:xfrm>
            <a:off x="8741656" y="1393187"/>
            <a:ext cx="2231507" cy="2231507"/>
          </a:xfrm>
          <a:prstGeom prst="ellipse">
            <a:avLst/>
          </a:prstGeom>
        </p:spPr>
      </p:pic>
      <p:sp>
        <p:nvSpPr>
          <p:cNvPr id="16" name="TextBox 16"/>
          <p:cNvSpPr txBox="1"/>
          <p:nvPr/>
        </p:nvSpPr>
        <p:spPr>
          <a:xfrm>
            <a:off x="8373015" y="3829496"/>
            <a:ext cx="2409825" cy="447675"/>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6000"/>
              </a:lnSpc>
            </a:pPr>
            <a:r>
              <a:rPr lang="en-US" sz="2025" b="1">
                <a:solidFill>
                  <a:schemeClr val="accent1">
                    <a:alpha val="100000"/>
                  </a:schemeClr>
                </a:solidFill>
                <a:latin typeface="Microsoft Yahei"/>
                <a:ea typeface="Microsoft Yahei"/>
                <a:cs typeface="Microsoft Yahei"/>
              </a:rPr>
              <a:t>现场处置方案</a:t>
            </a:r>
          </a:p>
        </p:txBody>
      </p:sp>
      <p:cxnSp>
        <p:nvCxnSpPr>
          <p:cNvPr id="17" name="Connector 17"/>
          <p:cNvCxnSpPr/>
          <p:nvPr/>
        </p:nvCxnSpPr>
        <p:spPr>
          <a:xfrm>
            <a:off x="8477928" y="4446335"/>
            <a:ext cx="2676821" cy="0"/>
          </a:xfrm>
          <a:prstGeom prst="line">
            <a:avLst/>
          </a:prstGeom>
          <a:ln w="9525">
            <a:solidFill>
              <a:schemeClr val="accent1">
                <a:lumMod val="75000"/>
              </a:schemeClr>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18" name="Connector 18"/>
          <p:cNvCxnSpPr/>
          <p:nvPr/>
        </p:nvCxnSpPr>
        <p:spPr>
          <a:xfrm>
            <a:off x="10952843" y="4041523"/>
            <a:ext cx="207264" cy="0"/>
          </a:xfrm>
          <a:prstGeom prst="line">
            <a:avLst/>
          </a:prstGeom>
          <a:ln w="381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9" name="Freeform 19"/>
          <p:cNvSpPr/>
          <p:nvPr/>
        </p:nvSpPr>
        <p:spPr>
          <a:xfrm>
            <a:off x="11070699" y="3947812"/>
            <a:ext cx="151723" cy="187422"/>
          </a:xfrm>
          <a:custGeom>
            <a:rect l="l" t="t" r="r" b="b"/>
            <a:pathLst>
              <a:path w="1905000" h="1905000">
                <a:moveTo>
                  <a:pt x="0" y="0"/>
                </a:moveTo>
                <a:lnTo>
                  <a:pt x="762000" y="0"/>
                </a:lnTo>
                <a:lnTo>
                  <a:pt x="1905000" y="952500"/>
                </a:lnTo>
                <a:lnTo>
                  <a:pt x="762000" y="1905000"/>
                </a:lnTo>
                <a:lnTo>
                  <a:pt x="0" y="1905000"/>
                </a:lnTo>
                <a:lnTo>
                  <a:pt x="1143000" y="952500"/>
                </a:lnTo>
                <a:lnTo>
                  <a:pt x="0" y="0"/>
                </a:lnTo>
                <a:close/>
              </a:path>
            </a:pathLst>
          </a:cu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20" name="Picture 20"/>
          <p:cNvPicPr>
            <a:picLocks noChangeAspect="1"/>
          </p:cNvPicPr>
          <p:nvPr/>
        </p:nvPicPr>
        <p:blipFill>
          <a:blip r:embed="rId4"/>
          <a:srcRect l="15875" r="15875"/>
          <a:stretch>
            <a:fillRect/>
          </a:stretch>
        </p:blipFill>
        <p:spPr>
          <a:xfrm>
            <a:off x="1358558" y="1454147"/>
            <a:ext cx="2231507" cy="2231507"/>
          </a:xfrm>
          <a:prstGeom prst="ellipse">
            <a:avLst/>
          </a:prstGeom>
        </p:spPr>
      </p:pic>
      <p:sp>
        <p:nvSpPr>
          <p:cNvPr id="21" name="TextBox 21"/>
          <p:cNvSpPr txBox="1"/>
          <p:nvPr/>
        </p:nvSpPr>
        <p:spPr>
          <a:xfrm>
            <a:off x="4671297"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针对某一类或某一种突发事件，提供具体的处置措施和方案。</a:t>
            </a:r>
          </a:p>
        </p:txBody>
      </p:sp>
      <p:sp>
        <p:nvSpPr>
          <p:cNvPr id="22" name="TextBox 22"/>
          <p:cNvSpPr txBox="1"/>
          <p:nvPr/>
        </p:nvSpPr>
        <p:spPr>
          <a:xfrm>
            <a:off x="8373015" y="4677159"/>
            <a:ext cx="2409825" cy="1047750"/>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96000"/>
              </a:lnSpc>
            </a:pPr>
            <a:r>
              <a:rPr lang="en-US" sz="1500">
                <a:solidFill>
                  <a:schemeClr val="dk1">
                    <a:alpha val="100000"/>
                  </a:schemeClr>
                </a:solidFill>
                <a:latin typeface="Microsoft Yahei"/>
                <a:ea typeface="Microsoft Yahei"/>
                <a:cs typeface="Microsoft Yahei"/>
              </a:rPr>
              <a:t>针对现场具体情况，提供灵活、快速的处置措施。</a:t>
            </a:r>
          </a:p>
        </p:txBody>
      </p:sp>
      <p:sp>
        <p:nvSpPr>
          <p:cNvPr id="23" name="TextBox 23"/>
          <p:cNvSpPr txBox="1"/>
          <p:nvPr/>
        </p:nvSpPr>
        <p:spPr>
          <a:xfrm>
            <a:off x="8392065"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03</a:t>
            </a:r>
          </a:p>
        </p:txBody>
      </p:sp>
      <p:sp>
        <p:nvSpPr>
          <p:cNvPr id="24" name="TextBox 24"/>
          <p:cNvSpPr txBox="1"/>
          <p:nvPr/>
        </p:nvSpPr>
        <p:spPr>
          <a:xfrm>
            <a:off x="4690347" y="1604894"/>
            <a:ext cx="578298" cy="437007"/>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450"/>
              </a:spcBef>
            </a:pPr>
            <a:r>
              <a:rPr lang="en-US" sz="2025" b="1">
                <a:solidFill>
                  <a:srgbClr val="FFFFFF">
                    <a:alpha val="100000"/>
                  </a:srgbClr>
                </a:solidFill>
                <a:latin typeface="Microsoft Yahei"/>
                <a:ea typeface="Microsoft Yahei"/>
                <a:cs typeface="Microsoft Yahei"/>
              </a:rPr>
              <a:t>02</a:t>
            </a:r>
          </a:p>
        </p:txBody>
      </p:sp>
      <p:sp>
        <p:nvSpPr>
          <p:cNvPr id="25" name="TextBox 25"/>
          <p:cNvSpPr txBox="1"/>
          <p:nvPr/>
        </p:nvSpPr>
        <p:spPr>
          <a:xfrm>
            <a:off x="980564" y="1604894"/>
            <a:ext cx="581025" cy="457200"/>
          </a:xfrm>
          <a:prstGeom prst="rect">
            <a:avLst/>
          </a:prstGeom>
        </p:spPr>
        <p:txBody>
          <a:bodyPr vert="horz" wrap="square" lIns="114300" tIns="57150" rIns="114300" bIns="57150" rtlCol="0" anchor="ctr"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450"/>
              </a:spcBef>
            </a:pPr>
            <a:r>
              <a:rPr lang="en-US" sz="2025" b="1">
                <a:solidFill>
                  <a:srgbClr val="FFFFFF">
                    <a:alpha val="100000"/>
                  </a:srgbClr>
                </a:solidFill>
                <a:latin typeface="Microsoft Yahei"/>
                <a:ea typeface="Microsoft Yahei"/>
                <a:cs typeface="Microsoft Yahei"/>
              </a:rPr>
              <a:t>01</a:t>
            </a:r>
          </a:p>
        </p:txBody>
      </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应急预案体系</a:t>
              </a:r>
            </a:p>
          </p:txBody>
        </p:sp>
      </p:gr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sp>
        <p:nvSpPr>
          <p:cNvPr id="2" name="AutoShape 2"/>
          <p:cNvSpPr/>
          <p:nvPr/>
        </p:nvSpPr>
        <p:spPr>
          <a:xfrm rot="-3859086" flipV="1">
            <a:off x="1527125" y="1469413"/>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TextBox 3"/>
          <p:cNvSpPr txBox="1"/>
          <p:nvPr/>
        </p:nvSpPr>
        <p:spPr>
          <a:xfrm>
            <a:off x="1326935" y="4590395"/>
            <a:ext cx="2450691" cy="1287399"/>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《中华人民共和国突发事件应对法》等法律法规要求各级政府、企事业单位制定应急预案。</a:t>
            </a:r>
          </a:p>
        </p:txBody>
      </p:sp>
      <p:pic>
        <p:nvPicPr>
          <p:cNvPr id="4" name="Picture 4"/>
          <p:cNvPicPr>
            <a:picLocks noChangeAspect="1"/>
          </p:cNvPicPr>
          <p:nvPr/>
        </p:nvPicPr>
        <p:blipFill>
          <a:blip r:embed="rId2"/>
          <a:srcRect l="16208" r="16208"/>
          <a:stretch>
            <a:fillRect/>
          </a:stretch>
        </p:blipFill>
        <p:spPr>
          <a:xfrm>
            <a:off x="1602827" y="1536628"/>
            <a:ext cx="1898907" cy="1898907"/>
          </a:xfrm>
          <a:prstGeom prst="ellipse">
            <a:avLst/>
          </a:prstGeom>
        </p:spPr>
      </p:pic>
      <p:sp>
        <p:nvSpPr>
          <p:cNvPr id="5" name="AutoShape 5"/>
          <p:cNvSpPr/>
          <p:nvPr/>
        </p:nvSpPr>
        <p:spPr>
          <a:xfrm rot="-3859086" flipV="1">
            <a:off x="5041284" y="1457221"/>
            <a:ext cx="2109431" cy="2217572"/>
          </a:xfrm>
          <a:prstGeom prst="parallelogram">
            <a:avLst>
              <a:gd name="adj" fmla="val 54601"/>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6" name="Picture 6"/>
          <p:cNvPicPr>
            <a:picLocks noChangeAspect="1"/>
          </p:cNvPicPr>
          <p:nvPr/>
        </p:nvPicPr>
        <p:blipFill>
          <a:blip r:embed="rId3"/>
          <a:srcRect l="16417" r="16417"/>
          <a:stretch>
            <a:fillRect/>
          </a:stretch>
        </p:blipFill>
        <p:spPr>
          <a:xfrm>
            <a:off x="5168347" y="1536628"/>
            <a:ext cx="1898907" cy="1898907"/>
          </a:xfrm>
          <a:prstGeom prst="ellipse">
            <a:avLst/>
          </a:prstGeom>
        </p:spPr>
      </p:pic>
      <p:sp>
        <p:nvSpPr>
          <p:cNvPr id="7" name="AutoShape 7"/>
          <p:cNvSpPr/>
          <p:nvPr/>
        </p:nvSpPr>
        <p:spPr>
          <a:xfrm rot="-3859086" flipV="1">
            <a:off x="8711366" y="1419290"/>
            <a:ext cx="2109431" cy="2217572"/>
          </a:xfrm>
          <a:prstGeom prst="parallelogram">
            <a:avLst>
              <a:gd name="adj" fmla="val 54601"/>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8" name="Picture 8"/>
          <p:cNvPicPr>
            <a:picLocks noChangeAspect="1"/>
          </p:cNvPicPr>
          <p:nvPr/>
        </p:nvPicPr>
        <p:blipFill>
          <a:blip r:embed="rId4"/>
          <a:srcRect l="15417" r="15417"/>
          <a:stretch>
            <a:fillRect/>
          </a:stretch>
        </p:blipFill>
        <p:spPr>
          <a:xfrm>
            <a:off x="8871766" y="1536628"/>
            <a:ext cx="1898907" cy="1898907"/>
          </a:xfrm>
          <a:prstGeom prst="ellipse">
            <a:avLst/>
          </a:prstGeom>
        </p:spPr>
      </p:pic>
      <p:sp>
        <p:nvSpPr>
          <p:cNvPr id="9" name="TextBox 9"/>
          <p:cNvSpPr txBox="1"/>
          <p:nvPr/>
        </p:nvSpPr>
        <p:spPr>
          <a:xfrm>
            <a:off x="1066381" y="3766355"/>
            <a:ext cx="2971800" cy="485775"/>
          </a:xfrm>
          <a:prstGeom prst="rect">
            <a:avLst/>
          </a:prstGeom>
        </p:spPr>
        <p:txBody>
          <a:bodyPr vert="horz" wrap="square" lIns="114300" tIns="57150" rIns="114300" bIns="5715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6000"/>
              </a:lnSpc>
            </a:pPr>
            <a:r>
              <a:rPr lang="en-US" sz="2325" b="1">
                <a:solidFill>
                  <a:schemeClr val="accent1">
                    <a:alpha val="100000"/>
                  </a:schemeClr>
                </a:solidFill>
                <a:latin typeface="Microsoft Yahei"/>
                <a:ea typeface="Microsoft Yahei"/>
                <a:cs typeface="Microsoft Yahei"/>
              </a:rPr>
              <a:t>国家层面</a:t>
            </a:r>
          </a:p>
        </p:txBody>
      </p:sp>
      <p:grpSp>
        <p:nvGrpSpPr>
          <p:cNvPr id="10" name="Group 10"/>
          <p:cNvGrpSpPr/>
          <p:nvPr/>
        </p:nvGrpSpPr>
        <p:grpSpPr>
          <a:xfrm>
            <a:off x="1226739" y="4350852"/>
            <a:ext cx="2651083" cy="97536"/>
            <a:chOff x="1226739" y="4350852"/>
            <a:chExt cx="2651083" cy="97536"/>
          </a:xfrm>
        </p:grpSpPr>
        <p:cxnSp>
          <p:nvCxnSpPr>
            <p:cNvPr id="11" name="Connector 11"/>
            <p:cNvCxnSpPr/>
            <p:nvPr/>
          </p:nvCxnSpPr>
          <p:spPr>
            <a:xfrm flipV="1">
              <a:off x="1287927" y="4399620"/>
              <a:ext cx="2492359" cy="474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2" name="AutoShape 12"/>
            <p:cNvSpPr/>
            <p:nvPr/>
          </p:nvSpPr>
          <p:spPr>
            <a:xfrm>
              <a:off x="1226739"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3780286"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4" name="TextBox 14"/>
          <p:cNvSpPr txBox="1"/>
          <p:nvPr/>
        </p:nvSpPr>
        <p:spPr>
          <a:xfrm>
            <a:off x="4892456" y="4590395"/>
            <a:ext cx="2450691" cy="1287399"/>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各行业主管部门根据行业特点，制定并发布相应的应急预案编制指南和要求。</a:t>
            </a:r>
          </a:p>
        </p:txBody>
      </p:sp>
      <p:sp>
        <p:nvSpPr>
          <p:cNvPr id="15" name="TextBox 15"/>
          <p:cNvSpPr txBox="1"/>
          <p:nvPr/>
        </p:nvSpPr>
        <p:spPr>
          <a:xfrm>
            <a:off x="4641426" y="3746205"/>
            <a:ext cx="2952750" cy="485775"/>
          </a:xfrm>
          <a:prstGeom prst="rect">
            <a:avLst/>
          </a:prstGeom>
        </p:spPr>
        <p:txBody>
          <a:bodyPr vert="horz" wrap="square" lIns="114300" tIns="57150" rIns="114300" bIns="5715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6000"/>
              </a:lnSpc>
            </a:pPr>
            <a:r>
              <a:rPr lang="en-US" sz="2325" b="1">
                <a:solidFill>
                  <a:schemeClr val="accent1">
                    <a:alpha val="100000"/>
                  </a:schemeClr>
                </a:solidFill>
                <a:latin typeface="Microsoft Yahei"/>
                <a:ea typeface="Microsoft Yahei"/>
                <a:cs typeface="Microsoft Yahei"/>
              </a:rPr>
              <a:t>行业层面</a:t>
            </a:r>
          </a:p>
        </p:txBody>
      </p:sp>
      <p:grpSp>
        <p:nvGrpSpPr>
          <p:cNvPr id="16" name="Group 16"/>
          <p:cNvGrpSpPr/>
          <p:nvPr/>
        </p:nvGrpSpPr>
        <p:grpSpPr>
          <a:xfrm>
            <a:off x="4792260" y="4350852"/>
            <a:ext cx="2651083" cy="97536"/>
            <a:chOff x="4792260" y="4350852"/>
            <a:chExt cx="2651083" cy="97536"/>
          </a:xfrm>
        </p:grpSpPr>
        <p:cxnSp>
          <p:nvCxnSpPr>
            <p:cNvPr id="17" name="Connector 17"/>
            <p:cNvCxnSpPr/>
            <p:nvPr/>
          </p:nvCxnSpPr>
          <p:spPr>
            <a:xfrm flipV="1">
              <a:off x="4853447" y="4399620"/>
              <a:ext cx="2492359" cy="4740"/>
            </a:xfrm>
            <a:prstGeom prst="line">
              <a:avLst/>
            </a:prstGeom>
            <a:ln w="9525">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
          <p:nvSpPr>
            <p:cNvPr id="18" name="AutoShape 18"/>
            <p:cNvSpPr/>
            <p:nvPr/>
          </p:nvSpPr>
          <p:spPr>
            <a:xfrm>
              <a:off x="4792260"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7345807" y="4350852"/>
              <a:ext cx="97536" cy="97536"/>
            </a:xfrm>
            <a:prstGeom prst="ellips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20" name="TextBox 20"/>
          <p:cNvSpPr txBox="1"/>
          <p:nvPr/>
        </p:nvSpPr>
        <p:spPr>
          <a:xfrm>
            <a:off x="8595875" y="4590395"/>
            <a:ext cx="2450691" cy="1287399"/>
          </a:xfrm>
          <a:prstGeom prst="rect">
            <a:avLst/>
          </a:prstGeom>
        </p:spPr>
        <p:txBody>
          <a:bodyPr vert="horz" wrap="square" lIns="114300" tIns="57150" rIns="114300" bIns="5715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sz="1500">
                <a:solidFill>
                  <a:schemeClr val="dk1">
                    <a:alpha val="100000"/>
                  </a:schemeClr>
                </a:solidFill>
                <a:latin typeface="Microsoft Yahei"/>
                <a:ea typeface="Microsoft Yahei"/>
                <a:cs typeface="Microsoft Yahei"/>
              </a:rPr>
              <a:t>地方政府根据当地实际情况，制定并发布地方性的应急预案编制和管理规定。</a:t>
            </a:r>
          </a:p>
        </p:txBody>
      </p:sp>
      <p:sp>
        <p:nvSpPr>
          <p:cNvPr id="21" name="TextBox 21"/>
          <p:cNvSpPr txBox="1"/>
          <p:nvPr/>
        </p:nvSpPr>
        <p:spPr>
          <a:xfrm>
            <a:off x="8311508" y="3746205"/>
            <a:ext cx="3019425" cy="485775"/>
          </a:xfrm>
          <a:prstGeom prst="rect">
            <a:avLst/>
          </a:prstGeom>
        </p:spPr>
        <p:txBody>
          <a:bodyPr vert="horz" wrap="square" lIns="114300" tIns="57150" rIns="114300" bIns="57150" rtlCol="0" anchor="t"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6000"/>
              </a:lnSpc>
            </a:pPr>
            <a:r>
              <a:rPr lang="en-US" sz="2325" b="1">
                <a:solidFill>
                  <a:schemeClr val="accent1">
                    <a:alpha val="100000"/>
                  </a:schemeClr>
                </a:solidFill>
                <a:latin typeface="Microsoft Yahei"/>
                <a:ea typeface="Microsoft Yahei"/>
                <a:cs typeface="Microsoft Yahei"/>
              </a:rPr>
              <a:t>地方层面</a:t>
            </a:r>
          </a:p>
        </p:txBody>
      </p:sp>
      <p:grpSp>
        <p:nvGrpSpPr>
          <p:cNvPr id="22" name="Group 22"/>
          <p:cNvGrpSpPr/>
          <p:nvPr/>
        </p:nvGrpSpPr>
        <p:grpSpPr>
          <a:xfrm>
            <a:off x="8495679" y="4350852"/>
            <a:ext cx="2651083" cy="97536"/>
            <a:chOff x="8495679" y="4350852"/>
            <a:chExt cx="2651083" cy="97536"/>
          </a:xfrm>
        </p:grpSpPr>
        <p:cxnSp>
          <p:nvCxnSpPr>
            <p:cNvPr id="23" name="Connector 23"/>
            <p:cNvCxnSpPr/>
            <p:nvPr/>
          </p:nvCxnSpPr>
          <p:spPr>
            <a:xfrm flipV="1">
              <a:off x="8556866" y="4399620"/>
              <a:ext cx="2492359" cy="474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24" name="AutoShape 24"/>
            <p:cNvSpPr/>
            <p:nvPr/>
          </p:nvSpPr>
          <p:spPr>
            <a:xfrm>
              <a:off x="8495679"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11049226" y="4350852"/>
              <a:ext cx="97536" cy="97536"/>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6" name="Group 26"/>
          <p:cNvGrpSpPr/>
          <p:nvPr/>
        </p:nvGrpSpPr>
        <p:grpSpPr>
          <a:xfrm>
            <a:off x="454963" y="93878"/>
            <a:ext cx="10641129" cy="914400"/>
            <a:chOff x="454963" y="93878"/>
            <a:chExt cx="10641129" cy="914400"/>
          </a:xfrm>
        </p:grpSpPr>
        <p:sp>
          <p:nvSpPr>
            <p:cNvPr id="27" name="AutoShape 27"/>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AutoShape 42"/>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3" name="AutoShape 43"/>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4" name="AutoShape 44"/>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5" name="AutoShape 45"/>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6" name="AutoShape 46"/>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7" name="TextBox 47"/>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法律法规要求</a:t>
              </a: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354301" y="1481613"/>
            <a:ext cx="1849755" cy="929640"/>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90000"/>
              </a:lnSpc>
            </a:pPr>
            <a:r>
              <a:rPr lang="en-US" sz="3300" b="1">
                <a:solidFill>
                  <a:schemeClr val="accent1">
                    <a:alpha val="100000"/>
                  </a:schemeClr>
                </a:solidFill>
                <a:latin typeface="Microsoft Yahei"/>
                <a:ea typeface="Microsoft Yahei"/>
                <a:cs typeface="Microsoft Yahei"/>
              </a:rPr>
              <a:t>PART</a:t>
            </a:r>
          </a:p>
        </p:txBody>
      </p:sp>
      <p:sp>
        <p:nvSpPr>
          <p:cNvPr id="3" name="TextBox 3"/>
          <p:cNvSpPr txBox="1"/>
          <p:nvPr/>
        </p:nvSpPr>
        <p:spPr>
          <a:xfrm>
            <a:off x="2298115" y="1481613"/>
            <a:ext cx="2922600" cy="929640"/>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pPr>
            <a:r>
              <a:rPr lang="en-US" sz="3300" b="1">
                <a:solidFill>
                  <a:schemeClr val="accent1">
                    <a:alpha val="100000"/>
                  </a:schemeClr>
                </a:solidFill>
                <a:latin typeface="Microsoft Yahei"/>
                <a:ea typeface="Microsoft Yahei"/>
                <a:cs typeface="Microsoft Yahei"/>
              </a:rPr>
              <a:t>02</a:t>
            </a:r>
          </a:p>
        </p:txBody>
      </p:sp>
      <p:sp>
        <p:nvSpPr>
          <p:cNvPr id="4" name="TextBox 4"/>
          <p:cNvSpPr txBox="1"/>
          <p:nvPr/>
        </p:nvSpPr>
        <p:spPr>
          <a:xfrm>
            <a:off x="853953" y="2362980"/>
            <a:ext cx="6574155" cy="1805940"/>
          </a:xfrm>
          <a:prstGeom prst="rect">
            <a:avLst/>
          </a:prstGeom>
        </p:spPr>
        <p:txBody>
          <a:bodyPr vert="horz" wrap="square" lIns="91440" tIns="45720" rIns="91440" bIns="45720" rtlCol="0" anchor="t"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00" b="1">
                <a:solidFill>
                  <a:schemeClr val="accent1">
                    <a:alpha val="100000"/>
                  </a:schemeClr>
                </a:solidFill>
                <a:latin typeface="Microsoft Yahei"/>
                <a:ea typeface="Microsoft Yahei"/>
                <a:cs typeface="Microsoft Yahei"/>
              </a:rPr>
              <a:t>安全生产管理制度与应急预案关系</a:t>
            </a:r>
          </a:p>
        </p:txBody>
      </p:sp>
      <p:sp>
        <p:nvSpPr>
          <p:cNvPr id="5" name="AutoShape 5"/>
          <p:cNvSpPr/>
          <p:nvPr/>
        </p:nvSpPr>
        <p:spPr>
          <a:xfrm>
            <a:off x="-186355" y="5615640"/>
            <a:ext cx="2473866" cy="612893"/>
          </a:xfrm>
          <a:prstGeom prst="rect">
            <a:avLst/>
          </a:prstGeom>
          <a:noFill/>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defRPr/>
            </a:pPr>
            <a:r>
              <a:rPr lang="en-US" sz="1200">
                <a:solidFill>
                  <a:srgbClr val="FFFFFF">
                    <a:alpha val="100000"/>
                  </a:srgbClr>
                </a:solidFill>
                <a:latin typeface="Microsoft Yahei"/>
                <a:ea typeface="Microsoft Yahei"/>
                <a:cs typeface="Microsoft Yahei"/>
              </a:rPr>
              <a:t>REPORTING</a:t>
            </a:r>
            <a:endParaRPr lang="en-US" sz="1100"/>
          </a:p>
        </p:txBody>
      </p:sp>
      <p:sp>
        <p:nvSpPr>
          <p:cNvPr id="6" name="AutoShape 6"/>
          <p:cNvSpPr/>
          <p:nvPr/>
        </p:nvSpPr>
        <p:spPr>
          <a:xfrm>
            <a:off x="8226875" y="302442"/>
            <a:ext cx="3351690" cy="419156"/>
          </a:xfrm>
          <a:prstGeom prst="rect">
            <a:avLst/>
          </a:prstGeom>
          <a:noFill/>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r>
              <a:rPr lang="en-US" sz="1200">
                <a:solidFill>
                  <a:schemeClr val="lt1">
                    <a:alpha val="100000"/>
                  </a:schemeClr>
                </a:solidFill>
                <a:latin typeface="Microsoft Yahei"/>
                <a:ea typeface="Microsoft Yahei"/>
                <a:cs typeface="Microsoft Yahei"/>
              </a:rPr>
              <a:t>WENKU DESIGN</a:t>
            </a:r>
            <a:endParaRPr lang="en-US" sz="1100"/>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cxnSp>
        <p:nvCxnSpPr>
          <p:cNvPr id="2" name="Connector 2"/>
          <p:cNvCxnSpPr/>
          <p:nvPr/>
        </p:nvCxnSpPr>
        <p:spPr>
          <a:xfrm flipH="1">
            <a:off x="1209188" y="1082466"/>
            <a:ext cx="0" cy="5775534"/>
          </a:xfrm>
          <a:prstGeom prst="line">
            <a:avLst/>
          </a:prstGeom>
          <a:ln w="19050">
            <a:solidFill>
              <a:schemeClr val="accent1"/>
            </a:solidFill>
            <a:prstDash val="solid"/>
            <a:headEnd type="oval"/>
            <a:tailEnd type="none"/>
          </a:ln>
        </p:spPr>
        <p:style>
          <a:lnRef idx="0">
            <a:schemeClr val="accent1"/>
          </a:lnRef>
          <a:fillRef idx="1">
            <a:schemeClr val="accent1"/>
          </a:fillRef>
          <a:effectRef idx="0">
            <a:schemeClr val="accent1"/>
          </a:effectRef>
          <a:fontRef idx="minor">
            <a:schemeClr val="lt1"/>
          </a:fontRef>
        </p:style>
      </p:cxnSp>
      <p:sp>
        <p:nvSpPr>
          <p:cNvPr id="3" name="AutoShape 3"/>
          <p:cNvSpPr/>
          <p:nvPr/>
        </p:nvSpPr>
        <p:spPr>
          <a:xfrm>
            <a:off x="873196" y="1332346"/>
            <a:ext cx="669478" cy="669478"/>
          </a:xfrm>
          <a:prstGeom prst="ellipse">
            <a:avLst/>
          </a:prstGeom>
          <a:solidFill>
            <a:schemeClr val="accent2">
              <a:alpha val="42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988282" y="1447432"/>
            <a:ext cx="439305" cy="43930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2152036" y="1308906"/>
            <a:ext cx="9189734" cy="64455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rot="-5400000">
            <a:off x="1919801" y="1473900"/>
            <a:ext cx="276816" cy="314563"/>
          </a:xfrm>
          <a:prstGeom prs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2152036" y="3067327"/>
            <a:ext cx="9189734" cy="64455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rot="-5400000">
            <a:off x="1919801" y="3232320"/>
            <a:ext cx="276816" cy="314563"/>
          </a:xfrm>
          <a:prstGeom prs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AutoShape 9"/>
          <p:cNvSpPr/>
          <p:nvPr/>
        </p:nvSpPr>
        <p:spPr>
          <a:xfrm>
            <a:off x="2152036" y="4825747"/>
            <a:ext cx="9189734" cy="644550"/>
          </a:xfrm>
          <a:prstGeom prst="roundRect">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AutoShape 10"/>
          <p:cNvSpPr/>
          <p:nvPr/>
        </p:nvSpPr>
        <p:spPr>
          <a:xfrm rot="-5400000">
            <a:off x="1919801" y="4990741"/>
            <a:ext cx="276816" cy="314563"/>
          </a:xfrm>
          <a:prstGeom prst="triangle">
            <a:avLst/>
          </a:prstGeom>
          <a:solidFill>
            <a:schemeClr val="accent2">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TextBox 11"/>
          <p:cNvSpPr txBox="1"/>
          <p:nvPr/>
        </p:nvSpPr>
        <p:spPr>
          <a:xfrm>
            <a:off x="2373184" y="1262276"/>
            <a:ext cx="7153570" cy="731520"/>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rgbClr val="FFFFFF">
                    <a:alpha val="100000"/>
                  </a:srgbClr>
                </a:solidFill>
                <a:latin typeface="Microsoft Yahei"/>
                <a:ea typeface="Microsoft Yahei"/>
                <a:cs typeface="Microsoft Yahei"/>
              </a:rPr>
              <a:t>明确应急组织结构和职责</a:t>
            </a:r>
          </a:p>
        </p:txBody>
      </p:sp>
      <p:sp>
        <p:nvSpPr>
          <p:cNvPr id="12" name="TextBox 12"/>
          <p:cNvSpPr txBox="1"/>
          <p:nvPr/>
        </p:nvSpPr>
        <p:spPr>
          <a:xfrm>
            <a:off x="2272823" y="2048316"/>
            <a:ext cx="8972550" cy="8953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安全生产管理制度中通常包含应急组织结构和各岗位职责的描述，为应急预案的制定提供基础，确保在紧急情况下能够迅速组织起有效的应急响应。</a:t>
            </a:r>
          </a:p>
        </p:txBody>
      </p:sp>
      <p:sp>
        <p:nvSpPr>
          <p:cNvPr id="13" name="TextBox 13"/>
          <p:cNvSpPr txBox="1"/>
          <p:nvPr/>
        </p:nvSpPr>
        <p:spPr>
          <a:xfrm>
            <a:off x="2393609" y="3024192"/>
            <a:ext cx="7153570" cy="731520"/>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rgbClr val="FFFFFF">
                    <a:alpha val="100000"/>
                  </a:srgbClr>
                </a:solidFill>
                <a:latin typeface="Microsoft Yahei"/>
                <a:ea typeface="Microsoft Yahei"/>
                <a:cs typeface="Microsoft Yahei"/>
              </a:rPr>
              <a:t>规定应急资源和装备</a:t>
            </a:r>
          </a:p>
        </p:txBody>
      </p:sp>
      <p:sp>
        <p:nvSpPr>
          <p:cNvPr id="14" name="TextBox 14"/>
          <p:cNvSpPr txBox="1"/>
          <p:nvPr/>
        </p:nvSpPr>
        <p:spPr>
          <a:xfrm>
            <a:off x="2272823" y="3785029"/>
            <a:ext cx="8943975" cy="89535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制度中对应急所需资源和装备的要求，指导应急预案中相关内容的编制，确保在应对突发事件时能够充分调动和利用各种资源。</a:t>
            </a:r>
          </a:p>
        </p:txBody>
      </p:sp>
      <p:sp>
        <p:nvSpPr>
          <p:cNvPr id="15" name="TextBox 15"/>
          <p:cNvSpPr txBox="1"/>
          <p:nvPr/>
        </p:nvSpPr>
        <p:spPr>
          <a:xfrm>
            <a:off x="2430185" y="4789171"/>
            <a:ext cx="7153570" cy="731520"/>
          </a:xfrm>
          <a:prstGeom prst="rect">
            <a:avLst/>
          </a:prstGeom>
        </p:spPr>
        <p:txBody>
          <a:bodyPr vert="horz" wrap="square" lIns="123825" tIns="123825" rIns="57150" bIns="123825"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606" b="1">
                <a:solidFill>
                  <a:srgbClr val="FFFFFF">
                    <a:alpha val="100000"/>
                  </a:srgbClr>
                </a:solidFill>
                <a:latin typeface="Microsoft Yahei"/>
                <a:ea typeface="Microsoft Yahei"/>
                <a:cs typeface="Microsoft Yahei"/>
              </a:rPr>
              <a:t>提供应急处理流程</a:t>
            </a:r>
          </a:p>
        </p:txBody>
      </p:sp>
      <p:sp>
        <p:nvSpPr>
          <p:cNvPr id="16" name="TextBox 16"/>
          <p:cNvSpPr txBox="1"/>
          <p:nvPr/>
        </p:nvSpPr>
        <p:spPr>
          <a:xfrm>
            <a:off x="2291111" y="5543449"/>
            <a:ext cx="8915400" cy="9620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500">
                <a:solidFill>
                  <a:schemeClr val="dk1">
                    <a:alpha val="100000"/>
                  </a:schemeClr>
                </a:solidFill>
                <a:latin typeface="Microsoft Yahei"/>
                <a:ea typeface="Microsoft Yahei"/>
                <a:cs typeface="Microsoft Yahei"/>
              </a:rPr>
              <a:t>安全生产管理制度中通常包含应急处理流程的规定，为应急预案中的应急处置措施提供依据和指导，确保在紧急情况下能够按照既定的流程进行处置。</a:t>
            </a:r>
          </a:p>
        </p:txBody>
      </p:sp>
      <p:sp>
        <p:nvSpPr>
          <p:cNvPr id="17" name="AutoShape 17"/>
          <p:cNvSpPr/>
          <p:nvPr/>
        </p:nvSpPr>
        <p:spPr>
          <a:xfrm>
            <a:off x="873196" y="3067327"/>
            <a:ext cx="669478" cy="669478"/>
          </a:xfrm>
          <a:prstGeom prst="ellipse">
            <a:avLst/>
          </a:prstGeom>
          <a:solidFill>
            <a:schemeClr val="accent2">
              <a:alpha val="42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988282" y="3182413"/>
            <a:ext cx="439305" cy="43930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873196" y="4825747"/>
            <a:ext cx="669478" cy="669478"/>
          </a:xfrm>
          <a:prstGeom prst="ellipse">
            <a:avLst/>
          </a:prstGeom>
          <a:solidFill>
            <a:schemeClr val="accent2">
              <a:alpha val="42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988282" y="4940833"/>
            <a:ext cx="439305" cy="439305"/>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AutoShape 4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制度对应急预案指导作用</a:t>
              </a:r>
            </a:p>
          </p:txBody>
        </p:sp>
      </p:gr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5">
            <a:alphaModFix/>
          </a:blip>
          <a:stretch>
            <a:fillRect/>
          </a:stretch>
        </a:blipFill>
      </p:bgPr>
    </p:bg>
    <p:spTree>
      <p:nvGrpSpPr>
        <p:cNvPr id="1" name=""/>
        <p:cNvGrpSpPr/>
        <p:nvPr/>
      </p:nvGrpSpPr>
      <p:grpSpPr>
        <a:xfrm>
          <a:off x="0" y="0"/>
          <a:ext cx="0" cy="0"/>
        </a:xfrm>
      </p:grpSpPr>
      <p:grpSp>
        <p:nvGrpSpPr>
          <p:cNvPr id="2" name="Group 2"/>
          <p:cNvGrpSpPr/>
          <p:nvPr/>
        </p:nvGrpSpPr>
        <p:grpSpPr>
          <a:xfrm>
            <a:off x="981837" y="1604867"/>
            <a:ext cx="3394996" cy="2116741"/>
            <a:chOff x="981837" y="1604867"/>
            <a:chExt cx="3394996" cy="2116741"/>
          </a:xfrm>
        </p:grpSpPr>
        <p:sp>
          <p:nvSpPr>
            <p:cNvPr id="3" name="AutoShape 3"/>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940">
                  <a:solidFill>
                    <a:srgbClr val="FFFFFF">
                      <a:alpha val="100000"/>
                    </a:srgbClr>
                  </a:solidFill>
                  <a:latin typeface="Calibri"/>
                  <a:ea typeface="Calibri"/>
                  <a:cs typeface="Calibri"/>
                </a:rPr>
                <a:t>    </a:t>
              </a:r>
              <a:endParaRPr lang="en-US" sz="1100"/>
            </a:p>
          </p:txBody>
        </p:sp>
      </p:grpSp>
      <p:grpSp>
        <p:nvGrpSpPr>
          <p:cNvPr id="4" name="Group 4"/>
          <p:cNvGrpSpPr/>
          <p:nvPr/>
        </p:nvGrpSpPr>
        <p:grpSpPr>
          <a:xfrm>
            <a:off x="4376738" y="3721608"/>
            <a:ext cx="3394996" cy="2116741"/>
            <a:chOff x="4376738" y="3721608"/>
            <a:chExt cx="3394996" cy="2116741"/>
          </a:xfrm>
        </p:grpSpPr>
        <p:sp>
          <p:nvSpPr>
            <p:cNvPr id="5" name="AutoShape 5"/>
            <p:cNvSpPr/>
            <p:nvPr/>
          </p:nvSpPr>
          <p:spPr>
            <a:xfrm>
              <a:off x="4376738" y="3721608"/>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6" name="Group 6"/>
          <p:cNvGrpSpPr/>
          <p:nvPr/>
        </p:nvGrpSpPr>
        <p:grpSpPr>
          <a:xfrm>
            <a:off x="7771733" y="1604867"/>
            <a:ext cx="3394996" cy="2116741"/>
            <a:chOff x="7771733" y="1604867"/>
            <a:chExt cx="3394996" cy="2116741"/>
          </a:xfrm>
        </p:grpSpPr>
        <p:sp>
          <p:nvSpPr>
            <p:cNvPr id="7" name="AutoShape 7"/>
            <p:cNvSpPr/>
            <p:nvPr/>
          </p:nvSpPr>
          <p:spPr>
            <a:xfrm>
              <a:off x="7771733" y="1604867"/>
              <a:ext cx="3394996" cy="2116741"/>
            </a:xfrm>
            <a:prstGeom prst="rect">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pic>
        <p:nvPicPr>
          <p:cNvPr id="8" name="Picture 8"/>
          <p:cNvPicPr>
            <a:picLocks noChangeAspect="1"/>
          </p:cNvPicPr>
          <p:nvPr/>
        </p:nvPicPr>
        <p:blipFill>
          <a:blip r:embed="rId2"/>
          <a:srcRect t="2520" b="2520"/>
          <a:stretch>
            <a:fillRect/>
          </a:stretch>
        </p:blipFill>
        <p:spPr>
          <a:xfrm>
            <a:off x="981837" y="3694465"/>
            <a:ext cx="3394942" cy="2143864"/>
          </a:xfrm>
          <a:prstGeom prst="rect">
            <a:avLst/>
          </a:prstGeom>
        </p:spPr>
      </p:pic>
      <p:pic>
        <p:nvPicPr>
          <p:cNvPr id="9" name="Picture 9"/>
          <p:cNvPicPr>
            <a:picLocks noChangeAspect="1"/>
          </p:cNvPicPr>
          <p:nvPr/>
        </p:nvPicPr>
        <p:blipFill>
          <a:blip r:embed="rId3"/>
          <a:srcRect t="2520" b="2520"/>
          <a:stretch>
            <a:fillRect/>
          </a:stretch>
        </p:blipFill>
        <p:spPr>
          <a:xfrm>
            <a:off x="4376812" y="1577730"/>
            <a:ext cx="3394942" cy="2143864"/>
          </a:xfrm>
          <a:prstGeom prst="rect">
            <a:avLst/>
          </a:prstGeom>
        </p:spPr>
      </p:pic>
      <p:pic>
        <p:nvPicPr>
          <p:cNvPr id="10" name="Picture 10"/>
          <p:cNvPicPr>
            <a:picLocks noChangeAspect="1"/>
          </p:cNvPicPr>
          <p:nvPr/>
        </p:nvPicPr>
        <p:blipFill>
          <a:blip r:embed="rId4"/>
          <a:srcRect t="2638" b="2638"/>
          <a:stretch>
            <a:fillRect/>
          </a:stretch>
        </p:blipFill>
        <p:spPr>
          <a:xfrm>
            <a:off x="7771733" y="3721608"/>
            <a:ext cx="3394942" cy="2143864"/>
          </a:xfrm>
          <a:prstGeom prst="rect">
            <a:avLst/>
          </a:prstGeom>
        </p:spPr>
      </p:pic>
      <p:grpSp>
        <p:nvGrpSpPr>
          <p:cNvPr id="11" name="Group 11"/>
          <p:cNvGrpSpPr/>
          <p:nvPr/>
        </p:nvGrpSpPr>
        <p:grpSpPr>
          <a:xfrm>
            <a:off x="454963" y="93878"/>
            <a:ext cx="10641129" cy="914400"/>
            <a:chOff x="454963" y="93878"/>
            <a:chExt cx="10641129" cy="914400"/>
          </a:xfrm>
        </p:grpSpPr>
        <p:sp>
          <p:nvSpPr>
            <p:cNvPr id="12" name="AutoShape 12"/>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AutoShape 13"/>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AutoShape 14"/>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AutoShape 15"/>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AutoShape 16"/>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AutoShape 17"/>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AutoShape 18"/>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TextBox 32"/>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制度中涉及应急处理流程</a:t>
              </a:r>
            </a:p>
          </p:txBody>
        </p:sp>
      </p:grpSp>
      <p:grpSp>
        <p:nvGrpSpPr>
          <p:cNvPr id="33" name="Group 33"/>
          <p:cNvGrpSpPr/>
          <p:nvPr/>
        </p:nvGrpSpPr>
        <p:grpSpPr>
          <a:xfrm>
            <a:off x="981837" y="1604867"/>
            <a:ext cx="3394996" cy="490334"/>
            <a:chOff x="981837" y="1604867"/>
            <a:chExt cx="3394996" cy="490334"/>
          </a:xfrm>
        </p:grpSpPr>
        <p:sp>
          <p:nvSpPr>
            <p:cNvPr id="34" name="TextBox 34"/>
            <p:cNvSpPr txBox="1"/>
            <p:nvPr/>
          </p:nvSpPr>
          <p:spPr>
            <a:xfrm>
              <a:off x="981837"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监测与预警</a:t>
              </a:r>
            </a:p>
          </p:txBody>
        </p:sp>
      </p:grpSp>
      <p:grpSp>
        <p:nvGrpSpPr>
          <p:cNvPr id="35" name="Group 35"/>
          <p:cNvGrpSpPr/>
          <p:nvPr/>
        </p:nvGrpSpPr>
        <p:grpSpPr>
          <a:xfrm>
            <a:off x="1090562" y="2039620"/>
            <a:ext cx="3286271" cy="1654845"/>
            <a:chOff x="1090562" y="2039620"/>
            <a:chExt cx="3286271" cy="1654845"/>
          </a:xfrm>
        </p:grpSpPr>
        <p:sp>
          <p:nvSpPr>
            <p:cNvPr id="36" name="TextBox 36"/>
            <p:cNvSpPr txBox="1"/>
            <p:nvPr/>
          </p:nvSpPr>
          <p:spPr>
            <a:xfrm>
              <a:off x="1090562"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制度中应明确对可能引发突发事件的危险源进行监测，并根据监测结果及时发出预警信息，启动应急预案。</a:t>
              </a:r>
            </a:p>
          </p:txBody>
        </p:sp>
      </p:grpSp>
      <p:grpSp>
        <p:nvGrpSpPr>
          <p:cNvPr id="37" name="Group 37"/>
          <p:cNvGrpSpPr/>
          <p:nvPr/>
        </p:nvGrpSpPr>
        <p:grpSpPr>
          <a:xfrm>
            <a:off x="4376833" y="3748751"/>
            <a:ext cx="3394996" cy="490334"/>
            <a:chOff x="4376833" y="3748751"/>
            <a:chExt cx="3394996" cy="490334"/>
          </a:xfrm>
        </p:grpSpPr>
        <p:sp>
          <p:nvSpPr>
            <p:cNvPr id="38" name="TextBox 38"/>
            <p:cNvSpPr txBox="1"/>
            <p:nvPr/>
          </p:nvSpPr>
          <p:spPr>
            <a:xfrm>
              <a:off x="4376833" y="3748751"/>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应急处置</a:t>
              </a:r>
            </a:p>
          </p:txBody>
        </p:sp>
      </p:grpSp>
      <p:grpSp>
        <p:nvGrpSpPr>
          <p:cNvPr id="39" name="Group 39"/>
          <p:cNvGrpSpPr/>
          <p:nvPr/>
        </p:nvGrpSpPr>
        <p:grpSpPr>
          <a:xfrm>
            <a:off x="4485558" y="4183504"/>
            <a:ext cx="3286271" cy="1654845"/>
            <a:chOff x="4485558" y="4183504"/>
            <a:chExt cx="3286271" cy="1654845"/>
          </a:xfrm>
        </p:grpSpPr>
        <p:sp>
          <p:nvSpPr>
            <p:cNvPr id="40" name="TextBox 40"/>
            <p:cNvSpPr txBox="1"/>
            <p:nvPr/>
          </p:nvSpPr>
          <p:spPr>
            <a:xfrm>
              <a:off x="4485558" y="4183504"/>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制度中应规定在突发事件发生时的应急处置措施，包括组织救援、疏散人员、报告和通报等，确保在第一时间做出正确的反应。</a:t>
              </a:r>
            </a:p>
          </p:txBody>
        </p:sp>
      </p:grpSp>
      <p:grpSp>
        <p:nvGrpSpPr>
          <p:cNvPr id="41" name="Group 41"/>
          <p:cNvGrpSpPr/>
          <p:nvPr/>
        </p:nvGrpSpPr>
        <p:grpSpPr>
          <a:xfrm>
            <a:off x="7771733" y="1604867"/>
            <a:ext cx="3394996" cy="490334"/>
            <a:chOff x="7771733" y="1604867"/>
            <a:chExt cx="3394996" cy="490334"/>
          </a:xfrm>
        </p:grpSpPr>
        <p:sp>
          <p:nvSpPr>
            <p:cNvPr id="42" name="TextBox 42"/>
            <p:cNvSpPr txBox="1"/>
            <p:nvPr/>
          </p:nvSpPr>
          <p:spPr>
            <a:xfrm>
              <a:off x="7771733" y="1604867"/>
              <a:ext cx="3394996" cy="490334"/>
            </a:xfrm>
            <a:prstGeom prst="rect">
              <a:avLst/>
            </a:prstGeom>
          </p:spPr>
          <p:txBody>
            <a:bodyPr vert="horz" wrap="square" lIns="66008" tIns="33052" rIns="66008" bIns="33052"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25" b="1">
                  <a:solidFill>
                    <a:srgbClr val="FFFDFD">
                      <a:alpha val="100000"/>
                    </a:srgbClr>
                  </a:solidFill>
                  <a:latin typeface="Microsoft Yahei"/>
                  <a:ea typeface="Microsoft Yahei"/>
                  <a:cs typeface="Microsoft Yahei"/>
                </a:rPr>
                <a:t>后期处理</a:t>
              </a:r>
            </a:p>
          </p:txBody>
        </p:sp>
      </p:grpSp>
      <p:grpSp>
        <p:nvGrpSpPr>
          <p:cNvPr id="43" name="Group 43"/>
          <p:cNvGrpSpPr/>
          <p:nvPr/>
        </p:nvGrpSpPr>
        <p:grpSpPr>
          <a:xfrm>
            <a:off x="7880459" y="2039620"/>
            <a:ext cx="3286271" cy="1654845"/>
            <a:chOff x="7880459" y="2039620"/>
            <a:chExt cx="3286271" cy="1654845"/>
          </a:xfrm>
        </p:grpSpPr>
        <p:sp>
          <p:nvSpPr>
            <p:cNvPr id="44" name="TextBox 44"/>
            <p:cNvSpPr txBox="1"/>
            <p:nvPr/>
          </p:nvSpPr>
          <p:spPr>
            <a:xfrm>
              <a:off x="7880459" y="2039620"/>
              <a:ext cx="3286271" cy="1654845"/>
            </a:xfrm>
            <a:prstGeom prst="rect">
              <a:avLst/>
            </a:prstGeom>
          </p:spPr>
          <p:txBody>
            <a:bodyPr vert="horz" wrap="square" lIns="66008" tIns="33052" rIns="66008" bIns="33052" rtlCol="0" anchor="ctr" anchorCtr="1">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500">
                  <a:solidFill>
                    <a:srgbClr val="FFFDFD">
                      <a:alpha val="100000"/>
                    </a:srgbClr>
                  </a:solidFill>
                  <a:latin typeface="Microsoft Yahei"/>
                  <a:ea typeface="Microsoft Yahei"/>
                  <a:cs typeface="Microsoft Yahei"/>
                </a:rPr>
                <a:t>制度中还应包括对应急处置后的恢复和重建工作的规定，包括事故调查、原因分析、改进措施等，以防止类似事件的再次发生。</a:t>
              </a: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AutoShape 2"/>
          <p:cNvSpPr/>
          <p:nvPr/>
        </p:nvSpPr>
        <p:spPr>
          <a:xfrm>
            <a:off x="8652335" y="1979346"/>
            <a:ext cx="2132128" cy="388730"/>
          </a:xfrm>
          <a:prstGeom prst="ellipse">
            <a:avLst/>
          </a:prstGeom>
          <a:gradFill>
            <a:gsLst>
              <a:gs pos="0">
                <a:schemeClr val="lt1">
                  <a:alpha val="30000"/>
                </a:schemeClr>
              </a:gs>
              <a:gs pos="100000">
                <a:schemeClr val="accent1">
                  <a:alpha val="30000"/>
                </a:schemeClr>
              </a:gs>
            </a:gsLst>
            <a:lin ang="45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8652335" y="1821557"/>
            <a:ext cx="2132128" cy="388730"/>
          </a:xfrm>
          <a:prstGeom prst="ellipse">
            <a:avLst/>
          </a:prstGeom>
          <a:gradFill>
            <a:gsLst>
              <a:gs pos="0">
                <a:schemeClr val="lt1">
                  <a:alpha val="70000"/>
                </a:schemeClr>
              </a:gs>
              <a:gs pos="100000">
                <a:schemeClr val="accent1">
                  <a:alpha val="70000"/>
                </a:schemeClr>
              </a:gs>
            </a:gsLst>
            <a:lin ang="45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AutoShape 4"/>
          <p:cNvSpPr/>
          <p:nvPr/>
        </p:nvSpPr>
        <p:spPr>
          <a:xfrm>
            <a:off x="5029936" y="1979346"/>
            <a:ext cx="2132128" cy="388730"/>
          </a:xfrm>
          <a:prstGeom prst="ellipse">
            <a:avLst/>
          </a:prstGeom>
          <a:gradFill>
            <a:gsLst>
              <a:gs pos="0">
                <a:schemeClr val="lt1">
                  <a:alpha val="30000"/>
                </a:schemeClr>
              </a:gs>
              <a:gs pos="100000">
                <a:schemeClr val="accent1">
                  <a:alpha val="30000"/>
                </a:schemeClr>
              </a:gs>
            </a:gsLst>
            <a:lin ang="45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AutoShape 5"/>
          <p:cNvSpPr/>
          <p:nvPr/>
        </p:nvSpPr>
        <p:spPr>
          <a:xfrm>
            <a:off x="5029936" y="1821557"/>
            <a:ext cx="2132128" cy="388730"/>
          </a:xfrm>
          <a:prstGeom prst="ellipse">
            <a:avLst/>
          </a:prstGeom>
          <a:gradFill>
            <a:gsLst>
              <a:gs pos="0">
                <a:schemeClr val="lt1">
                  <a:alpha val="70000"/>
                </a:schemeClr>
              </a:gs>
              <a:gs pos="100000">
                <a:schemeClr val="accent1">
                  <a:alpha val="70000"/>
                </a:schemeClr>
              </a:gs>
            </a:gsLst>
            <a:lin ang="45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a:off x="1407538" y="1979346"/>
            <a:ext cx="2132128" cy="388730"/>
          </a:xfrm>
          <a:prstGeom prst="ellipse">
            <a:avLst/>
          </a:prstGeom>
          <a:gradFill>
            <a:gsLst>
              <a:gs pos="0">
                <a:schemeClr val="lt1">
                  <a:alpha val="30000"/>
                </a:schemeClr>
              </a:gs>
              <a:gs pos="100000">
                <a:schemeClr val="accent1">
                  <a:alpha val="30000"/>
                </a:schemeClr>
              </a:gs>
            </a:gsLst>
            <a:lin ang="45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AutoShape 7"/>
          <p:cNvSpPr/>
          <p:nvPr/>
        </p:nvSpPr>
        <p:spPr>
          <a:xfrm>
            <a:off x="1407538" y="1821557"/>
            <a:ext cx="2132128" cy="388730"/>
          </a:xfrm>
          <a:prstGeom prst="ellipse">
            <a:avLst/>
          </a:prstGeom>
          <a:gradFill>
            <a:gsLst>
              <a:gs pos="0">
                <a:schemeClr val="lt1">
                  <a:alpha val="70000"/>
                </a:schemeClr>
              </a:gs>
              <a:gs pos="100000">
                <a:schemeClr val="accent1">
                  <a:alpha val="70000"/>
                </a:schemeClr>
              </a:gs>
            </a:gsLst>
            <a:lin ang="45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Box 8"/>
          <p:cNvSpPr txBox="1"/>
          <p:nvPr/>
        </p:nvSpPr>
        <p:spPr>
          <a:xfrm>
            <a:off x="1015607" y="2516039"/>
            <a:ext cx="2962275" cy="11334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chemeClr val="accent1">
                    <a:alpha val="100000"/>
                  </a:schemeClr>
                </a:solidFill>
                <a:latin typeface="Microsoft Yahei"/>
                <a:ea typeface="Microsoft Yahei"/>
                <a:cs typeface="Microsoft Yahei"/>
              </a:rPr>
              <a:t>制度提供框架和基础</a:t>
            </a:r>
          </a:p>
        </p:txBody>
      </p:sp>
      <p:sp>
        <p:nvSpPr>
          <p:cNvPr id="9" name="TextBox 9"/>
          <p:cNvSpPr txBox="1"/>
          <p:nvPr/>
        </p:nvSpPr>
        <p:spPr>
          <a:xfrm>
            <a:off x="1094842" y="3555750"/>
            <a:ext cx="3008046" cy="18440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安全生产管理制度为企业提供了全面的安全管理框架和基础，包括组织结构、职责、资源等方面的规定，为应急预案的制定提供了必要的支持和保障。</a:t>
            </a:r>
          </a:p>
        </p:txBody>
      </p:sp>
      <p:sp>
        <p:nvSpPr>
          <p:cNvPr id="10" name="TextBox 10"/>
          <p:cNvSpPr txBox="1"/>
          <p:nvPr/>
        </p:nvSpPr>
        <p:spPr>
          <a:xfrm>
            <a:off x="4638006" y="2516039"/>
            <a:ext cx="2962275" cy="11334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chemeClr val="accent1">
                    <a:alpha val="100000"/>
                  </a:schemeClr>
                </a:solidFill>
                <a:latin typeface="Microsoft Yahei"/>
                <a:ea typeface="Microsoft Yahei"/>
                <a:cs typeface="Microsoft Yahei"/>
              </a:rPr>
              <a:t>预案针对特定事件细化措施</a:t>
            </a:r>
          </a:p>
        </p:txBody>
      </p:sp>
      <p:sp>
        <p:nvSpPr>
          <p:cNvPr id="11" name="TextBox 11"/>
          <p:cNvSpPr txBox="1"/>
          <p:nvPr/>
        </p:nvSpPr>
        <p:spPr>
          <a:xfrm>
            <a:off x="4723754" y="3555750"/>
            <a:ext cx="3008046" cy="18440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应急预案则针对可能发生的特定事件或紧急情况，制定具体的应对措施和处置流程，是安全生产管理制度在特定情况下的细化和补充。</a:t>
            </a:r>
          </a:p>
        </p:txBody>
      </p:sp>
      <p:sp>
        <p:nvSpPr>
          <p:cNvPr id="12" name="TextBox 12"/>
          <p:cNvSpPr txBox="1"/>
          <p:nvPr/>
        </p:nvSpPr>
        <p:spPr>
          <a:xfrm>
            <a:off x="8260404" y="2516039"/>
            <a:ext cx="2962275" cy="113347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325" b="1">
                <a:solidFill>
                  <a:schemeClr val="accent1">
                    <a:alpha val="100000"/>
                  </a:schemeClr>
                </a:solidFill>
                <a:latin typeface="Microsoft Yahei"/>
                <a:ea typeface="Microsoft Yahei"/>
                <a:cs typeface="Microsoft Yahei"/>
              </a:rPr>
              <a:t>制度与预案共同构建安全体系</a:t>
            </a:r>
          </a:p>
        </p:txBody>
      </p:sp>
      <p:sp>
        <p:nvSpPr>
          <p:cNvPr id="13" name="TextBox 13"/>
          <p:cNvSpPr txBox="1"/>
          <p:nvPr/>
        </p:nvSpPr>
        <p:spPr>
          <a:xfrm>
            <a:off x="8361301" y="3555750"/>
            <a:ext cx="3008046" cy="184404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350">
                <a:solidFill>
                  <a:schemeClr val="dk1">
                    <a:alpha val="100000"/>
                  </a:schemeClr>
                </a:solidFill>
                <a:latin typeface="Microsoft Yahei"/>
                <a:ea typeface="Microsoft Yahei"/>
                <a:cs typeface="Microsoft Yahei"/>
              </a:rPr>
              <a:t>安全生产管理制度和应急预案共同构成了企业的安全管理体系，二者相互补充、相互促进，确保企业在面对各种风险和突发事件时能够做出及时、有效的响应。</a:t>
            </a:r>
          </a:p>
        </p:txBody>
      </p:sp>
      <p:sp>
        <p:nvSpPr>
          <p:cNvPr id="14" name="TextBox 14"/>
          <p:cNvSpPr txBox="1"/>
          <p:nvPr/>
        </p:nvSpPr>
        <p:spPr>
          <a:xfrm>
            <a:off x="1480607" y="1020470"/>
            <a:ext cx="1990725" cy="15335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pPr>
            <a:r>
              <a:rPr lang="en-US" sz="5775" b="1">
                <a:solidFill>
                  <a:schemeClr val="accent1">
                    <a:alpha val="100000"/>
                  </a:schemeClr>
                </a:solidFill>
                <a:latin typeface="Microsoft Yahei"/>
                <a:ea typeface="Microsoft Yahei"/>
                <a:cs typeface="Microsoft Yahei"/>
              </a:rPr>
              <a:t>01</a:t>
            </a:r>
          </a:p>
        </p:txBody>
      </p:sp>
      <p:sp>
        <p:nvSpPr>
          <p:cNvPr id="15" name="TextBox 15"/>
          <p:cNvSpPr txBox="1"/>
          <p:nvPr/>
        </p:nvSpPr>
        <p:spPr>
          <a:xfrm>
            <a:off x="5037367" y="1020470"/>
            <a:ext cx="2114550" cy="15335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pPr>
            <a:r>
              <a:rPr lang="en-US" sz="5775" b="1">
                <a:solidFill>
                  <a:schemeClr val="accent1">
                    <a:alpha val="100000"/>
                  </a:schemeClr>
                </a:solidFill>
                <a:latin typeface="Microsoft Yahei"/>
                <a:ea typeface="Microsoft Yahei"/>
                <a:cs typeface="Microsoft Yahei"/>
              </a:rPr>
              <a:t>02</a:t>
            </a:r>
          </a:p>
        </p:txBody>
      </p:sp>
      <p:sp>
        <p:nvSpPr>
          <p:cNvPr id="16" name="TextBox 16"/>
          <p:cNvSpPr txBox="1"/>
          <p:nvPr/>
        </p:nvSpPr>
        <p:spPr>
          <a:xfrm>
            <a:off x="8724677" y="1059557"/>
            <a:ext cx="1990725" cy="1533525"/>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40000"/>
              </a:lnSpc>
            </a:pPr>
            <a:r>
              <a:rPr lang="en-US" sz="5775" b="1">
                <a:solidFill>
                  <a:schemeClr val="accent1">
                    <a:alpha val="100000"/>
                  </a:schemeClr>
                </a:solidFill>
                <a:latin typeface="Microsoft Yahei"/>
                <a:ea typeface="Microsoft Yahei"/>
                <a:cs typeface="Microsoft Yahei"/>
              </a:rPr>
              <a:t>03</a:t>
            </a:r>
          </a:p>
        </p:txBody>
      </p:sp>
      <p:grpSp>
        <p:nvGrpSpPr>
          <p:cNvPr id="17" name="Group 17"/>
          <p:cNvGrpSpPr/>
          <p:nvPr/>
        </p:nvGrpSpPr>
        <p:grpSpPr>
          <a:xfrm>
            <a:off x="454963" y="93878"/>
            <a:ext cx="10641129" cy="914400"/>
            <a:chOff x="454963" y="93878"/>
            <a:chExt cx="10641129" cy="914400"/>
          </a:xfrm>
        </p:grpSpPr>
        <p:sp>
          <p:nvSpPr>
            <p:cNvPr id="18" name="AutoShape 18"/>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AutoShape 19"/>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0" name="AutoShape 20"/>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TextBox 38"/>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制度与预案相互补充关系</a:t>
              </a:r>
            </a:p>
          </p:txBody>
        </p:sp>
      </p:gr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TextBox 2"/>
          <p:cNvSpPr txBox="1"/>
          <p:nvPr/>
        </p:nvSpPr>
        <p:spPr>
          <a:xfrm>
            <a:off x="354301" y="1481613"/>
            <a:ext cx="1849755" cy="929640"/>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90000"/>
              </a:lnSpc>
            </a:pPr>
            <a:r>
              <a:rPr lang="en-US" sz="3300" b="1">
                <a:solidFill>
                  <a:schemeClr val="accent1">
                    <a:alpha val="100000"/>
                  </a:schemeClr>
                </a:solidFill>
                <a:latin typeface="Microsoft Yahei"/>
                <a:ea typeface="Microsoft Yahei"/>
                <a:cs typeface="Microsoft Yahei"/>
              </a:rPr>
              <a:t>PART</a:t>
            </a:r>
          </a:p>
        </p:txBody>
      </p:sp>
      <p:sp>
        <p:nvSpPr>
          <p:cNvPr id="3" name="TextBox 3"/>
          <p:cNvSpPr txBox="1"/>
          <p:nvPr/>
        </p:nvSpPr>
        <p:spPr>
          <a:xfrm>
            <a:off x="2298115" y="1481613"/>
            <a:ext cx="2922600" cy="929640"/>
          </a:xfrm>
          <a:prstGeom prst="rect">
            <a:avLst/>
          </a:prstGeom>
        </p:spPr>
        <p:txBody>
          <a:bodyPr vert="horz" wrap="square" lIns="91440" tIns="45720" rIns="91440" bIns="4572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pPr>
            <a:r>
              <a:rPr lang="en-US" sz="3300" b="1">
                <a:solidFill>
                  <a:schemeClr val="accent1">
                    <a:alpha val="100000"/>
                  </a:schemeClr>
                </a:solidFill>
                <a:latin typeface="Microsoft Yahei"/>
                <a:ea typeface="Microsoft Yahei"/>
                <a:cs typeface="Microsoft Yahei"/>
              </a:rPr>
              <a:t>03</a:t>
            </a:r>
          </a:p>
        </p:txBody>
      </p:sp>
      <p:sp>
        <p:nvSpPr>
          <p:cNvPr id="4" name="TextBox 4"/>
          <p:cNvSpPr txBox="1"/>
          <p:nvPr/>
        </p:nvSpPr>
        <p:spPr>
          <a:xfrm>
            <a:off x="853953" y="2362980"/>
            <a:ext cx="6574155" cy="1805940"/>
          </a:xfrm>
          <a:prstGeom prst="rect">
            <a:avLst/>
          </a:prstGeom>
        </p:spPr>
        <p:txBody>
          <a:bodyPr vert="horz" wrap="square" lIns="91440" tIns="45720" rIns="91440" bIns="45720" rtlCol="0" anchor="t" anchorCtr="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4500" b="1">
                <a:solidFill>
                  <a:schemeClr val="accent1">
                    <a:alpha val="100000"/>
                  </a:schemeClr>
                </a:solidFill>
                <a:latin typeface="Microsoft Yahei"/>
                <a:ea typeface="Microsoft Yahei"/>
                <a:cs typeface="Microsoft Yahei"/>
              </a:rPr>
              <a:t>应急预案编制与审批流程</a:t>
            </a:r>
          </a:p>
        </p:txBody>
      </p:sp>
      <p:sp>
        <p:nvSpPr>
          <p:cNvPr id="5" name="AutoShape 5"/>
          <p:cNvSpPr/>
          <p:nvPr/>
        </p:nvSpPr>
        <p:spPr>
          <a:xfrm>
            <a:off x="-186355" y="5615640"/>
            <a:ext cx="2473866" cy="612893"/>
          </a:xfrm>
          <a:prstGeom prst="rect">
            <a:avLst/>
          </a:prstGeom>
          <a:noFill/>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375"/>
              </a:spcBef>
              <a:defRPr/>
            </a:pPr>
            <a:r>
              <a:rPr lang="en-US" sz="1200">
                <a:solidFill>
                  <a:srgbClr val="FFFFFF">
                    <a:alpha val="100000"/>
                  </a:srgbClr>
                </a:solidFill>
                <a:latin typeface="Microsoft Yahei"/>
                <a:ea typeface="Microsoft Yahei"/>
                <a:cs typeface="Microsoft Yahei"/>
              </a:rPr>
              <a:t>REPORTING</a:t>
            </a:r>
            <a:endParaRPr lang="en-US" sz="1100"/>
          </a:p>
        </p:txBody>
      </p:sp>
      <p:sp>
        <p:nvSpPr>
          <p:cNvPr id="6" name="AutoShape 6"/>
          <p:cNvSpPr/>
          <p:nvPr/>
        </p:nvSpPr>
        <p:spPr>
          <a:xfrm>
            <a:off x="8226875" y="302442"/>
            <a:ext cx="3351690" cy="419156"/>
          </a:xfrm>
          <a:prstGeom prst="rect">
            <a:avLst/>
          </a:prstGeom>
          <a:noFill/>
        </p:spPr>
        <p:txBody>
          <a:bodyPr vert="horz" wrap="square" lIns="66008" tIns="33052" rIns="66008" bIns="33052"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r>
              <a:rPr lang="en-US" sz="1200">
                <a:solidFill>
                  <a:schemeClr val="lt1">
                    <a:alpha val="100000"/>
                  </a:schemeClr>
                </a:solidFill>
                <a:latin typeface="Microsoft Yahei"/>
                <a:ea typeface="Microsoft Yahei"/>
                <a:cs typeface="Microsoft Yahei"/>
              </a:rPr>
              <a:t>WENKU DESIGN</a:t>
            </a:r>
            <a:endParaRPr lang="en-US" sz="1100"/>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2">
            <a:alphaModFix/>
          </a:blip>
          <a:stretch>
            <a:fillRect/>
          </a:stretch>
        </a:blipFill>
      </p:bgPr>
    </p:bg>
    <p:spTree>
      <p:nvGrpSpPr>
        <p:cNvPr id="1" name=""/>
        <p:cNvGrpSpPr/>
        <p:nvPr/>
      </p:nvGrpSpPr>
      <p:grpSpPr>
        <a:xfrm>
          <a:off x="0" y="0"/>
          <a:ext cx="0" cy="0"/>
        </a:xfrm>
      </p:grpSpPr>
      <p:sp>
        <p:nvSpPr>
          <p:cNvPr id="2" name="Freeform 2"/>
          <p:cNvSpPr/>
          <p:nvPr/>
        </p:nvSpPr>
        <p:spPr>
          <a:xfrm rot="-5400000">
            <a:off x="5770591" y="1524691"/>
            <a:ext cx="650818" cy="1000332"/>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 name="AutoShape 3"/>
          <p:cNvSpPr/>
          <p:nvPr/>
        </p:nvSpPr>
        <p:spPr>
          <a:xfrm>
            <a:off x="5788669" y="2024857"/>
            <a:ext cx="614662" cy="3856902"/>
          </a:xfrm>
          <a:prstGeom prst="rect">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 name="Freeform 4"/>
          <p:cNvSpPr/>
          <p:nvPr/>
        </p:nvSpPr>
        <p:spPr>
          <a:xfrm rot="-5400000" flipH="1" flipV="1">
            <a:off x="5770591" y="5381593"/>
            <a:ext cx="650818" cy="1000332"/>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5" name="Freeform 5"/>
          <p:cNvSpPr/>
          <p:nvPr/>
        </p:nvSpPr>
        <p:spPr>
          <a:xfrm flipH="1">
            <a:off x="3444517" y="3306389"/>
            <a:ext cx="650818" cy="1000332"/>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AutoShape 6"/>
          <p:cNvSpPr/>
          <p:nvPr/>
        </p:nvSpPr>
        <p:spPr>
          <a:xfrm rot="5400000">
            <a:off x="5788669" y="1438299"/>
            <a:ext cx="614662" cy="4736512"/>
          </a:xfrm>
          <a:prstGeom prst="rect">
            <a:avLst/>
          </a:pr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Freeform 7"/>
          <p:cNvSpPr/>
          <p:nvPr/>
        </p:nvSpPr>
        <p:spPr>
          <a:xfrm>
            <a:off x="8053418" y="3306389"/>
            <a:ext cx="650818" cy="1000332"/>
          </a:xfrm>
          <a:custGeom>
            <a:rect l="l" t="t" r="r" b="b"/>
            <a:pathLst>
              <a:path w="1905000" h="1905000">
                <a:moveTo>
                  <a:pt x="0" y="0"/>
                </a:moveTo>
                <a:lnTo>
                  <a:pt x="1143000" y="0"/>
                </a:lnTo>
                <a:lnTo>
                  <a:pt x="1905000" y="952500"/>
                </a:lnTo>
                <a:lnTo>
                  <a:pt x="1143000" y="1905000"/>
                </a:lnTo>
                <a:lnTo>
                  <a:pt x="0" y="1905000"/>
                </a:lnTo>
                <a:lnTo>
                  <a:pt x="762000" y="952500"/>
                </a:lnTo>
                <a:lnTo>
                  <a:pt x="0" y="0"/>
                </a:lnTo>
                <a:close/>
              </a:path>
            </a:pathLst>
          </a:custGeom>
          <a:solidFill>
            <a:schemeClr val="accent3">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AutoShape 8"/>
          <p:cNvSpPr/>
          <p:nvPr/>
        </p:nvSpPr>
        <p:spPr>
          <a:xfrm>
            <a:off x="5402999" y="3260307"/>
            <a:ext cx="1386002" cy="1386002"/>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Box 9"/>
          <p:cNvSpPr txBox="1"/>
          <p:nvPr/>
        </p:nvSpPr>
        <p:spPr>
          <a:xfrm>
            <a:off x="713773" y="2175410"/>
            <a:ext cx="3013970"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应急预案的编制应符合国家相关法律法规、标准规范的要求。</a:t>
            </a:r>
          </a:p>
        </p:txBody>
      </p:sp>
      <p:sp>
        <p:nvSpPr>
          <p:cNvPr id="10" name="TextBox 10"/>
          <p:cNvSpPr txBox="1"/>
          <p:nvPr/>
        </p:nvSpPr>
        <p:spPr>
          <a:xfrm>
            <a:off x="713773" y="1765835"/>
            <a:ext cx="2477594" cy="30460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500" b="1">
                <a:solidFill>
                  <a:schemeClr val="accent1">
                    <a:alpha val="100000"/>
                  </a:schemeClr>
                </a:solidFill>
                <a:latin typeface="Microsoft Yahei"/>
                <a:ea typeface="Microsoft Yahei"/>
                <a:cs typeface="Microsoft Yahei"/>
              </a:rPr>
              <a:t>合法性原则</a:t>
            </a:r>
          </a:p>
        </p:txBody>
      </p:sp>
      <p:sp>
        <p:nvSpPr>
          <p:cNvPr id="11" name="TextBox 11"/>
          <p:cNvSpPr txBox="1"/>
          <p:nvPr/>
        </p:nvSpPr>
        <p:spPr>
          <a:xfrm>
            <a:off x="673343" y="4670214"/>
            <a:ext cx="3013970"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应急预案应针对不同类型的突发事件和紧急情况制定相应的应对措施，提高应急响应的针对性和有效性。</a:t>
            </a:r>
          </a:p>
        </p:txBody>
      </p:sp>
      <p:sp>
        <p:nvSpPr>
          <p:cNvPr id="12" name="TextBox 12"/>
          <p:cNvSpPr txBox="1"/>
          <p:nvPr/>
        </p:nvSpPr>
        <p:spPr>
          <a:xfrm>
            <a:off x="673343" y="4260639"/>
            <a:ext cx="2477594" cy="30460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500" b="1">
                <a:solidFill>
                  <a:schemeClr val="accent1">
                    <a:alpha val="100000"/>
                  </a:schemeClr>
                </a:solidFill>
                <a:latin typeface="Microsoft Yahei"/>
                <a:ea typeface="Microsoft Yahei"/>
                <a:cs typeface="Microsoft Yahei"/>
              </a:rPr>
              <a:t>针对性原则</a:t>
            </a:r>
          </a:p>
        </p:txBody>
      </p:sp>
      <p:sp>
        <p:nvSpPr>
          <p:cNvPr id="13" name="TextBox 13"/>
          <p:cNvSpPr txBox="1"/>
          <p:nvPr/>
        </p:nvSpPr>
        <p:spPr>
          <a:xfrm>
            <a:off x="8608883" y="2175410"/>
            <a:ext cx="3013970"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应急预案应基于风险评估和应急资源调查，结合实际情况进行编制，确保预案的科学性和实用性。</a:t>
            </a:r>
          </a:p>
        </p:txBody>
      </p:sp>
      <p:sp>
        <p:nvSpPr>
          <p:cNvPr id="14" name="TextBox 14"/>
          <p:cNvSpPr txBox="1"/>
          <p:nvPr/>
        </p:nvSpPr>
        <p:spPr>
          <a:xfrm>
            <a:off x="8608883" y="1765835"/>
            <a:ext cx="2477594" cy="30460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500" b="1">
                <a:solidFill>
                  <a:schemeClr val="accent1">
                    <a:alpha val="100000"/>
                  </a:schemeClr>
                </a:solidFill>
                <a:latin typeface="Microsoft Yahei"/>
                <a:ea typeface="Microsoft Yahei"/>
                <a:cs typeface="Microsoft Yahei"/>
              </a:rPr>
              <a:t>科学性原则</a:t>
            </a:r>
          </a:p>
        </p:txBody>
      </p:sp>
      <p:sp>
        <p:nvSpPr>
          <p:cNvPr id="15" name="TextBox 15"/>
          <p:cNvSpPr txBox="1"/>
          <p:nvPr/>
        </p:nvSpPr>
        <p:spPr>
          <a:xfrm>
            <a:off x="8608883" y="4670214"/>
            <a:ext cx="3013970" cy="128739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500">
                <a:solidFill>
                  <a:schemeClr val="dk1">
                    <a:alpha val="100000"/>
                  </a:schemeClr>
                </a:solidFill>
                <a:latin typeface="Microsoft Yahei"/>
                <a:ea typeface="Microsoft Yahei"/>
                <a:cs typeface="Microsoft Yahei"/>
              </a:rPr>
              <a:t>应急预案应明确具体的应急组织、通讯联络、现场处置、医疗救护、安全防护等方面的措施，确保预案的可操作性。</a:t>
            </a:r>
          </a:p>
        </p:txBody>
      </p:sp>
      <p:sp>
        <p:nvSpPr>
          <p:cNvPr id="16" name="TextBox 16"/>
          <p:cNvSpPr txBox="1"/>
          <p:nvPr/>
        </p:nvSpPr>
        <p:spPr>
          <a:xfrm>
            <a:off x="8608883" y="4260639"/>
            <a:ext cx="2477594" cy="304609"/>
          </a:xfrm>
          <a:prstGeom prst="rect">
            <a:avLst/>
          </a:prstGeom>
        </p:spPr>
        <p:txBody>
          <a:bodyPr vert="horz" wrap="square" lIns="114300" tIns="57150" rIns="114300" bIns="5715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77000"/>
              </a:lnSpc>
            </a:pPr>
            <a:r>
              <a:rPr lang="en-US" sz="1500" b="1">
                <a:solidFill>
                  <a:schemeClr val="accent1">
                    <a:alpha val="100000"/>
                  </a:schemeClr>
                </a:solidFill>
                <a:latin typeface="Microsoft Yahei"/>
                <a:ea typeface="Microsoft Yahei"/>
                <a:cs typeface="Microsoft Yahei"/>
              </a:rPr>
              <a:t>可操作性原则</a:t>
            </a:r>
          </a:p>
        </p:txBody>
      </p:sp>
      <p:sp>
        <p:nvSpPr>
          <p:cNvPr id="17" name="AutoShape 17"/>
          <p:cNvSpPr/>
          <p:nvPr/>
        </p:nvSpPr>
        <p:spPr>
          <a:xfrm>
            <a:off x="5198112" y="3055420"/>
            <a:ext cx="1795777" cy="1795777"/>
          </a:xfrm>
          <a:prstGeom prst="ellipse">
            <a:avLst/>
          </a:prstGeom>
          <a:solidFill>
            <a:schemeClr val="accent2">
              <a:alpha val="100000"/>
            </a:schemeClr>
          </a:solidFill>
          <a:ln w="76200">
            <a:solidFill>
              <a:schemeClr val="lt1">
                <a:alpha val="100000"/>
              </a:schemeClr>
            </a:solidFill>
            <a:prstDash val="solid"/>
          </a:ln>
        </p:spPr>
        <p:style>
          <a:lnRef idx="0">
            <a:schemeClr val="lt1"/>
          </a:lnRef>
          <a:fillRef idx="1">
            <a:schemeClr val="lt1"/>
          </a:fillRef>
          <a:effectRef idx="0">
            <a:schemeClr val="lt1"/>
          </a:effectRef>
          <a:fontRef idx="minor">
            <a:schemeClr val="lt1"/>
          </a:fontRef>
        </p:style>
        <p:txBody>
          <a:bodyPr/>
          <a:lstStyle>
            <a:defPPr>
              <a:defRPr lang="en-US"/>
            </a:defPPr>
            <a:lvl1pPr marL="0" algn="l" defTabSz="914400" rtl="0" eaLnBrk="1" latinLnBrk="0" hangingPunct="1">
              <a:defRPr sz="1800" kern="1200">
                <a:solidFill>
                  <a:srgbClr val="F0FFD9"/>
                </a:solidFill>
                <a:latin typeface="Calibri"/>
                <a:ea typeface="+mn-ea"/>
                <a:cs typeface="+mn-cs"/>
              </a:defRPr>
            </a:lvl1pPr>
            <a:lvl2pPr marL="457200" algn="l" defTabSz="914400" rtl="0" eaLnBrk="1" latinLnBrk="0" hangingPunct="1">
              <a:defRPr sz="1800" kern="1200">
                <a:solidFill>
                  <a:srgbClr val="F0FFD9"/>
                </a:solidFill>
                <a:latin typeface="Calibri"/>
                <a:ea typeface="+mn-ea"/>
                <a:cs typeface="+mn-cs"/>
              </a:defRPr>
            </a:lvl2pPr>
            <a:lvl3pPr marL="914400" algn="l" defTabSz="914400" rtl="0" eaLnBrk="1" latinLnBrk="0" hangingPunct="1">
              <a:defRPr sz="1800" kern="1200">
                <a:solidFill>
                  <a:srgbClr val="F0FFD9"/>
                </a:solidFill>
                <a:latin typeface="Calibri"/>
                <a:ea typeface="+mn-ea"/>
                <a:cs typeface="+mn-cs"/>
              </a:defRPr>
            </a:lvl3pPr>
            <a:lvl4pPr marL="1371600" algn="l" defTabSz="914400" rtl="0" eaLnBrk="1" latinLnBrk="0" hangingPunct="1">
              <a:defRPr sz="1800" kern="1200">
                <a:solidFill>
                  <a:srgbClr val="F0FFD9"/>
                </a:solidFill>
                <a:latin typeface="Calibri"/>
                <a:ea typeface="+mn-ea"/>
                <a:cs typeface="+mn-cs"/>
              </a:defRPr>
            </a:lvl4pPr>
            <a:lvl5pPr marL="1828800" algn="l" defTabSz="914400" rtl="0" eaLnBrk="1" latinLnBrk="0" hangingPunct="1">
              <a:defRPr sz="1800" kern="1200">
                <a:solidFill>
                  <a:srgbClr val="F0FFD9"/>
                </a:solidFill>
                <a:latin typeface="Calibri"/>
                <a:ea typeface="+mn-ea"/>
                <a:cs typeface="+mn-cs"/>
              </a:defRPr>
            </a:lvl5pPr>
            <a:lvl6pPr marL="2286000" algn="l" defTabSz="914400" rtl="0" eaLnBrk="1" latinLnBrk="0" hangingPunct="1">
              <a:defRPr sz="1800" kern="1200">
                <a:solidFill>
                  <a:srgbClr val="F0FFD9"/>
                </a:solidFill>
                <a:latin typeface="Calibri"/>
                <a:ea typeface="+mn-ea"/>
                <a:cs typeface="+mn-cs"/>
              </a:defRPr>
            </a:lvl6pPr>
            <a:lvl7pPr marL="2743200" algn="l" defTabSz="914400" rtl="0" eaLnBrk="1" latinLnBrk="0" hangingPunct="1">
              <a:defRPr sz="1800" kern="1200">
                <a:solidFill>
                  <a:srgbClr val="F0FFD9"/>
                </a:solidFill>
                <a:latin typeface="Calibri"/>
                <a:ea typeface="+mn-ea"/>
                <a:cs typeface="+mn-cs"/>
              </a:defRPr>
            </a:lvl7pPr>
            <a:lvl8pPr marL="3200400" algn="l" defTabSz="914400" rtl="0" eaLnBrk="1" latinLnBrk="0" hangingPunct="1">
              <a:defRPr sz="1800" kern="1200">
                <a:solidFill>
                  <a:srgbClr val="F0FFD9"/>
                </a:solidFill>
                <a:latin typeface="Calibri"/>
                <a:ea typeface="+mn-ea"/>
                <a:cs typeface="+mn-cs"/>
              </a:defRPr>
            </a:lvl8pPr>
            <a:lvl9pPr marL="3657600" algn="l" defTabSz="914400" rtl="0" eaLnBrk="1" latinLnBrk="0" hangingPunct="1">
              <a:defRPr sz="1800" kern="1200">
                <a:solidFill>
                  <a:srgbClr val="F0FFD9"/>
                </a:solidFill>
                <a:latin typeface="Calibri"/>
                <a:ea typeface="+mn-ea"/>
                <a:cs typeface="+mn-cs"/>
              </a:defRPr>
            </a:lvl9pPr>
          </a:lstStyle>
          <a:p/>
        </p:txBody>
      </p:sp>
      <p:sp>
        <p:nvSpPr>
          <p:cNvPr id="18" name="Freeform 18"/>
          <p:cNvSpPr/>
          <p:nvPr/>
        </p:nvSpPr>
        <p:spPr>
          <a:xfrm>
            <a:off x="5772540" y="3629848"/>
            <a:ext cx="646919" cy="646919"/>
          </a:xfrm>
          <a:custGeom>
            <a:rect l="l" t="t" r="r" b="b"/>
            <a:pathLst>
              <a:path w="304800" h="304800">
                <a:moveTo>
                  <a:pt x="304800" y="180975"/>
                </a:moveTo>
                <a:lnTo>
                  <a:pt x="247650" y="123825"/>
                </a:lnTo>
                <a:lnTo>
                  <a:pt x="247650" y="38100"/>
                </a:lnTo>
                <a:lnTo>
                  <a:pt x="209550" y="38100"/>
                </a:lnTo>
                <a:lnTo>
                  <a:pt x="209550" y="85725"/>
                </a:lnTo>
                <a:lnTo>
                  <a:pt x="152400" y="28575"/>
                </a:lnTo>
                <a:lnTo>
                  <a:pt x="0" y="180975"/>
                </a:lnTo>
                <a:lnTo>
                  <a:pt x="0" y="190500"/>
                </a:lnTo>
                <a:lnTo>
                  <a:pt x="38100" y="190500"/>
                </a:lnTo>
                <a:lnTo>
                  <a:pt x="38100" y="285750"/>
                </a:lnTo>
                <a:lnTo>
                  <a:pt x="133350" y="285750"/>
                </a:lnTo>
                <a:lnTo>
                  <a:pt x="133350" y="228600"/>
                </a:lnTo>
                <a:lnTo>
                  <a:pt x="171450" y="228600"/>
                </a:lnTo>
                <a:lnTo>
                  <a:pt x="171450" y="285750"/>
                </a:lnTo>
                <a:lnTo>
                  <a:pt x="266700" y="285750"/>
                </a:lnTo>
                <a:lnTo>
                  <a:pt x="266700" y="190500"/>
                </a:lnTo>
                <a:lnTo>
                  <a:pt x="304800" y="190500"/>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nvGrpSpPr>
          <p:cNvPr id="19" name="Group 19"/>
          <p:cNvGrpSpPr/>
          <p:nvPr/>
        </p:nvGrpSpPr>
        <p:grpSpPr>
          <a:xfrm>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1" name="AutoShape 21"/>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编制原则及方法论述</a:t>
              </a:r>
            </a:p>
          </p:txBody>
        </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4">
            <a:alphaModFix/>
          </a:blip>
          <a:stretch>
            <a:fillRect/>
          </a:stretch>
        </a:blipFill>
      </p:bgPr>
    </p:bg>
    <p:spTree>
      <p:nvGrpSpPr>
        <p:cNvPr id="1" name=""/>
        <p:cNvGrpSpPr/>
        <p:nvPr/>
      </p:nvGrpSpPr>
      <p:grpSpPr>
        <a:xfrm>
          <a:off x="0" y="0"/>
          <a:ext cx="0" cy="0"/>
        </a:xfrm>
      </p:grpSpPr>
      <p:pic>
        <p:nvPicPr>
          <p:cNvPr id="2" name="Picture 2"/>
          <p:cNvPicPr>
            <a:picLocks noChangeAspect="1"/>
          </p:cNvPicPr>
          <p:nvPr/>
        </p:nvPicPr>
        <p:blipFill>
          <a:blip r:embed="rId2"/>
          <a:srcRect l="16667" r="16667"/>
          <a:stretch>
            <a:fillRect/>
          </a:stretch>
        </p:blipFill>
        <p:spPr>
          <a:xfrm>
            <a:off x="3352886" y="2055085"/>
            <a:ext cx="2476500" cy="2476500"/>
          </a:xfrm>
          <a:prstGeom prst="ellipse">
            <a:avLst/>
          </a:prstGeom>
        </p:spPr>
      </p:pic>
      <p:pic>
        <p:nvPicPr>
          <p:cNvPr id="3" name="Picture 3"/>
          <p:cNvPicPr>
            <a:picLocks noChangeAspect="1"/>
          </p:cNvPicPr>
          <p:nvPr/>
        </p:nvPicPr>
        <p:blipFill>
          <a:blip r:embed="rId3"/>
          <a:srcRect l="14500" r="14500"/>
          <a:stretch>
            <a:fillRect/>
          </a:stretch>
        </p:blipFill>
        <p:spPr>
          <a:xfrm>
            <a:off x="6374798" y="2055085"/>
            <a:ext cx="2476500" cy="2476500"/>
          </a:xfrm>
          <a:prstGeom prst="ellipse">
            <a:avLst/>
          </a:prstGeom>
        </p:spPr>
      </p:pic>
      <p:grpSp>
        <p:nvGrpSpPr>
          <p:cNvPr id="4" name="Group 4"/>
          <p:cNvGrpSpPr/>
          <p:nvPr/>
        </p:nvGrpSpPr>
        <p:grpSpPr>
          <a:xfrm>
            <a:off x="3352886" y="2107432"/>
            <a:ext cx="665795" cy="665791"/>
            <a:chOff x="3352886" y="2107432"/>
            <a:chExt cx="665795" cy="665791"/>
          </a:xfrm>
        </p:grpSpPr>
        <p:sp>
          <p:nvSpPr>
            <p:cNvPr id="5" name="AutoShape 5"/>
            <p:cNvSpPr/>
            <p:nvPr/>
          </p:nvSpPr>
          <p:spPr>
            <a:xfrm>
              <a:off x="3352886" y="2107432"/>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0FFD9"/>
                  </a:solidFill>
                  <a:latin typeface="Calibri"/>
                  <a:ea typeface="+mn-ea"/>
                  <a:cs typeface="+mn-cs"/>
                </a:defRPr>
              </a:lvl1pPr>
              <a:lvl2pPr marL="457200" algn="l" defTabSz="914400" rtl="0" eaLnBrk="1" latinLnBrk="0" hangingPunct="1">
                <a:defRPr sz="1800" kern="1200">
                  <a:solidFill>
                    <a:srgbClr val="F0FFD9"/>
                  </a:solidFill>
                  <a:latin typeface="Calibri"/>
                  <a:ea typeface="+mn-ea"/>
                  <a:cs typeface="+mn-cs"/>
                </a:defRPr>
              </a:lvl2pPr>
              <a:lvl3pPr marL="914400" algn="l" defTabSz="914400" rtl="0" eaLnBrk="1" latinLnBrk="0" hangingPunct="1">
                <a:defRPr sz="1800" kern="1200">
                  <a:solidFill>
                    <a:srgbClr val="F0FFD9"/>
                  </a:solidFill>
                  <a:latin typeface="Calibri"/>
                  <a:ea typeface="+mn-ea"/>
                  <a:cs typeface="+mn-cs"/>
                </a:defRPr>
              </a:lvl3pPr>
              <a:lvl4pPr marL="1371600" algn="l" defTabSz="914400" rtl="0" eaLnBrk="1" latinLnBrk="0" hangingPunct="1">
                <a:defRPr sz="1800" kern="1200">
                  <a:solidFill>
                    <a:srgbClr val="F0FFD9"/>
                  </a:solidFill>
                  <a:latin typeface="Calibri"/>
                  <a:ea typeface="+mn-ea"/>
                  <a:cs typeface="+mn-cs"/>
                </a:defRPr>
              </a:lvl4pPr>
              <a:lvl5pPr marL="1828800" algn="l" defTabSz="914400" rtl="0" eaLnBrk="1" latinLnBrk="0" hangingPunct="1">
                <a:defRPr sz="1800" kern="1200">
                  <a:solidFill>
                    <a:srgbClr val="F0FFD9"/>
                  </a:solidFill>
                  <a:latin typeface="Calibri"/>
                  <a:ea typeface="+mn-ea"/>
                  <a:cs typeface="+mn-cs"/>
                </a:defRPr>
              </a:lvl5pPr>
              <a:lvl6pPr marL="2286000" algn="l" defTabSz="914400" rtl="0" eaLnBrk="1" latinLnBrk="0" hangingPunct="1">
                <a:defRPr sz="1800" kern="1200">
                  <a:solidFill>
                    <a:srgbClr val="F0FFD9"/>
                  </a:solidFill>
                  <a:latin typeface="Calibri"/>
                  <a:ea typeface="+mn-ea"/>
                  <a:cs typeface="+mn-cs"/>
                </a:defRPr>
              </a:lvl6pPr>
              <a:lvl7pPr marL="2743200" algn="l" defTabSz="914400" rtl="0" eaLnBrk="1" latinLnBrk="0" hangingPunct="1">
                <a:defRPr sz="1800" kern="1200">
                  <a:solidFill>
                    <a:srgbClr val="F0FFD9"/>
                  </a:solidFill>
                  <a:latin typeface="Calibri"/>
                  <a:ea typeface="+mn-ea"/>
                  <a:cs typeface="+mn-cs"/>
                </a:defRPr>
              </a:lvl7pPr>
              <a:lvl8pPr marL="3200400" algn="l" defTabSz="914400" rtl="0" eaLnBrk="1" latinLnBrk="0" hangingPunct="1">
                <a:defRPr sz="1800" kern="1200">
                  <a:solidFill>
                    <a:srgbClr val="F0FFD9"/>
                  </a:solidFill>
                  <a:latin typeface="Calibri"/>
                  <a:ea typeface="+mn-ea"/>
                  <a:cs typeface="+mn-cs"/>
                </a:defRPr>
              </a:lvl8pPr>
              <a:lvl9pPr marL="3657600" algn="l" defTabSz="914400" rtl="0" eaLnBrk="1" latinLnBrk="0" hangingPunct="1">
                <a:defRPr sz="1800" kern="1200">
                  <a:solidFill>
                    <a:srgbClr val="F0FFD9"/>
                  </a:solidFill>
                  <a:latin typeface="Calibri"/>
                  <a:ea typeface="+mn-ea"/>
                  <a:cs typeface="+mn-cs"/>
                </a:defRPr>
              </a:lvl9pPr>
            </a:lstStyle>
            <a:p/>
          </p:txBody>
        </p:sp>
        <p:sp>
          <p:nvSpPr>
            <p:cNvPr id="6" name="Freeform 6"/>
            <p:cNvSpPr/>
            <p:nvPr/>
          </p:nvSpPr>
          <p:spPr>
            <a:xfrm>
              <a:off x="3532726" y="2292906"/>
              <a:ext cx="306115" cy="294843"/>
            </a:xfrm>
            <a:custGeom>
              <a:rect l="l" t="t" r="r" b="b"/>
              <a:pathLst>
                <a:path w="6825" h="6825">
                  <a:moveTo>
                    <a:pt x="1263" y="5234"/>
                  </a:moveTo>
                  <a:cubicBezTo>
                    <a:pt x="1316" y="5493"/>
                    <a:pt x="1546" y="5689"/>
                    <a:pt x="1820" y="5689"/>
                  </a:cubicBezTo>
                  <a:cubicBezTo>
                    <a:pt x="2114" y="5689"/>
                    <a:pt x="2354" y="5464"/>
                    <a:pt x="2383" y="5178"/>
                  </a:cubicBezTo>
                  <a:lnTo>
                    <a:pt x="3568" y="4191"/>
                  </a:lnTo>
                  <a:cubicBezTo>
                    <a:pt x="3652" y="4401"/>
                    <a:pt x="3856" y="4551"/>
                    <a:pt x="4096" y="4551"/>
                  </a:cubicBezTo>
                  <a:cubicBezTo>
                    <a:pt x="4348" y="4551"/>
                    <a:pt x="4560" y="4385"/>
                    <a:pt x="4635" y="4157"/>
                  </a:cubicBezTo>
                  <a:lnTo>
                    <a:pt x="5696" y="4736"/>
                  </a:lnTo>
                  <a:cubicBezTo>
                    <a:pt x="5732" y="5016"/>
                    <a:pt x="5969" y="5234"/>
                    <a:pt x="6258" y="5234"/>
                  </a:cubicBezTo>
                  <a:cubicBezTo>
                    <a:pt x="6571" y="5234"/>
                    <a:pt x="6827" y="4979"/>
                    <a:pt x="6827" y="4665"/>
                  </a:cubicBezTo>
                  <a:cubicBezTo>
                    <a:pt x="6827" y="4351"/>
                    <a:pt x="6571" y="4096"/>
                    <a:pt x="6258" y="4096"/>
                  </a:cubicBezTo>
                  <a:cubicBezTo>
                    <a:pt x="6006" y="4096"/>
                    <a:pt x="5794" y="4262"/>
                    <a:pt x="5719" y="4490"/>
                  </a:cubicBezTo>
                  <a:lnTo>
                    <a:pt x="4658" y="3911"/>
                  </a:lnTo>
                  <a:cubicBezTo>
                    <a:pt x="4622" y="3631"/>
                    <a:pt x="4385" y="3413"/>
                    <a:pt x="4096" y="3413"/>
                  </a:cubicBezTo>
                  <a:cubicBezTo>
                    <a:pt x="3802" y="3413"/>
                    <a:pt x="3563" y="3638"/>
                    <a:pt x="3533" y="3924"/>
                  </a:cubicBezTo>
                  <a:lnTo>
                    <a:pt x="2348" y="4911"/>
                  </a:lnTo>
                  <a:cubicBezTo>
                    <a:pt x="2265" y="4701"/>
                    <a:pt x="2060" y="4551"/>
                    <a:pt x="1820" y="4551"/>
                  </a:cubicBezTo>
                  <a:cubicBezTo>
                    <a:pt x="1546" y="4551"/>
                    <a:pt x="1316" y="4747"/>
                    <a:pt x="1263" y="5006"/>
                  </a:cubicBezTo>
                  <a:lnTo>
                    <a:pt x="455" y="5006"/>
                  </a:lnTo>
                  <a:lnTo>
                    <a:pt x="455" y="4551"/>
                  </a:lnTo>
                  <a:lnTo>
                    <a:pt x="569" y="4551"/>
                  </a:lnTo>
                  <a:cubicBezTo>
                    <a:pt x="632" y="4551"/>
                    <a:pt x="683" y="4500"/>
                    <a:pt x="683" y="4437"/>
                  </a:cubicBezTo>
                  <a:cubicBezTo>
                    <a:pt x="683" y="4374"/>
                    <a:pt x="632" y="4324"/>
                    <a:pt x="569" y="4324"/>
                  </a:cubicBezTo>
                  <a:lnTo>
                    <a:pt x="455" y="4324"/>
                  </a:lnTo>
                  <a:lnTo>
                    <a:pt x="455" y="3982"/>
                  </a:lnTo>
                  <a:lnTo>
                    <a:pt x="569" y="3982"/>
                  </a:lnTo>
                  <a:cubicBezTo>
                    <a:pt x="632" y="3982"/>
                    <a:pt x="683" y="3931"/>
                    <a:pt x="683" y="3868"/>
                  </a:cubicBezTo>
                  <a:cubicBezTo>
                    <a:pt x="683" y="3806"/>
                    <a:pt x="632" y="3755"/>
                    <a:pt x="569" y="3755"/>
                  </a:cubicBezTo>
                  <a:lnTo>
                    <a:pt x="480" y="3755"/>
                  </a:lnTo>
                  <a:lnTo>
                    <a:pt x="1407" y="2416"/>
                  </a:lnTo>
                  <a:cubicBezTo>
                    <a:pt x="1494" y="2470"/>
                    <a:pt x="1596" y="2503"/>
                    <a:pt x="1707" y="2503"/>
                  </a:cubicBezTo>
                  <a:cubicBezTo>
                    <a:pt x="1888" y="2503"/>
                    <a:pt x="2048" y="2416"/>
                    <a:pt x="2152" y="2284"/>
                  </a:cubicBezTo>
                  <a:lnTo>
                    <a:pt x="2752" y="2584"/>
                  </a:lnTo>
                  <a:cubicBezTo>
                    <a:pt x="2740" y="2631"/>
                    <a:pt x="2731" y="2680"/>
                    <a:pt x="2731" y="2731"/>
                  </a:cubicBezTo>
                  <a:cubicBezTo>
                    <a:pt x="2731" y="3044"/>
                    <a:pt x="2986" y="3300"/>
                    <a:pt x="3300" y="3300"/>
                  </a:cubicBezTo>
                  <a:cubicBezTo>
                    <a:pt x="3613" y="3300"/>
                    <a:pt x="3868" y="3044"/>
                    <a:pt x="3868" y="2731"/>
                  </a:cubicBezTo>
                  <a:cubicBezTo>
                    <a:pt x="3868" y="2608"/>
                    <a:pt x="3829" y="2496"/>
                    <a:pt x="3763" y="2403"/>
                  </a:cubicBezTo>
                  <a:lnTo>
                    <a:pt x="4488" y="1055"/>
                  </a:lnTo>
                  <a:cubicBezTo>
                    <a:pt x="4574" y="1107"/>
                    <a:pt x="4672" y="1138"/>
                    <a:pt x="4779" y="1138"/>
                  </a:cubicBezTo>
                  <a:cubicBezTo>
                    <a:pt x="4891" y="1138"/>
                    <a:pt x="4995" y="1104"/>
                    <a:pt x="5083" y="1048"/>
                  </a:cubicBezTo>
                  <a:lnTo>
                    <a:pt x="5827" y="2004"/>
                  </a:lnTo>
                  <a:cubicBezTo>
                    <a:pt x="5829" y="2007"/>
                    <a:pt x="5833" y="2009"/>
                    <a:pt x="5836" y="2011"/>
                  </a:cubicBezTo>
                  <a:cubicBezTo>
                    <a:pt x="5745" y="2112"/>
                    <a:pt x="5689" y="2244"/>
                    <a:pt x="5689" y="2389"/>
                  </a:cubicBezTo>
                  <a:cubicBezTo>
                    <a:pt x="5689" y="2703"/>
                    <a:pt x="5944" y="2958"/>
                    <a:pt x="6258" y="2958"/>
                  </a:cubicBezTo>
                  <a:cubicBezTo>
                    <a:pt x="6571" y="2958"/>
                    <a:pt x="6827" y="2703"/>
                    <a:pt x="6827" y="2389"/>
                  </a:cubicBezTo>
                  <a:cubicBezTo>
                    <a:pt x="6827" y="2076"/>
                    <a:pt x="6571" y="1820"/>
                    <a:pt x="6258" y="1820"/>
                  </a:cubicBezTo>
                  <a:cubicBezTo>
                    <a:pt x="6170" y="1820"/>
                    <a:pt x="6087" y="1842"/>
                    <a:pt x="6013" y="1878"/>
                  </a:cubicBezTo>
                  <a:cubicBezTo>
                    <a:pt x="6010" y="1874"/>
                    <a:pt x="6010" y="1869"/>
                    <a:pt x="6006" y="1864"/>
                  </a:cubicBezTo>
                  <a:lnTo>
                    <a:pt x="5248" y="890"/>
                  </a:lnTo>
                  <a:cubicBezTo>
                    <a:pt x="5311" y="798"/>
                    <a:pt x="5348" y="688"/>
                    <a:pt x="5348" y="569"/>
                  </a:cubicBezTo>
                  <a:cubicBezTo>
                    <a:pt x="5348" y="255"/>
                    <a:pt x="5092" y="0"/>
                    <a:pt x="4779" y="0"/>
                  </a:cubicBezTo>
                  <a:cubicBezTo>
                    <a:pt x="4465" y="0"/>
                    <a:pt x="4210" y="255"/>
                    <a:pt x="4210" y="569"/>
                  </a:cubicBezTo>
                  <a:cubicBezTo>
                    <a:pt x="4210" y="691"/>
                    <a:pt x="4249" y="804"/>
                    <a:pt x="4315" y="897"/>
                  </a:cubicBezTo>
                  <a:lnTo>
                    <a:pt x="3590" y="2244"/>
                  </a:lnTo>
                  <a:cubicBezTo>
                    <a:pt x="3505" y="2193"/>
                    <a:pt x="3406" y="2162"/>
                    <a:pt x="3300" y="2162"/>
                  </a:cubicBezTo>
                  <a:cubicBezTo>
                    <a:pt x="3118" y="2162"/>
                    <a:pt x="2959" y="2248"/>
                    <a:pt x="2854" y="2381"/>
                  </a:cubicBezTo>
                  <a:lnTo>
                    <a:pt x="2254" y="2081"/>
                  </a:lnTo>
                  <a:cubicBezTo>
                    <a:pt x="2267" y="2034"/>
                    <a:pt x="2276" y="1985"/>
                    <a:pt x="2276" y="1934"/>
                  </a:cubicBezTo>
                  <a:cubicBezTo>
                    <a:pt x="2276" y="1621"/>
                    <a:pt x="2020" y="1365"/>
                    <a:pt x="1707" y="1365"/>
                  </a:cubicBezTo>
                  <a:cubicBezTo>
                    <a:pt x="1393" y="1365"/>
                    <a:pt x="1138" y="1621"/>
                    <a:pt x="1138" y="1934"/>
                  </a:cubicBezTo>
                  <a:cubicBezTo>
                    <a:pt x="1138" y="2054"/>
                    <a:pt x="1176" y="2166"/>
                    <a:pt x="1239" y="2257"/>
                  </a:cubicBezTo>
                  <a:lnTo>
                    <a:pt x="593" y="3191"/>
                  </a:lnTo>
                  <a:cubicBezTo>
                    <a:pt x="585" y="3189"/>
                    <a:pt x="578" y="3186"/>
                    <a:pt x="569" y="3186"/>
                  </a:cubicBezTo>
                  <a:lnTo>
                    <a:pt x="455" y="3186"/>
                  </a:lnTo>
                  <a:lnTo>
                    <a:pt x="455" y="2844"/>
                  </a:lnTo>
                  <a:lnTo>
                    <a:pt x="569" y="2844"/>
                  </a:lnTo>
                  <a:cubicBezTo>
                    <a:pt x="632" y="2844"/>
                    <a:pt x="683" y="2794"/>
                    <a:pt x="683" y="2731"/>
                  </a:cubicBezTo>
                  <a:cubicBezTo>
                    <a:pt x="683" y="2668"/>
                    <a:pt x="632" y="2617"/>
                    <a:pt x="569" y="2617"/>
                  </a:cubicBezTo>
                  <a:lnTo>
                    <a:pt x="455" y="2617"/>
                  </a:lnTo>
                  <a:lnTo>
                    <a:pt x="455" y="2276"/>
                  </a:lnTo>
                  <a:lnTo>
                    <a:pt x="569" y="2276"/>
                  </a:lnTo>
                  <a:cubicBezTo>
                    <a:pt x="632" y="2276"/>
                    <a:pt x="683" y="2225"/>
                    <a:pt x="683" y="2162"/>
                  </a:cubicBezTo>
                  <a:cubicBezTo>
                    <a:pt x="683" y="2099"/>
                    <a:pt x="632" y="2048"/>
                    <a:pt x="569" y="2048"/>
                  </a:cubicBezTo>
                  <a:lnTo>
                    <a:pt x="455" y="2048"/>
                  </a:lnTo>
                  <a:lnTo>
                    <a:pt x="455" y="1707"/>
                  </a:lnTo>
                  <a:lnTo>
                    <a:pt x="569" y="1707"/>
                  </a:lnTo>
                  <a:cubicBezTo>
                    <a:pt x="632" y="1707"/>
                    <a:pt x="683" y="1656"/>
                    <a:pt x="683" y="1593"/>
                  </a:cubicBezTo>
                  <a:cubicBezTo>
                    <a:pt x="683" y="1530"/>
                    <a:pt x="632" y="1479"/>
                    <a:pt x="569" y="1479"/>
                  </a:cubicBezTo>
                  <a:lnTo>
                    <a:pt x="455" y="1479"/>
                  </a:lnTo>
                  <a:lnTo>
                    <a:pt x="455" y="1138"/>
                  </a:lnTo>
                  <a:lnTo>
                    <a:pt x="569" y="1138"/>
                  </a:lnTo>
                  <a:cubicBezTo>
                    <a:pt x="632" y="1138"/>
                    <a:pt x="683" y="1087"/>
                    <a:pt x="683" y="1024"/>
                  </a:cubicBezTo>
                  <a:cubicBezTo>
                    <a:pt x="683" y="961"/>
                    <a:pt x="632" y="910"/>
                    <a:pt x="569" y="910"/>
                  </a:cubicBezTo>
                  <a:lnTo>
                    <a:pt x="455" y="910"/>
                  </a:lnTo>
                  <a:lnTo>
                    <a:pt x="455" y="569"/>
                  </a:lnTo>
                  <a:lnTo>
                    <a:pt x="569" y="569"/>
                  </a:lnTo>
                  <a:cubicBezTo>
                    <a:pt x="632" y="569"/>
                    <a:pt x="683" y="518"/>
                    <a:pt x="683" y="455"/>
                  </a:cubicBezTo>
                  <a:cubicBezTo>
                    <a:pt x="683" y="392"/>
                    <a:pt x="632" y="341"/>
                    <a:pt x="569" y="341"/>
                  </a:cubicBezTo>
                  <a:lnTo>
                    <a:pt x="455" y="341"/>
                  </a:lnTo>
                  <a:lnTo>
                    <a:pt x="455" y="114"/>
                  </a:lnTo>
                  <a:cubicBezTo>
                    <a:pt x="455" y="51"/>
                    <a:pt x="404" y="0"/>
                    <a:pt x="341" y="0"/>
                  </a:cubicBezTo>
                  <a:cubicBezTo>
                    <a:pt x="278" y="0"/>
                    <a:pt x="228" y="51"/>
                    <a:pt x="228" y="114"/>
                  </a:cubicBezTo>
                  <a:lnTo>
                    <a:pt x="228" y="341"/>
                  </a:lnTo>
                  <a:lnTo>
                    <a:pt x="114" y="341"/>
                  </a:lnTo>
                  <a:cubicBezTo>
                    <a:pt x="51" y="341"/>
                    <a:pt x="0" y="392"/>
                    <a:pt x="0" y="455"/>
                  </a:cubicBezTo>
                  <a:cubicBezTo>
                    <a:pt x="0" y="518"/>
                    <a:pt x="51" y="569"/>
                    <a:pt x="114" y="569"/>
                  </a:cubicBezTo>
                  <a:lnTo>
                    <a:pt x="228" y="569"/>
                  </a:lnTo>
                  <a:lnTo>
                    <a:pt x="228" y="910"/>
                  </a:lnTo>
                  <a:lnTo>
                    <a:pt x="114" y="910"/>
                  </a:lnTo>
                  <a:cubicBezTo>
                    <a:pt x="51" y="910"/>
                    <a:pt x="0" y="961"/>
                    <a:pt x="0" y="1024"/>
                  </a:cubicBezTo>
                  <a:cubicBezTo>
                    <a:pt x="0" y="1087"/>
                    <a:pt x="51" y="1138"/>
                    <a:pt x="114" y="1138"/>
                  </a:cubicBezTo>
                  <a:lnTo>
                    <a:pt x="228" y="1138"/>
                  </a:lnTo>
                  <a:lnTo>
                    <a:pt x="228" y="1479"/>
                  </a:lnTo>
                  <a:lnTo>
                    <a:pt x="114" y="1479"/>
                  </a:lnTo>
                  <a:cubicBezTo>
                    <a:pt x="51" y="1479"/>
                    <a:pt x="0" y="1530"/>
                    <a:pt x="0" y="1593"/>
                  </a:cubicBezTo>
                  <a:cubicBezTo>
                    <a:pt x="0" y="1656"/>
                    <a:pt x="51" y="1707"/>
                    <a:pt x="114" y="1707"/>
                  </a:cubicBezTo>
                  <a:lnTo>
                    <a:pt x="228" y="1707"/>
                  </a:lnTo>
                  <a:lnTo>
                    <a:pt x="228" y="2048"/>
                  </a:lnTo>
                  <a:lnTo>
                    <a:pt x="114" y="2048"/>
                  </a:lnTo>
                  <a:cubicBezTo>
                    <a:pt x="51" y="2048"/>
                    <a:pt x="0" y="2099"/>
                    <a:pt x="0" y="2162"/>
                  </a:cubicBezTo>
                  <a:cubicBezTo>
                    <a:pt x="0" y="2225"/>
                    <a:pt x="51" y="2276"/>
                    <a:pt x="114" y="2276"/>
                  </a:cubicBezTo>
                  <a:lnTo>
                    <a:pt x="228" y="2276"/>
                  </a:lnTo>
                  <a:lnTo>
                    <a:pt x="228" y="2617"/>
                  </a:lnTo>
                  <a:lnTo>
                    <a:pt x="114" y="2617"/>
                  </a:lnTo>
                  <a:cubicBezTo>
                    <a:pt x="51" y="2617"/>
                    <a:pt x="0" y="2668"/>
                    <a:pt x="0" y="2731"/>
                  </a:cubicBezTo>
                  <a:cubicBezTo>
                    <a:pt x="0" y="2794"/>
                    <a:pt x="51" y="2844"/>
                    <a:pt x="114" y="2844"/>
                  </a:cubicBezTo>
                  <a:lnTo>
                    <a:pt x="228" y="2844"/>
                  </a:lnTo>
                  <a:lnTo>
                    <a:pt x="228" y="3186"/>
                  </a:lnTo>
                  <a:lnTo>
                    <a:pt x="114" y="3186"/>
                  </a:lnTo>
                  <a:cubicBezTo>
                    <a:pt x="51" y="3186"/>
                    <a:pt x="0" y="3237"/>
                    <a:pt x="0" y="3300"/>
                  </a:cubicBezTo>
                  <a:cubicBezTo>
                    <a:pt x="0" y="3362"/>
                    <a:pt x="51" y="3413"/>
                    <a:pt x="114" y="3413"/>
                  </a:cubicBezTo>
                  <a:lnTo>
                    <a:pt x="228" y="3413"/>
                  </a:lnTo>
                  <a:lnTo>
                    <a:pt x="228" y="3755"/>
                  </a:lnTo>
                  <a:lnTo>
                    <a:pt x="114" y="3755"/>
                  </a:lnTo>
                  <a:cubicBezTo>
                    <a:pt x="51" y="3755"/>
                    <a:pt x="0" y="3806"/>
                    <a:pt x="0" y="3868"/>
                  </a:cubicBezTo>
                  <a:cubicBezTo>
                    <a:pt x="0" y="3931"/>
                    <a:pt x="51" y="3982"/>
                    <a:pt x="114" y="3982"/>
                  </a:cubicBezTo>
                  <a:lnTo>
                    <a:pt x="228" y="3982"/>
                  </a:lnTo>
                  <a:lnTo>
                    <a:pt x="228" y="4324"/>
                  </a:lnTo>
                  <a:lnTo>
                    <a:pt x="114" y="4324"/>
                  </a:lnTo>
                  <a:cubicBezTo>
                    <a:pt x="51" y="4324"/>
                    <a:pt x="0" y="4374"/>
                    <a:pt x="0" y="4437"/>
                  </a:cubicBezTo>
                  <a:cubicBezTo>
                    <a:pt x="0" y="4500"/>
                    <a:pt x="51" y="4551"/>
                    <a:pt x="114" y="4551"/>
                  </a:cubicBezTo>
                  <a:lnTo>
                    <a:pt x="228" y="4551"/>
                  </a:lnTo>
                  <a:lnTo>
                    <a:pt x="228" y="4892"/>
                  </a:lnTo>
                  <a:lnTo>
                    <a:pt x="114" y="4892"/>
                  </a:lnTo>
                  <a:cubicBezTo>
                    <a:pt x="51" y="4892"/>
                    <a:pt x="0" y="4943"/>
                    <a:pt x="0" y="5006"/>
                  </a:cubicBezTo>
                  <a:cubicBezTo>
                    <a:pt x="0" y="5069"/>
                    <a:pt x="51" y="5120"/>
                    <a:pt x="114" y="5120"/>
                  </a:cubicBezTo>
                  <a:lnTo>
                    <a:pt x="228" y="5120"/>
                  </a:lnTo>
                  <a:lnTo>
                    <a:pt x="228" y="5461"/>
                  </a:lnTo>
                  <a:lnTo>
                    <a:pt x="114" y="5461"/>
                  </a:lnTo>
                  <a:cubicBezTo>
                    <a:pt x="51" y="5461"/>
                    <a:pt x="0" y="5512"/>
                    <a:pt x="0" y="5575"/>
                  </a:cubicBezTo>
                  <a:cubicBezTo>
                    <a:pt x="0" y="5638"/>
                    <a:pt x="51" y="5689"/>
                    <a:pt x="114" y="5689"/>
                  </a:cubicBezTo>
                  <a:lnTo>
                    <a:pt x="228" y="5689"/>
                  </a:lnTo>
                  <a:lnTo>
                    <a:pt x="228" y="6030"/>
                  </a:lnTo>
                  <a:lnTo>
                    <a:pt x="114" y="6030"/>
                  </a:lnTo>
                  <a:cubicBezTo>
                    <a:pt x="51" y="6030"/>
                    <a:pt x="0" y="6081"/>
                    <a:pt x="0" y="6144"/>
                  </a:cubicBezTo>
                  <a:cubicBezTo>
                    <a:pt x="0" y="6207"/>
                    <a:pt x="51" y="6258"/>
                    <a:pt x="114" y="6258"/>
                  </a:cubicBezTo>
                  <a:lnTo>
                    <a:pt x="228" y="6258"/>
                  </a:lnTo>
                  <a:lnTo>
                    <a:pt x="228" y="6485"/>
                  </a:lnTo>
                  <a:cubicBezTo>
                    <a:pt x="228" y="6548"/>
                    <a:pt x="278" y="6599"/>
                    <a:pt x="341" y="6599"/>
                  </a:cubicBezTo>
                  <a:lnTo>
                    <a:pt x="683" y="6599"/>
                  </a:lnTo>
                  <a:lnTo>
                    <a:pt x="683" y="6713"/>
                  </a:lnTo>
                  <a:cubicBezTo>
                    <a:pt x="683" y="6776"/>
                    <a:pt x="734" y="6827"/>
                    <a:pt x="796" y="6827"/>
                  </a:cubicBezTo>
                  <a:cubicBezTo>
                    <a:pt x="859" y="6827"/>
                    <a:pt x="910" y="6776"/>
                    <a:pt x="910" y="6713"/>
                  </a:cubicBezTo>
                  <a:lnTo>
                    <a:pt x="910" y="6599"/>
                  </a:lnTo>
                  <a:lnTo>
                    <a:pt x="1252" y="6599"/>
                  </a:lnTo>
                  <a:lnTo>
                    <a:pt x="1252" y="6713"/>
                  </a:lnTo>
                  <a:cubicBezTo>
                    <a:pt x="1252" y="6776"/>
                    <a:pt x="1302" y="6827"/>
                    <a:pt x="1365" y="6827"/>
                  </a:cubicBezTo>
                  <a:cubicBezTo>
                    <a:pt x="1428" y="6827"/>
                    <a:pt x="1479" y="6776"/>
                    <a:pt x="1479" y="6713"/>
                  </a:cubicBezTo>
                  <a:lnTo>
                    <a:pt x="1479" y="6599"/>
                  </a:lnTo>
                  <a:lnTo>
                    <a:pt x="1820" y="6599"/>
                  </a:lnTo>
                  <a:lnTo>
                    <a:pt x="1820" y="6713"/>
                  </a:lnTo>
                  <a:cubicBezTo>
                    <a:pt x="1820" y="6776"/>
                    <a:pt x="1871" y="6827"/>
                    <a:pt x="1934" y="6827"/>
                  </a:cubicBezTo>
                  <a:cubicBezTo>
                    <a:pt x="1997" y="6827"/>
                    <a:pt x="2048" y="6776"/>
                    <a:pt x="2048" y="6713"/>
                  </a:cubicBezTo>
                  <a:lnTo>
                    <a:pt x="2048" y="6599"/>
                  </a:lnTo>
                  <a:lnTo>
                    <a:pt x="2389" y="6599"/>
                  </a:lnTo>
                  <a:lnTo>
                    <a:pt x="2389" y="6713"/>
                  </a:lnTo>
                  <a:cubicBezTo>
                    <a:pt x="2389" y="6776"/>
                    <a:pt x="2440" y="6827"/>
                    <a:pt x="2503" y="6827"/>
                  </a:cubicBezTo>
                  <a:cubicBezTo>
                    <a:pt x="2566" y="6827"/>
                    <a:pt x="2617" y="6776"/>
                    <a:pt x="2617" y="6713"/>
                  </a:cubicBezTo>
                  <a:lnTo>
                    <a:pt x="2617" y="6599"/>
                  </a:lnTo>
                  <a:lnTo>
                    <a:pt x="2958" y="6599"/>
                  </a:lnTo>
                  <a:lnTo>
                    <a:pt x="2958" y="6713"/>
                  </a:lnTo>
                  <a:cubicBezTo>
                    <a:pt x="2958" y="6776"/>
                    <a:pt x="3009" y="6827"/>
                    <a:pt x="3072" y="6827"/>
                  </a:cubicBezTo>
                  <a:cubicBezTo>
                    <a:pt x="3135" y="6827"/>
                    <a:pt x="3186" y="6776"/>
                    <a:pt x="3186" y="6713"/>
                  </a:cubicBezTo>
                  <a:lnTo>
                    <a:pt x="3186" y="6599"/>
                  </a:lnTo>
                  <a:lnTo>
                    <a:pt x="3527" y="6599"/>
                  </a:lnTo>
                  <a:lnTo>
                    <a:pt x="3527" y="6713"/>
                  </a:lnTo>
                  <a:cubicBezTo>
                    <a:pt x="3527" y="6776"/>
                    <a:pt x="3578" y="6827"/>
                    <a:pt x="3641" y="6827"/>
                  </a:cubicBezTo>
                  <a:cubicBezTo>
                    <a:pt x="3704" y="6827"/>
                    <a:pt x="3755" y="6776"/>
                    <a:pt x="3755" y="6713"/>
                  </a:cubicBezTo>
                  <a:lnTo>
                    <a:pt x="3755" y="6599"/>
                  </a:lnTo>
                  <a:lnTo>
                    <a:pt x="4096" y="6599"/>
                  </a:lnTo>
                  <a:lnTo>
                    <a:pt x="4096" y="6713"/>
                  </a:lnTo>
                  <a:cubicBezTo>
                    <a:pt x="4096" y="6776"/>
                    <a:pt x="4147" y="6827"/>
                    <a:pt x="4210" y="6827"/>
                  </a:cubicBezTo>
                  <a:cubicBezTo>
                    <a:pt x="4273" y="6827"/>
                    <a:pt x="4323" y="6776"/>
                    <a:pt x="4323" y="6713"/>
                  </a:cubicBezTo>
                  <a:lnTo>
                    <a:pt x="4323" y="6599"/>
                  </a:lnTo>
                  <a:lnTo>
                    <a:pt x="4665" y="6599"/>
                  </a:lnTo>
                  <a:lnTo>
                    <a:pt x="4665" y="6713"/>
                  </a:lnTo>
                  <a:cubicBezTo>
                    <a:pt x="4665" y="6776"/>
                    <a:pt x="4716" y="6827"/>
                    <a:pt x="4779" y="6827"/>
                  </a:cubicBezTo>
                  <a:cubicBezTo>
                    <a:pt x="4842" y="6827"/>
                    <a:pt x="4892" y="6776"/>
                    <a:pt x="4892" y="6713"/>
                  </a:cubicBezTo>
                  <a:lnTo>
                    <a:pt x="4892" y="6599"/>
                  </a:lnTo>
                  <a:lnTo>
                    <a:pt x="5234" y="6599"/>
                  </a:lnTo>
                  <a:lnTo>
                    <a:pt x="5234" y="6713"/>
                  </a:lnTo>
                  <a:cubicBezTo>
                    <a:pt x="5234" y="6776"/>
                    <a:pt x="5285" y="6827"/>
                    <a:pt x="5347" y="6827"/>
                  </a:cubicBezTo>
                  <a:cubicBezTo>
                    <a:pt x="5410" y="6827"/>
                    <a:pt x="5461" y="6776"/>
                    <a:pt x="5461" y="6713"/>
                  </a:cubicBezTo>
                  <a:lnTo>
                    <a:pt x="5461" y="6599"/>
                  </a:lnTo>
                  <a:lnTo>
                    <a:pt x="5803" y="6599"/>
                  </a:lnTo>
                  <a:lnTo>
                    <a:pt x="5803" y="6713"/>
                  </a:lnTo>
                  <a:cubicBezTo>
                    <a:pt x="5803" y="6776"/>
                    <a:pt x="5853" y="6827"/>
                    <a:pt x="5916" y="6827"/>
                  </a:cubicBezTo>
                  <a:cubicBezTo>
                    <a:pt x="5979" y="6827"/>
                    <a:pt x="6030" y="6776"/>
                    <a:pt x="6030" y="6713"/>
                  </a:cubicBezTo>
                  <a:lnTo>
                    <a:pt x="6030" y="6599"/>
                  </a:lnTo>
                  <a:lnTo>
                    <a:pt x="6371" y="6599"/>
                  </a:lnTo>
                  <a:lnTo>
                    <a:pt x="6371" y="6713"/>
                  </a:lnTo>
                  <a:cubicBezTo>
                    <a:pt x="6371" y="6776"/>
                    <a:pt x="6422" y="6827"/>
                    <a:pt x="6485" y="6827"/>
                  </a:cubicBezTo>
                  <a:cubicBezTo>
                    <a:pt x="6548" y="6827"/>
                    <a:pt x="6599" y="6776"/>
                    <a:pt x="6599" y="6713"/>
                  </a:cubicBezTo>
                  <a:lnTo>
                    <a:pt x="6599" y="6599"/>
                  </a:lnTo>
                  <a:lnTo>
                    <a:pt x="6713" y="6599"/>
                  </a:lnTo>
                  <a:cubicBezTo>
                    <a:pt x="6776" y="6599"/>
                    <a:pt x="6827" y="6548"/>
                    <a:pt x="6827" y="6485"/>
                  </a:cubicBezTo>
                  <a:cubicBezTo>
                    <a:pt x="6827" y="6422"/>
                    <a:pt x="6776" y="6372"/>
                    <a:pt x="6713" y="6372"/>
                  </a:cubicBezTo>
                  <a:lnTo>
                    <a:pt x="6599" y="6372"/>
                  </a:lnTo>
                  <a:lnTo>
                    <a:pt x="6599" y="6258"/>
                  </a:lnTo>
                  <a:cubicBezTo>
                    <a:pt x="6599" y="6195"/>
                    <a:pt x="6548" y="6144"/>
                    <a:pt x="6485" y="6144"/>
                  </a:cubicBezTo>
                  <a:cubicBezTo>
                    <a:pt x="6422" y="6144"/>
                    <a:pt x="6371" y="6195"/>
                    <a:pt x="6371" y="6258"/>
                  </a:cubicBezTo>
                  <a:lnTo>
                    <a:pt x="6371" y="6372"/>
                  </a:lnTo>
                  <a:lnTo>
                    <a:pt x="6030" y="6372"/>
                  </a:lnTo>
                  <a:lnTo>
                    <a:pt x="6030" y="6258"/>
                  </a:lnTo>
                  <a:cubicBezTo>
                    <a:pt x="6030" y="6195"/>
                    <a:pt x="5979" y="6144"/>
                    <a:pt x="5916" y="6144"/>
                  </a:cubicBezTo>
                  <a:cubicBezTo>
                    <a:pt x="5853" y="6144"/>
                    <a:pt x="5803" y="6195"/>
                    <a:pt x="5803" y="6258"/>
                  </a:cubicBezTo>
                  <a:lnTo>
                    <a:pt x="5803" y="6372"/>
                  </a:lnTo>
                  <a:lnTo>
                    <a:pt x="5461" y="6372"/>
                  </a:lnTo>
                  <a:lnTo>
                    <a:pt x="5461" y="6258"/>
                  </a:lnTo>
                  <a:cubicBezTo>
                    <a:pt x="5461" y="6195"/>
                    <a:pt x="5410" y="6144"/>
                    <a:pt x="5347" y="6144"/>
                  </a:cubicBezTo>
                  <a:cubicBezTo>
                    <a:pt x="5285" y="6144"/>
                    <a:pt x="5234" y="6195"/>
                    <a:pt x="5234" y="6258"/>
                  </a:cubicBezTo>
                  <a:lnTo>
                    <a:pt x="5234" y="6372"/>
                  </a:lnTo>
                  <a:lnTo>
                    <a:pt x="4892" y="6372"/>
                  </a:lnTo>
                  <a:lnTo>
                    <a:pt x="4892" y="6258"/>
                  </a:lnTo>
                  <a:cubicBezTo>
                    <a:pt x="4892" y="6195"/>
                    <a:pt x="4842" y="6144"/>
                    <a:pt x="4779" y="6144"/>
                  </a:cubicBezTo>
                  <a:cubicBezTo>
                    <a:pt x="4716" y="6144"/>
                    <a:pt x="4665" y="6195"/>
                    <a:pt x="4665" y="6258"/>
                  </a:cubicBezTo>
                  <a:lnTo>
                    <a:pt x="4665" y="6372"/>
                  </a:lnTo>
                  <a:lnTo>
                    <a:pt x="4323" y="6372"/>
                  </a:lnTo>
                  <a:lnTo>
                    <a:pt x="4323" y="6258"/>
                  </a:lnTo>
                  <a:cubicBezTo>
                    <a:pt x="4323" y="6195"/>
                    <a:pt x="4273" y="6144"/>
                    <a:pt x="4210" y="6144"/>
                  </a:cubicBezTo>
                  <a:cubicBezTo>
                    <a:pt x="4147" y="6144"/>
                    <a:pt x="4096" y="6195"/>
                    <a:pt x="4096" y="6258"/>
                  </a:cubicBezTo>
                  <a:lnTo>
                    <a:pt x="4096" y="6372"/>
                  </a:lnTo>
                  <a:lnTo>
                    <a:pt x="3755" y="6372"/>
                  </a:lnTo>
                  <a:lnTo>
                    <a:pt x="3755" y="6258"/>
                  </a:lnTo>
                  <a:cubicBezTo>
                    <a:pt x="3755" y="6195"/>
                    <a:pt x="3704" y="6144"/>
                    <a:pt x="3641" y="6144"/>
                  </a:cubicBezTo>
                  <a:cubicBezTo>
                    <a:pt x="3578" y="6144"/>
                    <a:pt x="3527" y="6195"/>
                    <a:pt x="3527" y="6258"/>
                  </a:cubicBezTo>
                  <a:lnTo>
                    <a:pt x="3527" y="6372"/>
                  </a:lnTo>
                  <a:lnTo>
                    <a:pt x="3186" y="6372"/>
                  </a:lnTo>
                  <a:lnTo>
                    <a:pt x="3186" y="6258"/>
                  </a:lnTo>
                  <a:cubicBezTo>
                    <a:pt x="3186" y="6195"/>
                    <a:pt x="3135" y="6144"/>
                    <a:pt x="3072" y="6144"/>
                  </a:cubicBezTo>
                  <a:cubicBezTo>
                    <a:pt x="3009" y="6144"/>
                    <a:pt x="2958" y="6195"/>
                    <a:pt x="2958" y="6258"/>
                  </a:cubicBezTo>
                  <a:lnTo>
                    <a:pt x="2958" y="6372"/>
                  </a:lnTo>
                  <a:lnTo>
                    <a:pt x="2617" y="6372"/>
                  </a:lnTo>
                  <a:lnTo>
                    <a:pt x="2617" y="6258"/>
                  </a:lnTo>
                  <a:cubicBezTo>
                    <a:pt x="2617" y="6195"/>
                    <a:pt x="2566" y="6144"/>
                    <a:pt x="2503" y="6144"/>
                  </a:cubicBezTo>
                  <a:cubicBezTo>
                    <a:pt x="2440" y="6144"/>
                    <a:pt x="2389" y="6195"/>
                    <a:pt x="2389" y="6258"/>
                  </a:cubicBezTo>
                  <a:lnTo>
                    <a:pt x="2389" y="6372"/>
                  </a:lnTo>
                  <a:lnTo>
                    <a:pt x="2048" y="6372"/>
                  </a:lnTo>
                  <a:lnTo>
                    <a:pt x="2048" y="6258"/>
                  </a:lnTo>
                  <a:cubicBezTo>
                    <a:pt x="2048" y="6195"/>
                    <a:pt x="1997" y="6144"/>
                    <a:pt x="1934" y="6144"/>
                  </a:cubicBezTo>
                  <a:cubicBezTo>
                    <a:pt x="1871" y="6144"/>
                    <a:pt x="1820" y="6195"/>
                    <a:pt x="1820" y="6258"/>
                  </a:cubicBezTo>
                  <a:lnTo>
                    <a:pt x="1820" y="6372"/>
                  </a:lnTo>
                  <a:lnTo>
                    <a:pt x="1479" y="6372"/>
                  </a:lnTo>
                  <a:lnTo>
                    <a:pt x="1479" y="6258"/>
                  </a:lnTo>
                  <a:cubicBezTo>
                    <a:pt x="1479" y="6195"/>
                    <a:pt x="1428" y="6144"/>
                    <a:pt x="1365" y="6144"/>
                  </a:cubicBezTo>
                  <a:cubicBezTo>
                    <a:pt x="1302" y="6144"/>
                    <a:pt x="1252" y="6195"/>
                    <a:pt x="1252" y="6258"/>
                  </a:cubicBezTo>
                  <a:lnTo>
                    <a:pt x="1252" y="6372"/>
                  </a:lnTo>
                  <a:lnTo>
                    <a:pt x="910" y="6372"/>
                  </a:lnTo>
                  <a:lnTo>
                    <a:pt x="910" y="6258"/>
                  </a:lnTo>
                  <a:cubicBezTo>
                    <a:pt x="910" y="6195"/>
                    <a:pt x="859" y="6144"/>
                    <a:pt x="796" y="6144"/>
                  </a:cubicBezTo>
                  <a:cubicBezTo>
                    <a:pt x="734" y="6144"/>
                    <a:pt x="683" y="6195"/>
                    <a:pt x="683" y="6258"/>
                  </a:cubicBezTo>
                  <a:lnTo>
                    <a:pt x="683" y="6372"/>
                  </a:lnTo>
                  <a:lnTo>
                    <a:pt x="455" y="6372"/>
                  </a:lnTo>
                  <a:lnTo>
                    <a:pt x="455" y="5234"/>
                  </a:lnTo>
                  <a:lnTo>
                    <a:pt x="1263" y="523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7" name="Group 7"/>
          <p:cNvGrpSpPr/>
          <p:nvPr/>
        </p:nvGrpSpPr>
        <p:grpSpPr>
          <a:xfrm>
            <a:off x="8174522" y="2107432"/>
            <a:ext cx="665795" cy="665791"/>
            <a:chOff x="8174522" y="2107432"/>
            <a:chExt cx="665795" cy="665791"/>
          </a:xfrm>
        </p:grpSpPr>
        <p:sp>
          <p:nvSpPr>
            <p:cNvPr id="8" name="AutoShape 8"/>
            <p:cNvSpPr/>
            <p:nvPr/>
          </p:nvSpPr>
          <p:spPr>
            <a:xfrm>
              <a:off x="8174522" y="2107432"/>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0FFD9"/>
                  </a:solidFill>
                  <a:latin typeface="Calibri"/>
                  <a:ea typeface="+mn-ea"/>
                  <a:cs typeface="+mn-cs"/>
                </a:defRPr>
              </a:lvl1pPr>
              <a:lvl2pPr marL="457200" algn="l" defTabSz="914400" rtl="0" eaLnBrk="1" latinLnBrk="0" hangingPunct="1">
                <a:defRPr sz="1800" kern="1200">
                  <a:solidFill>
                    <a:srgbClr val="F0FFD9"/>
                  </a:solidFill>
                  <a:latin typeface="Calibri"/>
                  <a:ea typeface="+mn-ea"/>
                  <a:cs typeface="+mn-cs"/>
                </a:defRPr>
              </a:lvl2pPr>
              <a:lvl3pPr marL="914400" algn="l" defTabSz="914400" rtl="0" eaLnBrk="1" latinLnBrk="0" hangingPunct="1">
                <a:defRPr sz="1800" kern="1200">
                  <a:solidFill>
                    <a:srgbClr val="F0FFD9"/>
                  </a:solidFill>
                  <a:latin typeface="Calibri"/>
                  <a:ea typeface="+mn-ea"/>
                  <a:cs typeface="+mn-cs"/>
                </a:defRPr>
              </a:lvl3pPr>
              <a:lvl4pPr marL="1371600" algn="l" defTabSz="914400" rtl="0" eaLnBrk="1" latinLnBrk="0" hangingPunct="1">
                <a:defRPr sz="1800" kern="1200">
                  <a:solidFill>
                    <a:srgbClr val="F0FFD9"/>
                  </a:solidFill>
                  <a:latin typeface="Calibri"/>
                  <a:ea typeface="+mn-ea"/>
                  <a:cs typeface="+mn-cs"/>
                </a:defRPr>
              </a:lvl4pPr>
              <a:lvl5pPr marL="1828800" algn="l" defTabSz="914400" rtl="0" eaLnBrk="1" latinLnBrk="0" hangingPunct="1">
                <a:defRPr sz="1800" kern="1200">
                  <a:solidFill>
                    <a:srgbClr val="F0FFD9"/>
                  </a:solidFill>
                  <a:latin typeface="Calibri"/>
                  <a:ea typeface="+mn-ea"/>
                  <a:cs typeface="+mn-cs"/>
                </a:defRPr>
              </a:lvl5pPr>
              <a:lvl6pPr marL="2286000" algn="l" defTabSz="914400" rtl="0" eaLnBrk="1" latinLnBrk="0" hangingPunct="1">
                <a:defRPr sz="1800" kern="1200">
                  <a:solidFill>
                    <a:srgbClr val="F0FFD9"/>
                  </a:solidFill>
                  <a:latin typeface="Calibri"/>
                  <a:ea typeface="+mn-ea"/>
                  <a:cs typeface="+mn-cs"/>
                </a:defRPr>
              </a:lvl6pPr>
              <a:lvl7pPr marL="2743200" algn="l" defTabSz="914400" rtl="0" eaLnBrk="1" latinLnBrk="0" hangingPunct="1">
                <a:defRPr sz="1800" kern="1200">
                  <a:solidFill>
                    <a:srgbClr val="F0FFD9"/>
                  </a:solidFill>
                  <a:latin typeface="Calibri"/>
                  <a:ea typeface="+mn-ea"/>
                  <a:cs typeface="+mn-cs"/>
                </a:defRPr>
              </a:lvl7pPr>
              <a:lvl8pPr marL="3200400" algn="l" defTabSz="914400" rtl="0" eaLnBrk="1" latinLnBrk="0" hangingPunct="1">
                <a:defRPr sz="1800" kern="1200">
                  <a:solidFill>
                    <a:srgbClr val="F0FFD9"/>
                  </a:solidFill>
                  <a:latin typeface="Calibri"/>
                  <a:ea typeface="+mn-ea"/>
                  <a:cs typeface="+mn-cs"/>
                </a:defRPr>
              </a:lvl8pPr>
              <a:lvl9pPr marL="3657600" algn="l" defTabSz="914400" rtl="0" eaLnBrk="1" latinLnBrk="0" hangingPunct="1">
                <a:defRPr sz="1800" kern="1200">
                  <a:solidFill>
                    <a:srgbClr val="F0FFD9"/>
                  </a:solidFill>
                  <a:latin typeface="Calibri"/>
                  <a:ea typeface="+mn-ea"/>
                  <a:cs typeface="+mn-cs"/>
                </a:defRPr>
              </a:lvl9pPr>
            </a:lstStyle>
            <a:p/>
          </p:txBody>
        </p:sp>
        <p:sp>
          <p:nvSpPr>
            <p:cNvPr id="9" name="Freeform 9"/>
            <p:cNvSpPr/>
            <p:nvPr/>
          </p:nvSpPr>
          <p:spPr>
            <a:xfrm>
              <a:off x="8354362" y="2273856"/>
              <a:ext cx="306115" cy="294843"/>
            </a:xfrm>
            <a:custGeom>
              <a:rect l="l" t="t" r="r" b="b"/>
              <a:pathLst>
                <a:path w="6825" h="5912">
                  <a:moveTo>
                    <a:pt x="3413" y="0"/>
                  </a:moveTo>
                  <a:lnTo>
                    <a:pt x="0" y="5912"/>
                  </a:lnTo>
                  <a:lnTo>
                    <a:pt x="6827" y="5912"/>
                  </a:lnTo>
                  <a:lnTo>
                    <a:pt x="3413" y="0"/>
                  </a:lnTo>
                  <a:close/>
                  <a:moveTo>
                    <a:pt x="3413" y="972"/>
                  </a:moveTo>
                  <a:lnTo>
                    <a:pt x="4489" y="2835"/>
                  </a:lnTo>
                  <a:lnTo>
                    <a:pt x="2338" y="2835"/>
                  </a:lnTo>
                  <a:lnTo>
                    <a:pt x="3413" y="972"/>
                  </a:lnTo>
                  <a:close/>
                  <a:moveTo>
                    <a:pt x="842" y="5426"/>
                  </a:moveTo>
                  <a:lnTo>
                    <a:pt x="1917" y="3564"/>
                  </a:lnTo>
                  <a:lnTo>
                    <a:pt x="2993" y="5426"/>
                  </a:lnTo>
                  <a:lnTo>
                    <a:pt x="842" y="5426"/>
                  </a:lnTo>
                  <a:close/>
                  <a:moveTo>
                    <a:pt x="2338" y="3321"/>
                  </a:moveTo>
                  <a:lnTo>
                    <a:pt x="4489" y="3321"/>
                  </a:lnTo>
                  <a:lnTo>
                    <a:pt x="3413" y="5183"/>
                  </a:lnTo>
                  <a:lnTo>
                    <a:pt x="2338" y="3321"/>
                  </a:lnTo>
                  <a:close/>
                  <a:moveTo>
                    <a:pt x="4910" y="3564"/>
                  </a:moveTo>
                  <a:lnTo>
                    <a:pt x="5985" y="5426"/>
                  </a:lnTo>
                  <a:lnTo>
                    <a:pt x="3834" y="5426"/>
                  </a:lnTo>
                  <a:lnTo>
                    <a:pt x="4910" y="3564"/>
                  </a:ln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0" name="Group 10"/>
          <p:cNvGrpSpPr/>
          <p:nvPr/>
        </p:nvGrpSpPr>
        <p:grpSpPr>
          <a:xfrm>
            <a:off x="4252748" y="4178300"/>
            <a:ext cx="665795" cy="665791"/>
            <a:chOff x="4252748" y="4178300"/>
            <a:chExt cx="665795" cy="665791"/>
          </a:xfrm>
        </p:grpSpPr>
        <p:sp>
          <p:nvSpPr>
            <p:cNvPr id="11" name="AutoShape 11"/>
            <p:cNvSpPr/>
            <p:nvPr/>
          </p:nvSpPr>
          <p:spPr>
            <a:xfrm>
              <a:off x="4252748" y="4178300"/>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0FFD9"/>
                  </a:solidFill>
                  <a:latin typeface="Calibri"/>
                  <a:ea typeface="+mn-ea"/>
                  <a:cs typeface="+mn-cs"/>
                </a:defRPr>
              </a:lvl1pPr>
              <a:lvl2pPr marL="457200" algn="l" defTabSz="914400" rtl="0" eaLnBrk="1" latinLnBrk="0" hangingPunct="1">
                <a:defRPr sz="1800" kern="1200">
                  <a:solidFill>
                    <a:srgbClr val="F0FFD9"/>
                  </a:solidFill>
                  <a:latin typeface="Calibri"/>
                  <a:ea typeface="+mn-ea"/>
                  <a:cs typeface="+mn-cs"/>
                </a:defRPr>
              </a:lvl2pPr>
              <a:lvl3pPr marL="914400" algn="l" defTabSz="914400" rtl="0" eaLnBrk="1" latinLnBrk="0" hangingPunct="1">
                <a:defRPr sz="1800" kern="1200">
                  <a:solidFill>
                    <a:srgbClr val="F0FFD9"/>
                  </a:solidFill>
                  <a:latin typeface="Calibri"/>
                  <a:ea typeface="+mn-ea"/>
                  <a:cs typeface="+mn-cs"/>
                </a:defRPr>
              </a:lvl3pPr>
              <a:lvl4pPr marL="1371600" algn="l" defTabSz="914400" rtl="0" eaLnBrk="1" latinLnBrk="0" hangingPunct="1">
                <a:defRPr sz="1800" kern="1200">
                  <a:solidFill>
                    <a:srgbClr val="F0FFD9"/>
                  </a:solidFill>
                  <a:latin typeface="Calibri"/>
                  <a:ea typeface="+mn-ea"/>
                  <a:cs typeface="+mn-cs"/>
                </a:defRPr>
              </a:lvl4pPr>
              <a:lvl5pPr marL="1828800" algn="l" defTabSz="914400" rtl="0" eaLnBrk="1" latinLnBrk="0" hangingPunct="1">
                <a:defRPr sz="1800" kern="1200">
                  <a:solidFill>
                    <a:srgbClr val="F0FFD9"/>
                  </a:solidFill>
                  <a:latin typeface="Calibri"/>
                  <a:ea typeface="+mn-ea"/>
                  <a:cs typeface="+mn-cs"/>
                </a:defRPr>
              </a:lvl5pPr>
              <a:lvl6pPr marL="2286000" algn="l" defTabSz="914400" rtl="0" eaLnBrk="1" latinLnBrk="0" hangingPunct="1">
                <a:defRPr sz="1800" kern="1200">
                  <a:solidFill>
                    <a:srgbClr val="F0FFD9"/>
                  </a:solidFill>
                  <a:latin typeface="Calibri"/>
                  <a:ea typeface="+mn-ea"/>
                  <a:cs typeface="+mn-cs"/>
                </a:defRPr>
              </a:lvl6pPr>
              <a:lvl7pPr marL="2743200" algn="l" defTabSz="914400" rtl="0" eaLnBrk="1" latinLnBrk="0" hangingPunct="1">
                <a:defRPr sz="1800" kern="1200">
                  <a:solidFill>
                    <a:srgbClr val="F0FFD9"/>
                  </a:solidFill>
                  <a:latin typeface="Calibri"/>
                  <a:ea typeface="+mn-ea"/>
                  <a:cs typeface="+mn-cs"/>
                </a:defRPr>
              </a:lvl7pPr>
              <a:lvl8pPr marL="3200400" algn="l" defTabSz="914400" rtl="0" eaLnBrk="1" latinLnBrk="0" hangingPunct="1">
                <a:defRPr sz="1800" kern="1200">
                  <a:solidFill>
                    <a:srgbClr val="F0FFD9"/>
                  </a:solidFill>
                  <a:latin typeface="Calibri"/>
                  <a:ea typeface="+mn-ea"/>
                  <a:cs typeface="+mn-cs"/>
                </a:defRPr>
              </a:lvl8pPr>
              <a:lvl9pPr marL="3657600" algn="l" defTabSz="914400" rtl="0" eaLnBrk="1" latinLnBrk="0" hangingPunct="1">
                <a:defRPr sz="1800" kern="1200">
                  <a:solidFill>
                    <a:srgbClr val="F0FFD9"/>
                  </a:solidFill>
                  <a:latin typeface="Calibri"/>
                  <a:ea typeface="+mn-ea"/>
                  <a:cs typeface="+mn-cs"/>
                </a:defRPr>
              </a:lvl9pPr>
            </a:lstStyle>
            <a:p/>
          </p:txBody>
        </p:sp>
        <p:sp>
          <p:nvSpPr>
            <p:cNvPr id="12" name="Freeform 12"/>
            <p:cNvSpPr/>
            <p:nvPr/>
          </p:nvSpPr>
          <p:spPr>
            <a:xfrm>
              <a:off x="4432588" y="4363773"/>
              <a:ext cx="306115" cy="294843"/>
            </a:xfrm>
            <a:custGeom>
              <a:rect l="l" t="t" r="r" b="b"/>
              <a:pathLst>
                <a:path w="597921" h="598324">
                  <a:moveTo>
                    <a:pt x="297615" y="96957"/>
                  </a:moveTo>
                  <a:cubicBezTo>
                    <a:pt x="311959" y="96957"/>
                    <a:pt x="323434" y="108416"/>
                    <a:pt x="323434" y="122740"/>
                  </a:cubicBezTo>
                  <a:lnTo>
                    <a:pt x="323434" y="289852"/>
                  </a:lnTo>
                  <a:lnTo>
                    <a:pt x="462572" y="289852"/>
                  </a:lnTo>
                  <a:cubicBezTo>
                    <a:pt x="476438" y="289852"/>
                    <a:pt x="487913" y="301311"/>
                    <a:pt x="487913" y="315157"/>
                  </a:cubicBezTo>
                  <a:cubicBezTo>
                    <a:pt x="487913" y="329004"/>
                    <a:pt x="476438" y="340463"/>
                    <a:pt x="462572" y="340463"/>
                  </a:cubicBezTo>
                  <a:lnTo>
                    <a:pt x="297615" y="340463"/>
                  </a:lnTo>
                  <a:cubicBezTo>
                    <a:pt x="283749" y="340463"/>
                    <a:pt x="272274" y="329004"/>
                    <a:pt x="272274" y="315157"/>
                  </a:cubicBezTo>
                  <a:lnTo>
                    <a:pt x="272274" y="122740"/>
                  </a:lnTo>
                  <a:cubicBezTo>
                    <a:pt x="272274" y="108416"/>
                    <a:pt x="283749" y="96957"/>
                    <a:pt x="297615" y="96957"/>
                  </a:cubicBezTo>
                  <a:close/>
                  <a:moveTo>
                    <a:pt x="298127" y="0"/>
                  </a:moveTo>
                  <a:cubicBezTo>
                    <a:pt x="463564" y="0"/>
                    <a:pt x="597921" y="134181"/>
                    <a:pt x="597921" y="299401"/>
                  </a:cubicBezTo>
                  <a:cubicBezTo>
                    <a:pt x="597921" y="464143"/>
                    <a:pt x="463564" y="598324"/>
                    <a:pt x="298127" y="598324"/>
                  </a:cubicBezTo>
                  <a:cubicBezTo>
                    <a:pt x="188155" y="598324"/>
                    <a:pt x="87268" y="538635"/>
                    <a:pt x="35150" y="442177"/>
                  </a:cubicBezTo>
                  <a:cubicBezTo>
                    <a:pt x="33238" y="438835"/>
                    <a:pt x="32760" y="435492"/>
                    <a:pt x="34194" y="432149"/>
                  </a:cubicBezTo>
                  <a:cubicBezTo>
                    <a:pt x="35150" y="428807"/>
                    <a:pt x="37541" y="425942"/>
                    <a:pt x="40410" y="424509"/>
                  </a:cubicBezTo>
                  <a:lnTo>
                    <a:pt x="74836" y="407796"/>
                  </a:lnTo>
                  <a:cubicBezTo>
                    <a:pt x="81052" y="404931"/>
                    <a:pt x="88702" y="407319"/>
                    <a:pt x="91571" y="413049"/>
                  </a:cubicBezTo>
                  <a:cubicBezTo>
                    <a:pt x="133169" y="488018"/>
                    <a:pt x="212540" y="534815"/>
                    <a:pt x="298127" y="534815"/>
                  </a:cubicBezTo>
                  <a:cubicBezTo>
                    <a:pt x="428181" y="534815"/>
                    <a:pt x="534328" y="429284"/>
                    <a:pt x="534328" y="299401"/>
                  </a:cubicBezTo>
                  <a:cubicBezTo>
                    <a:pt x="534328" y="169517"/>
                    <a:pt x="428181" y="63509"/>
                    <a:pt x="298127" y="63509"/>
                  </a:cubicBezTo>
                  <a:cubicBezTo>
                    <a:pt x="242185" y="63509"/>
                    <a:pt x="187677" y="83565"/>
                    <a:pt x="145123" y="120333"/>
                  </a:cubicBezTo>
                  <a:lnTo>
                    <a:pt x="200587" y="142299"/>
                  </a:lnTo>
                  <a:cubicBezTo>
                    <a:pt x="204890" y="144209"/>
                    <a:pt x="207759" y="148029"/>
                    <a:pt x="208237" y="152327"/>
                  </a:cubicBezTo>
                  <a:cubicBezTo>
                    <a:pt x="208715" y="157102"/>
                    <a:pt x="207281" y="161399"/>
                    <a:pt x="203456" y="164265"/>
                  </a:cubicBezTo>
                  <a:lnTo>
                    <a:pt x="48060" y="285553"/>
                  </a:lnTo>
                  <a:cubicBezTo>
                    <a:pt x="44235" y="288418"/>
                    <a:pt x="39454" y="289373"/>
                    <a:pt x="35150" y="287463"/>
                  </a:cubicBezTo>
                  <a:cubicBezTo>
                    <a:pt x="31325" y="285553"/>
                    <a:pt x="27978" y="281733"/>
                    <a:pt x="27500" y="277435"/>
                  </a:cubicBezTo>
                  <a:lnTo>
                    <a:pt x="246" y="82132"/>
                  </a:lnTo>
                  <a:cubicBezTo>
                    <a:pt x="-710" y="77835"/>
                    <a:pt x="1203" y="73060"/>
                    <a:pt x="4550" y="70194"/>
                  </a:cubicBezTo>
                  <a:cubicBezTo>
                    <a:pt x="8375" y="67807"/>
                    <a:pt x="13156" y="66852"/>
                    <a:pt x="17459" y="68762"/>
                  </a:cubicBezTo>
                  <a:lnTo>
                    <a:pt x="80574" y="94070"/>
                  </a:lnTo>
                  <a:cubicBezTo>
                    <a:pt x="137472" y="33426"/>
                    <a:pt x="214931" y="0"/>
                    <a:pt x="29812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13" name="Group 13"/>
          <p:cNvGrpSpPr/>
          <p:nvPr/>
        </p:nvGrpSpPr>
        <p:grpSpPr>
          <a:xfrm>
            <a:off x="7274660" y="4178300"/>
            <a:ext cx="665795" cy="665791"/>
            <a:chOff x="7274660" y="4178300"/>
            <a:chExt cx="665795" cy="665791"/>
          </a:xfrm>
        </p:grpSpPr>
        <p:sp>
          <p:nvSpPr>
            <p:cNvPr id="14" name="AutoShape 14"/>
            <p:cNvSpPr/>
            <p:nvPr/>
          </p:nvSpPr>
          <p:spPr>
            <a:xfrm>
              <a:off x="7274660" y="4178300"/>
              <a:ext cx="665795" cy="665791"/>
            </a:xfrm>
            <a:prstGeom prst="ellipse">
              <a:avLst/>
            </a:prstGeom>
            <a:solidFill>
              <a:schemeClr val="accent1">
                <a:alpha val="100000"/>
              </a:schemeClr>
            </a:solidFill>
            <a:ln w="28575">
              <a:solidFill>
                <a:schemeClr val="accent1">
                  <a:lumMod val="60000"/>
                  <a:lumMod val="40000"/>
                  <a:alpha val="100000"/>
                </a:schemeClr>
              </a:solidFill>
              <a:prstDash val="solid"/>
            </a:ln>
          </p:spPr>
          <p:style>
            <a:lnRef idx="0">
              <a:schemeClr val="accent1"/>
            </a:lnRef>
            <a:fillRef idx="1">
              <a:schemeClr val="accent1"/>
            </a:fillRef>
            <a:effectRef idx="0">
              <a:schemeClr val="accent1"/>
            </a:effectRef>
            <a:fontRef idx="minor">
              <a:schemeClr val="lt1"/>
            </a:fontRef>
          </p:style>
          <p:txBody>
            <a:bodyPr/>
            <a:lstStyle>
              <a:defPPr>
                <a:defRPr lang="en-US"/>
              </a:defPPr>
              <a:lvl1pPr marL="0" algn="l" defTabSz="914400" rtl="0" eaLnBrk="1" latinLnBrk="0" hangingPunct="1">
                <a:defRPr sz="1800" kern="1200">
                  <a:solidFill>
                    <a:srgbClr val="F0FFD9"/>
                  </a:solidFill>
                  <a:latin typeface="Calibri"/>
                  <a:ea typeface="+mn-ea"/>
                  <a:cs typeface="+mn-cs"/>
                </a:defRPr>
              </a:lvl1pPr>
              <a:lvl2pPr marL="457200" algn="l" defTabSz="914400" rtl="0" eaLnBrk="1" latinLnBrk="0" hangingPunct="1">
                <a:defRPr sz="1800" kern="1200">
                  <a:solidFill>
                    <a:srgbClr val="F0FFD9"/>
                  </a:solidFill>
                  <a:latin typeface="Calibri"/>
                  <a:ea typeface="+mn-ea"/>
                  <a:cs typeface="+mn-cs"/>
                </a:defRPr>
              </a:lvl2pPr>
              <a:lvl3pPr marL="914400" algn="l" defTabSz="914400" rtl="0" eaLnBrk="1" latinLnBrk="0" hangingPunct="1">
                <a:defRPr sz="1800" kern="1200">
                  <a:solidFill>
                    <a:srgbClr val="F0FFD9"/>
                  </a:solidFill>
                  <a:latin typeface="Calibri"/>
                  <a:ea typeface="+mn-ea"/>
                  <a:cs typeface="+mn-cs"/>
                </a:defRPr>
              </a:lvl3pPr>
              <a:lvl4pPr marL="1371600" algn="l" defTabSz="914400" rtl="0" eaLnBrk="1" latinLnBrk="0" hangingPunct="1">
                <a:defRPr sz="1800" kern="1200">
                  <a:solidFill>
                    <a:srgbClr val="F0FFD9"/>
                  </a:solidFill>
                  <a:latin typeface="Calibri"/>
                  <a:ea typeface="+mn-ea"/>
                  <a:cs typeface="+mn-cs"/>
                </a:defRPr>
              </a:lvl4pPr>
              <a:lvl5pPr marL="1828800" algn="l" defTabSz="914400" rtl="0" eaLnBrk="1" latinLnBrk="0" hangingPunct="1">
                <a:defRPr sz="1800" kern="1200">
                  <a:solidFill>
                    <a:srgbClr val="F0FFD9"/>
                  </a:solidFill>
                  <a:latin typeface="Calibri"/>
                  <a:ea typeface="+mn-ea"/>
                  <a:cs typeface="+mn-cs"/>
                </a:defRPr>
              </a:lvl5pPr>
              <a:lvl6pPr marL="2286000" algn="l" defTabSz="914400" rtl="0" eaLnBrk="1" latinLnBrk="0" hangingPunct="1">
                <a:defRPr sz="1800" kern="1200">
                  <a:solidFill>
                    <a:srgbClr val="F0FFD9"/>
                  </a:solidFill>
                  <a:latin typeface="Calibri"/>
                  <a:ea typeface="+mn-ea"/>
                  <a:cs typeface="+mn-cs"/>
                </a:defRPr>
              </a:lvl6pPr>
              <a:lvl7pPr marL="2743200" algn="l" defTabSz="914400" rtl="0" eaLnBrk="1" latinLnBrk="0" hangingPunct="1">
                <a:defRPr sz="1800" kern="1200">
                  <a:solidFill>
                    <a:srgbClr val="F0FFD9"/>
                  </a:solidFill>
                  <a:latin typeface="Calibri"/>
                  <a:ea typeface="+mn-ea"/>
                  <a:cs typeface="+mn-cs"/>
                </a:defRPr>
              </a:lvl7pPr>
              <a:lvl8pPr marL="3200400" algn="l" defTabSz="914400" rtl="0" eaLnBrk="1" latinLnBrk="0" hangingPunct="1">
                <a:defRPr sz="1800" kern="1200">
                  <a:solidFill>
                    <a:srgbClr val="F0FFD9"/>
                  </a:solidFill>
                  <a:latin typeface="Calibri"/>
                  <a:ea typeface="+mn-ea"/>
                  <a:cs typeface="+mn-cs"/>
                </a:defRPr>
              </a:lvl8pPr>
              <a:lvl9pPr marL="3657600" algn="l" defTabSz="914400" rtl="0" eaLnBrk="1" latinLnBrk="0" hangingPunct="1">
                <a:defRPr sz="1800" kern="1200">
                  <a:solidFill>
                    <a:srgbClr val="F0FFD9"/>
                  </a:solidFill>
                  <a:latin typeface="Calibri"/>
                  <a:ea typeface="+mn-ea"/>
                  <a:cs typeface="+mn-cs"/>
                </a:defRPr>
              </a:lvl9pPr>
            </a:lstStyle>
            <a:p/>
          </p:txBody>
        </p:sp>
        <p:sp>
          <p:nvSpPr>
            <p:cNvPr id="15" name="Freeform 15"/>
            <p:cNvSpPr/>
            <p:nvPr/>
          </p:nvSpPr>
          <p:spPr>
            <a:xfrm>
              <a:off x="7469003" y="4363774"/>
              <a:ext cx="306115" cy="294843"/>
            </a:xfrm>
            <a:custGeom>
              <a:rect l="l" t="t" r="r" b="b"/>
              <a:pathLst>
                <a:path w="582235" h="606722">
                  <a:moveTo>
                    <a:pt x="0" y="404481"/>
                  </a:moveTo>
                  <a:lnTo>
                    <a:pt x="101261" y="404481"/>
                  </a:lnTo>
                  <a:lnTo>
                    <a:pt x="101261" y="606722"/>
                  </a:lnTo>
                  <a:lnTo>
                    <a:pt x="0" y="606722"/>
                  </a:lnTo>
                  <a:close/>
                  <a:moveTo>
                    <a:pt x="151927" y="328623"/>
                  </a:moveTo>
                  <a:lnTo>
                    <a:pt x="253188" y="328623"/>
                  </a:lnTo>
                  <a:lnTo>
                    <a:pt x="253188" y="606722"/>
                  </a:lnTo>
                  <a:lnTo>
                    <a:pt x="151927" y="606722"/>
                  </a:lnTo>
                  <a:close/>
                  <a:moveTo>
                    <a:pt x="303855" y="252766"/>
                  </a:moveTo>
                  <a:lnTo>
                    <a:pt x="405046" y="252766"/>
                  </a:lnTo>
                  <a:lnTo>
                    <a:pt x="405046" y="606722"/>
                  </a:lnTo>
                  <a:lnTo>
                    <a:pt x="303855" y="606722"/>
                  </a:lnTo>
                  <a:close/>
                  <a:moveTo>
                    <a:pt x="455711" y="202241"/>
                  </a:moveTo>
                  <a:lnTo>
                    <a:pt x="556972" y="202241"/>
                  </a:lnTo>
                  <a:lnTo>
                    <a:pt x="556972" y="606722"/>
                  </a:lnTo>
                  <a:lnTo>
                    <a:pt x="455711" y="606722"/>
                  </a:lnTo>
                  <a:close/>
                  <a:moveTo>
                    <a:pt x="455697" y="0"/>
                  </a:moveTo>
                  <a:lnTo>
                    <a:pt x="556785" y="0"/>
                  </a:lnTo>
                  <a:lnTo>
                    <a:pt x="556874" y="0"/>
                  </a:lnTo>
                  <a:lnTo>
                    <a:pt x="556963" y="0"/>
                  </a:lnTo>
                  <a:cubicBezTo>
                    <a:pt x="557230" y="0"/>
                    <a:pt x="557408" y="0"/>
                    <a:pt x="557675" y="0"/>
                  </a:cubicBezTo>
                  <a:cubicBezTo>
                    <a:pt x="558298" y="89"/>
                    <a:pt x="558832" y="89"/>
                    <a:pt x="559366" y="89"/>
                  </a:cubicBezTo>
                  <a:cubicBezTo>
                    <a:pt x="559811" y="178"/>
                    <a:pt x="560256" y="267"/>
                    <a:pt x="560611" y="267"/>
                  </a:cubicBezTo>
                  <a:cubicBezTo>
                    <a:pt x="561056" y="356"/>
                    <a:pt x="561412" y="444"/>
                    <a:pt x="561857" y="444"/>
                  </a:cubicBezTo>
                  <a:cubicBezTo>
                    <a:pt x="562302" y="533"/>
                    <a:pt x="562747" y="711"/>
                    <a:pt x="563192" y="800"/>
                  </a:cubicBezTo>
                  <a:cubicBezTo>
                    <a:pt x="563548" y="889"/>
                    <a:pt x="563904" y="978"/>
                    <a:pt x="564171" y="1067"/>
                  </a:cubicBezTo>
                  <a:cubicBezTo>
                    <a:pt x="564616" y="1156"/>
                    <a:pt x="565061" y="1333"/>
                    <a:pt x="565506" y="1511"/>
                  </a:cubicBezTo>
                  <a:cubicBezTo>
                    <a:pt x="565862" y="1600"/>
                    <a:pt x="566218" y="1778"/>
                    <a:pt x="566574" y="1867"/>
                  </a:cubicBezTo>
                  <a:cubicBezTo>
                    <a:pt x="566929" y="2044"/>
                    <a:pt x="567285" y="2222"/>
                    <a:pt x="567730" y="2400"/>
                  </a:cubicBezTo>
                  <a:cubicBezTo>
                    <a:pt x="568086" y="2578"/>
                    <a:pt x="568442" y="2755"/>
                    <a:pt x="568798" y="2933"/>
                  </a:cubicBezTo>
                  <a:cubicBezTo>
                    <a:pt x="569154" y="3111"/>
                    <a:pt x="569421" y="3289"/>
                    <a:pt x="569777" y="3467"/>
                  </a:cubicBezTo>
                  <a:cubicBezTo>
                    <a:pt x="570133" y="3733"/>
                    <a:pt x="570578" y="4000"/>
                    <a:pt x="570934" y="4178"/>
                  </a:cubicBezTo>
                  <a:cubicBezTo>
                    <a:pt x="571201" y="4444"/>
                    <a:pt x="571557" y="4622"/>
                    <a:pt x="571824" y="4800"/>
                  </a:cubicBezTo>
                  <a:cubicBezTo>
                    <a:pt x="572180" y="5155"/>
                    <a:pt x="572536" y="5422"/>
                    <a:pt x="572891" y="5689"/>
                  </a:cubicBezTo>
                  <a:cubicBezTo>
                    <a:pt x="573247" y="5955"/>
                    <a:pt x="573514" y="6222"/>
                    <a:pt x="573781" y="6489"/>
                  </a:cubicBezTo>
                  <a:cubicBezTo>
                    <a:pt x="574137" y="6755"/>
                    <a:pt x="574493" y="7022"/>
                    <a:pt x="574760" y="7289"/>
                  </a:cubicBezTo>
                  <a:cubicBezTo>
                    <a:pt x="575205" y="7733"/>
                    <a:pt x="575561" y="8178"/>
                    <a:pt x="575917" y="8533"/>
                  </a:cubicBezTo>
                  <a:cubicBezTo>
                    <a:pt x="576095" y="8711"/>
                    <a:pt x="576273" y="8889"/>
                    <a:pt x="576451" y="9066"/>
                  </a:cubicBezTo>
                  <a:cubicBezTo>
                    <a:pt x="576451" y="9155"/>
                    <a:pt x="576451" y="9155"/>
                    <a:pt x="576451" y="9155"/>
                  </a:cubicBezTo>
                  <a:cubicBezTo>
                    <a:pt x="576985" y="9777"/>
                    <a:pt x="577519" y="10489"/>
                    <a:pt x="577964" y="11200"/>
                  </a:cubicBezTo>
                  <a:cubicBezTo>
                    <a:pt x="577964" y="11200"/>
                    <a:pt x="578053" y="11289"/>
                    <a:pt x="578053" y="11289"/>
                  </a:cubicBezTo>
                  <a:cubicBezTo>
                    <a:pt x="578498" y="12000"/>
                    <a:pt x="578854" y="12622"/>
                    <a:pt x="579209" y="13244"/>
                  </a:cubicBezTo>
                  <a:cubicBezTo>
                    <a:pt x="579387" y="13600"/>
                    <a:pt x="579565" y="13955"/>
                    <a:pt x="579743" y="14222"/>
                  </a:cubicBezTo>
                  <a:cubicBezTo>
                    <a:pt x="579921" y="14666"/>
                    <a:pt x="580099" y="15111"/>
                    <a:pt x="580277" y="15555"/>
                  </a:cubicBezTo>
                  <a:cubicBezTo>
                    <a:pt x="580455" y="15911"/>
                    <a:pt x="580633" y="16266"/>
                    <a:pt x="580722" y="16711"/>
                  </a:cubicBezTo>
                  <a:cubicBezTo>
                    <a:pt x="580900" y="17066"/>
                    <a:pt x="581078" y="17422"/>
                    <a:pt x="581167" y="17866"/>
                  </a:cubicBezTo>
                  <a:cubicBezTo>
                    <a:pt x="581256" y="18311"/>
                    <a:pt x="581434" y="18755"/>
                    <a:pt x="581523" y="19199"/>
                  </a:cubicBezTo>
                  <a:cubicBezTo>
                    <a:pt x="581612" y="19555"/>
                    <a:pt x="581701" y="19910"/>
                    <a:pt x="581790" y="20266"/>
                  </a:cubicBezTo>
                  <a:cubicBezTo>
                    <a:pt x="581879" y="20977"/>
                    <a:pt x="582057" y="21777"/>
                    <a:pt x="582146" y="22488"/>
                  </a:cubicBezTo>
                  <a:cubicBezTo>
                    <a:pt x="582146" y="22577"/>
                    <a:pt x="582146" y="22666"/>
                    <a:pt x="582146" y="22666"/>
                  </a:cubicBezTo>
                  <a:cubicBezTo>
                    <a:pt x="582235" y="23555"/>
                    <a:pt x="582235" y="24355"/>
                    <a:pt x="582235" y="25244"/>
                  </a:cubicBezTo>
                  <a:lnTo>
                    <a:pt x="582235" y="126396"/>
                  </a:lnTo>
                  <a:cubicBezTo>
                    <a:pt x="582235" y="140351"/>
                    <a:pt x="570934" y="151728"/>
                    <a:pt x="556963" y="151728"/>
                  </a:cubicBezTo>
                  <a:cubicBezTo>
                    <a:pt x="542992" y="151728"/>
                    <a:pt x="531691" y="140351"/>
                    <a:pt x="531691" y="126396"/>
                  </a:cubicBezTo>
                  <a:lnTo>
                    <a:pt x="531691" y="79286"/>
                  </a:lnTo>
                  <a:lnTo>
                    <a:pt x="421260" y="171106"/>
                  </a:lnTo>
                  <a:cubicBezTo>
                    <a:pt x="410582" y="180083"/>
                    <a:pt x="394564" y="178572"/>
                    <a:pt x="385666" y="167906"/>
                  </a:cubicBezTo>
                  <a:cubicBezTo>
                    <a:pt x="376678" y="157150"/>
                    <a:pt x="378191" y="141240"/>
                    <a:pt x="388869" y="132262"/>
                  </a:cubicBezTo>
                  <a:lnTo>
                    <a:pt x="487020" y="50576"/>
                  </a:lnTo>
                  <a:lnTo>
                    <a:pt x="455697" y="50576"/>
                  </a:lnTo>
                  <a:cubicBezTo>
                    <a:pt x="441727" y="50576"/>
                    <a:pt x="430425" y="39288"/>
                    <a:pt x="430425" y="25244"/>
                  </a:cubicBezTo>
                  <a:cubicBezTo>
                    <a:pt x="430425" y="11289"/>
                    <a:pt x="441727" y="0"/>
                    <a:pt x="455697" y="0"/>
                  </a:cubicBezTo>
                  <a:close/>
                </a:path>
              </a:pathLst>
            </a:custGeom>
            <a:solidFill>
              <a:srgbClr val="FFFFFF">
                <a:alpha val="100000"/>
              </a:srgb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16" name="AutoShape 16"/>
          <p:cNvSpPr/>
          <p:nvPr/>
        </p:nvSpPr>
        <p:spPr>
          <a:xfrm>
            <a:off x="633036" y="2037683"/>
            <a:ext cx="2553871" cy="42262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spcBef>
                <a:spcPts val="270"/>
              </a:spcBef>
              <a:defRPr/>
            </a:pPr>
            <a:r>
              <a:rPr lang="en-US" sz="1575" b="1">
                <a:solidFill>
                  <a:schemeClr val="accent1">
                    <a:alpha val="100000"/>
                  </a:schemeClr>
                </a:solidFill>
                <a:latin typeface="Microsoft Yahei"/>
                <a:ea typeface="Microsoft Yahei"/>
                <a:cs typeface="Microsoft Yahei"/>
              </a:rPr>
              <a:t>提交审批</a:t>
            </a:r>
            <a:endParaRPr lang="en-US" sz="1100"/>
          </a:p>
        </p:txBody>
      </p:sp>
      <p:sp>
        <p:nvSpPr>
          <p:cNvPr id="17" name="AutoShape 17"/>
          <p:cNvSpPr/>
          <p:nvPr/>
        </p:nvSpPr>
        <p:spPr>
          <a:xfrm>
            <a:off x="1940528" y="4661950"/>
            <a:ext cx="2084356" cy="403578"/>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575" b="1">
                <a:solidFill>
                  <a:schemeClr val="accent1">
                    <a:alpha val="100000"/>
                  </a:schemeClr>
                </a:solidFill>
                <a:latin typeface="Microsoft Yahei"/>
                <a:ea typeface="Microsoft Yahei"/>
                <a:cs typeface="Microsoft Yahei"/>
              </a:rPr>
              <a:t>专家评审</a:t>
            </a:r>
            <a:endParaRPr lang="en-US" sz="1100"/>
          </a:p>
        </p:txBody>
      </p:sp>
      <p:sp>
        <p:nvSpPr>
          <p:cNvPr id="18" name="AutoShape 18"/>
          <p:cNvSpPr/>
          <p:nvPr/>
        </p:nvSpPr>
        <p:spPr>
          <a:xfrm>
            <a:off x="9015108" y="2037683"/>
            <a:ext cx="2569478" cy="441680"/>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defRPr/>
            </a:pPr>
            <a:r>
              <a:rPr lang="en-US" sz="1575" b="1">
                <a:solidFill>
                  <a:schemeClr val="accent1">
                    <a:alpha val="100000"/>
                  </a:schemeClr>
                </a:solidFill>
                <a:latin typeface="Microsoft Yahei"/>
                <a:ea typeface="Microsoft Yahei"/>
                <a:cs typeface="Microsoft Yahei"/>
              </a:rPr>
              <a:t>批准实施</a:t>
            </a:r>
            <a:endParaRPr lang="en-US" sz="1100"/>
          </a:p>
        </p:txBody>
      </p:sp>
      <p:sp>
        <p:nvSpPr>
          <p:cNvPr id="19" name="AutoShape 19"/>
          <p:cNvSpPr/>
          <p:nvPr/>
        </p:nvSpPr>
        <p:spPr>
          <a:xfrm>
            <a:off x="8314658" y="4661950"/>
            <a:ext cx="2084356" cy="422629"/>
          </a:xfrm>
          <a:prstGeom prst="rect">
            <a:avLst/>
          </a:prstGeom>
          <a:noFill/>
        </p:spPr>
        <p:txBody>
          <a:bodyPr vert="horz" wrap="square" lIns="91440" tIns="45720" rIns="91440" bIns="4572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defRPr/>
            </a:pPr>
            <a:r>
              <a:rPr lang="en-US" sz="1575" b="1">
                <a:solidFill>
                  <a:schemeClr val="accent1">
                    <a:alpha val="100000"/>
                  </a:schemeClr>
                </a:solidFill>
                <a:latin typeface="Microsoft Yahei"/>
                <a:ea typeface="Microsoft Yahei"/>
                <a:cs typeface="Microsoft Yahei"/>
              </a:rPr>
              <a:t>备案管理</a:t>
            </a:r>
            <a:endParaRPr lang="en-US" sz="1100"/>
          </a:p>
        </p:txBody>
      </p:sp>
      <p:grpSp>
        <p:nvGrpSpPr>
          <p:cNvPr id="20" name="Group 20"/>
          <p:cNvGrpSpPr/>
          <p:nvPr/>
        </p:nvGrpSpPr>
        <p:grpSpPr>
          <a:xfrm>
            <a:off x="454963" y="93878"/>
            <a:ext cx="10641129" cy="914400"/>
            <a:chOff x="454963" y="93878"/>
            <a:chExt cx="10641129" cy="914400"/>
          </a:xfrm>
        </p:grpSpPr>
        <p:sp>
          <p:nvSpPr>
            <p:cNvPr id="21" name="AutoShape 21"/>
            <p:cNvSpPr/>
            <p:nvPr/>
          </p:nvSpPr>
          <p:spPr>
            <a:xfrm>
              <a:off x="454963" y="331168"/>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AutoShape 22"/>
            <p:cNvSpPr/>
            <p:nvPr/>
          </p:nvSpPr>
          <p:spPr>
            <a:xfrm>
              <a:off x="575049" y="337743"/>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AutoShape 23"/>
            <p:cNvSpPr/>
            <p:nvPr/>
          </p:nvSpPr>
          <p:spPr>
            <a:xfrm>
              <a:off x="689125" y="339460"/>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AutoShape 24"/>
            <p:cNvSpPr/>
            <p:nvPr/>
          </p:nvSpPr>
          <p:spPr>
            <a:xfrm>
              <a:off x="799768" y="348430"/>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AutoShape 25"/>
            <p:cNvSpPr/>
            <p:nvPr/>
          </p:nvSpPr>
          <p:spPr>
            <a:xfrm>
              <a:off x="904945" y="344297"/>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AutoShape 26"/>
            <p:cNvSpPr/>
            <p:nvPr/>
          </p:nvSpPr>
          <p:spPr>
            <a:xfrm>
              <a:off x="454963" y="448942"/>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AutoShape 27"/>
            <p:cNvSpPr/>
            <p:nvPr/>
          </p:nvSpPr>
          <p:spPr>
            <a:xfrm>
              <a:off x="575049" y="455517"/>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AutoShape 28"/>
            <p:cNvSpPr/>
            <p:nvPr/>
          </p:nvSpPr>
          <p:spPr>
            <a:xfrm>
              <a:off x="689125" y="457233"/>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AutoShape 29"/>
            <p:cNvSpPr/>
            <p:nvPr/>
          </p:nvSpPr>
          <p:spPr>
            <a:xfrm>
              <a:off x="799768" y="466203"/>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AutoShape 30"/>
            <p:cNvSpPr/>
            <p:nvPr/>
          </p:nvSpPr>
          <p:spPr>
            <a:xfrm>
              <a:off x="904945" y="462070"/>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AutoShape 31"/>
            <p:cNvSpPr/>
            <p:nvPr/>
          </p:nvSpPr>
          <p:spPr>
            <a:xfrm>
              <a:off x="454963" y="566715"/>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AutoShape 32"/>
            <p:cNvSpPr/>
            <p:nvPr/>
          </p:nvSpPr>
          <p:spPr>
            <a:xfrm>
              <a:off x="575049" y="573291"/>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3" name="AutoShape 33"/>
            <p:cNvSpPr/>
            <p:nvPr/>
          </p:nvSpPr>
          <p:spPr>
            <a:xfrm>
              <a:off x="689125" y="575007"/>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4" name="AutoShape 34"/>
            <p:cNvSpPr/>
            <p:nvPr/>
          </p:nvSpPr>
          <p:spPr>
            <a:xfrm>
              <a:off x="799768" y="583977"/>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5" name="AutoShape 35"/>
            <p:cNvSpPr/>
            <p:nvPr/>
          </p:nvSpPr>
          <p:spPr>
            <a:xfrm>
              <a:off x="904945" y="579844"/>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6" name="AutoShape 36"/>
            <p:cNvSpPr/>
            <p:nvPr/>
          </p:nvSpPr>
          <p:spPr>
            <a:xfrm>
              <a:off x="454963" y="684489"/>
              <a:ext cx="84147" cy="84147"/>
            </a:xfrm>
            <a:prstGeom prst="ellipse">
              <a:avLst/>
            </a:prstGeom>
            <a:solidFill>
              <a:schemeClr val="accent1">
                <a:alpha val="10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7" name="AutoShape 37"/>
            <p:cNvSpPr/>
            <p:nvPr/>
          </p:nvSpPr>
          <p:spPr>
            <a:xfrm>
              <a:off x="575049" y="691064"/>
              <a:ext cx="78137" cy="78137"/>
            </a:xfrm>
            <a:prstGeom prst="ellipse">
              <a:avLst/>
            </a:prstGeom>
            <a:solidFill>
              <a:schemeClr val="accent1">
                <a:alpha val="8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8" name="AutoShape 38"/>
            <p:cNvSpPr/>
            <p:nvPr/>
          </p:nvSpPr>
          <p:spPr>
            <a:xfrm>
              <a:off x="689125" y="692781"/>
              <a:ext cx="74704" cy="74704"/>
            </a:xfrm>
            <a:prstGeom prst="ellipse">
              <a:avLst/>
            </a:prstGeom>
            <a:solidFill>
              <a:schemeClr val="accent1">
                <a:alpha val="6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9" name="AutoShape 39"/>
            <p:cNvSpPr/>
            <p:nvPr/>
          </p:nvSpPr>
          <p:spPr>
            <a:xfrm>
              <a:off x="799768" y="701751"/>
              <a:ext cx="69238" cy="69238"/>
            </a:xfrm>
            <a:prstGeom prst="ellipse">
              <a:avLst/>
            </a:prstGeom>
            <a:solidFill>
              <a:schemeClr val="accent1">
                <a:alpha val="4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0" name="AutoShape 40"/>
            <p:cNvSpPr/>
            <p:nvPr/>
          </p:nvSpPr>
          <p:spPr>
            <a:xfrm>
              <a:off x="904945" y="697618"/>
              <a:ext cx="65594" cy="65594"/>
            </a:xfrm>
            <a:prstGeom prst="ellipse">
              <a:avLst/>
            </a:prstGeom>
            <a:solidFill>
              <a:schemeClr val="accent1">
                <a:alpha val="20000"/>
              </a:schemeClr>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41" name="TextBox 41"/>
            <p:cNvSpPr txBox="1"/>
            <p:nvPr/>
          </p:nvSpPr>
          <p:spPr>
            <a:xfrm>
              <a:off x="1094842" y="93878"/>
              <a:ext cx="10001250" cy="914400"/>
            </a:xfrm>
            <a:prstGeom prst="rect">
              <a:avLst/>
            </a:prstGeom>
          </p:spPr>
          <p:txBody>
            <a:bodyPr vert="horz" wrap="square" lIns="123825" tIns="123825" rIns="57150" bIns="123825"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sz="3000" b="1">
                  <a:solidFill>
                    <a:schemeClr val="accent1">
                      <a:alpha val="100000"/>
                    </a:schemeClr>
                  </a:solidFill>
                  <a:latin typeface="Microsoft Yahei"/>
                  <a:ea typeface="Microsoft Yahei"/>
                  <a:cs typeface="Microsoft Yahei"/>
                </a:rPr>
                <a:t>审批程序及权限划分</a:t>
              </a:r>
            </a:p>
          </p:txBody>
        </p:sp>
      </p:grpSp>
      <p:sp>
        <p:nvSpPr>
          <p:cNvPr id="42" name="TextBox 42"/>
          <p:cNvSpPr txBox="1"/>
          <p:nvPr/>
        </p:nvSpPr>
        <p:spPr>
          <a:xfrm>
            <a:off x="633255" y="2402205"/>
            <a:ext cx="2553653" cy="1082789"/>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375"/>
              </a:spcBef>
            </a:pPr>
            <a:r>
              <a:rPr lang="en-US" sz="1350">
                <a:solidFill>
                  <a:schemeClr val="dk1">
                    <a:alpha val="100000"/>
                  </a:schemeClr>
                </a:solidFill>
                <a:latin typeface="Microsoft Yahei"/>
                <a:ea typeface="Microsoft Yahei"/>
                <a:cs typeface="Microsoft Yahei"/>
              </a:rPr>
              <a:t>应急预案编制完成后，应提交给相应的管理部门进行审批。</a:t>
            </a:r>
          </a:p>
        </p:txBody>
      </p:sp>
      <p:sp>
        <p:nvSpPr>
          <p:cNvPr id="43" name="TextBox 43"/>
          <p:cNvSpPr txBox="1"/>
          <p:nvPr/>
        </p:nvSpPr>
        <p:spPr>
          <a:xfrm>
            <a:off x="9015108" y="2402205"/>
            <a:ext cx="2553653" cy="1082789"/>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pPr>
            <a:r>
              <a:rPr lang="en-US" sz="1350">
                <a:solidFill>
                  <a:schemeClr val="dk1">
                    <a:alpha val="100000"/>
                  </a:schemeClr>
                </a:solidFill>
                <a:latin typeface="Microsoft Yahei"/>
                <a:ea typeface="Microsoft Yahei"/>
                <a:cs typeface="Microsoft Yahei"/>
              </a:rPr>
              <a:t>经过评审和修改完善后，应急预案应获得管理部门的批准，并正式实施。</a:t>
            </a:r>
          </a:p>
        </p:txBody>
      </p:sp>
      <p:sp>
        <p:nvSpPr>
          <p:cNvPr id="44" name="TextBox 44"/>
          <p:cNvSpPr txBox="1"/>
          <p:nvPr/>
        </p:nvSpPr>
        <p:spPr>
          <a:xfrm>
            <a:off x="1940528" y="5112856"/>
            <a:ext cx="2553653" cy="1082789"/>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spcBef>
                <a:spcPts val="375"/>
              </a:spcBef>
            </a:pPr>
            <a:r>
              <a:rPr lang="en-US" sz="1350">
                <a:solidFill>
                  <a:schemeClr val="dk1">
                    <a:alpha val="100000"/>
                  </a:schemeClr>
                </a:solidFill>
                <a:latin typeface="Microsoft Yahei"/>
                <a:ea typeface="Microsoft Yahei"/>
                <a:cs typeface="Microsoft Yahei"/>
              </a:rPr>
              <a:t>管理部门应组织专家对应急预案进行评审，提出修改意见和建议。</a:t>
            </a:r>
          </a:p>
        </p:txBody>
      </p:sp>
      <p:sp>
        <p:nvSpPr>
          <p:cNvPr id="45" name="TextBox 45"/>
          <p:cNvSpPr txBox="1"/>
          <p:nvPr/>
        </p:nvSpPr>
        <p:spPr>
          <a:xfrm>
            <a:off x="7845361" y="5065527"/>
            <a:ext cx="2553653" cy="1082789"/>
          </a:xfrm>
          <a:prstGeom prst="rect">
            <a:avLst/>
          </a:prstGeom>
        </p:spPr>
        <p:txBody>
          <a:bodyPr vert="horz" wrap="square" lIns="91440" tIns="45720" rIns="91440" bIns="45720" rtlCol="0" anchor="t"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spcBef>
                <a:spcPts val="375"/>
              </a:spcBef>
            </a:pPr>
            <a:r>
              <a:rPr lang="en-US" sz="1350">
                <a:solidFill>
                  <a:schemeClr val="dk1">
                    <a:alpha val="100000"/>
                  </a:schemeClr>
                </a:solidFill>
                <a:latin typeface="Microsoft Yahei"/>
                <a:ea typeface="Microsoft Yahei"/>
                <a:cs typeface="Microsoft Yahei"/>
              </a:rPr>
              <a:t>批准实施的应急预案应进行备案管理，方便后续查阅和更新。</a:t>
            </a: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title=""/>
        <p:cNvGrpSpPr/>
        <p:nvPr/>
      </p:nvGrpSpPr>
      <p:grpSpPr>
        <a:xfrm>
          <a:off x="0" y="0"/>
          <a:ext cx="0" cy="0"/>
        </a:xfrm>
      </p:grpSpPr>
      <p:sp>
        <p:nvSpPr>
          <p:cNvPr id="2" name="New shape" title=""/>
          <p:cNvSpPr/>
          <p:nvPr/>
        </p:nvSpPr>
        <p:spPr>
          <a:xfrm>
            <a:off x="635000" y="635000"/>
            <a:ext cx="10922000" cy="5588000"/>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500" b="1">
                <a:solidFill>
                  <a:srgbClr val="000000"/>
                </a:solidFill>
                <a:latin typeface="Arial"/>
              </a:rPr>
              <a:t>以上内容仅为本文档的试下载部分，为可阅读页数的一半内容。如要下载或阅读全文，请访问：</a:t>
            </a:r>
            <a:r>
              <a:rPr sz="1500" b="1">
                <a:solidFill>
                  <a:srgbClr val="000000"/>
                </a:solidFill>
                <a:latin typeface="Arial"/>
                <a:hlinkClick r:id="rId2"/>
              </a:rPr>
              <a:t>https://d.book118.com/528106041106006036</a:t>
            </a:r>
          </a:p>
        </p:txBody>
      </p:sp>
    </p:spTree>
  </p:cSld>
  <p:clrMapOvr>
    <a:masterClrMapping/>
  </p:clrMapOvr>
  <p:transition/>
  <p:timing/>
</p:sld>
</file>

<file path=ppt/tags/tag1.xml><?xml version="1.0" encoding="utf-8"?>
<p:tagLst xmlns:p="http://schemas.openxmlformats.org/presentationml/2006/main">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Theme">
  <a:themeElements>
    <a:clrScheme name="Office">
      <a:dk1>
        <a:srgbClr val="041400"/>
      </a:dk1>
      <a:lt1>
        <a:srgbClr val="F0FFD9"/>
      </a:lt1>
      <a:dk2>
        <a:srgbClr val="000000"/>
      </a:dk2>
      <a:lt2>
        <a:srgbClr val="FFFFFF"/>
      </a:lt2>
      <a:accent1>
        <a:srgbClr val="2C4A1E"/>
      </a:accent1>
      <a:accent2>
        <a:srgbClr val="29701D"/>
      </a:accent2>
      <a:accent3>
        <a:srgbClr val="6FBD2F"/>
      </a:accent3>
      <a:accent4>
        <a:srgbClr val="93BD42"/>
      </a:accent4>
      <a:accent5>
        <a:srgbClr val="B6C431"/>
      </a:accent5>
      <a:accent6>
        <a:srgbClr val="C8E063"/>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94</Paragraphs>
  <Slides>14</Slides>
  <Notes>0</Notes>
  <TotalTime>1</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14</vt:i4>
      </vt:variant>
    </vt:vector>
  </HeadingPairs>
  <TitlesOfParts>
    <vt:vector baseType="lpstr" size="18">
      <vt:lpstr>Arial</vt:lpstr>
      <vt:lpstr>Calibri</vt:lpstr>
      <vt:lpstr>Microsoft Yahei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Microsoft Office PowerPoint</Application>
  <AppVersion>23.0200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2024-09-16T02:33:54.062</cp:lastPrinted>
  <dcterms:created xsi:type="dcterms:W3CDTF">2024-09-15T18:33:54Z</dcterms:created>
  <dcterms:modified xsi:type="dcterms:W3CDTF">2024-09-15T18:33:56Z</dcterms:modified>
</cp:coreProperties>
</file>