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2291970-BC6A-44AB-B9EF-42446E5C95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943238-564C-4AC6-AD8C-21D3E8B426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09F06AD-4C3C-43F5-B6D5-FEBC34578A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13FB8AD-F360-4BB5-96B2-A4AAF46A8C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29D8BED-ACC6-4B7F-8A0B-82C9375AD97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CCCB0EB-8A82-4125-B106-1F872071025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C3FCB40-DE37-4A37-931F-3E4395A07A2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F9B6CE1-1AEE-432E-BD98-09E0744B58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EBF4DE-A076-4CF9-94DB-00DEBE729C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74A407-9C56-450C-A100-F89E1CE9F6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7CCDA2-A8BD-475F-94D2-B1C3F13154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png" /><Relationship Id="rId3" Type="http://schemas.openxmlformats.org/officeDocument/2006/relationships/image" Target="../media/image14.png" /><Relationship Id="rId4" Type="http://schemas.openxmlformats.org/officeDocument/2006/relationships/image" Target="../media/image15.png" /><Relationship Id="rId5" Type="http://schemas.openxmlformats.org/officeDocument/2006/relationships/image" Target="../media/image16.png" /><Relationship Id="rId6"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8106065141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2025">
              <a:solidFill>
                <a:srgbClr val="000000">
                  <a:alpha val="100000"/>
                </a:srgbClr>
              </a:solidFill>
              <a:latin typeface="Microsoft Yahei"/>
              <a:ea typeface="Microsoft Yahei"/>
              <a:cs typeface="Microsoft Yahei"/>
            </a:endParaRP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825" b="1">
                <a:solidFill>
                  <a:srgbClr val="020000">
                    <a:alpha val="100000"/>
                  </a:srgbClr>
                </a:solidFill>
                <a:latin typeface="Microsoft Yahei"/>
                <a:ea typeface="Microsoft Yahei"/>
                <a:cs typeface="Microsoft Yahei"/>
              </a:rPr>
              <a:t>术后健康宣教的品管圈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引言</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术后健康宣教现状</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品管圈的建立与实施</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品管圈的效果评估</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案例分享与经验总结</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01</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引言</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4798029" cy="6858000"/>
          </a:xfrm>
          <a:prstGeom prst="rect">
            <a:avLst/>
          </a:prstGeom>
        </p:spPr>
      </p:pic>
      <p:sp>
        <p:nvSpPr>
          <p:cNvPr id="3" name="AutoShape 3"/>
          <p:cNvSpPr/>
          <p:nvPr/>
        </p:nvSpPr>
        <p:spPr>
          <a:xfrm>
            <a:off x="8226425" y="0"/>
            <a:ext cx="3987800" cy="34385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26" name="Group 26"/>
          <p:cNvGrpSpPr/>
          <p:nvPr/>
        </p:nvGrpSpPr>
        <p:grpSpPr>
          <a:xfrm>
            <a:off x="454963" y="1491980"/>
            <a:ext cx="7520622" cy="1887389"/>
            <a:chOff x="454963" y="1491980"/>
            <a:chExt cx="7520622" cy="1887389"/>
          </a:xfrm>
        </p:grpSpPr>
        <p:sp>
          <p:nvSpPr>
            <p:cNvPr id="27" name="TextBox 27"/>
            <p:cNvSpPr txBox="1"/>
            <p:nvPr/>
          </p:nvSpPr>
          <p:spPr>
            <a:xfrm>
              <a:off x="454963" y="1491980"/>
              <a:ext cx="7520622" cy="188738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通过品管圈活动，提高术后患者的健康宣教效果，降低术后并发症，提高患者满意度。</a:t>
              </a:r>
            </a:p>
          </p:txBody>
        </p:sp>
      </p:grpSp>
      <p:grpSp>
        <p:nvGrpSpPr>
          <p:cNvPr id="28" name="Group 28"/>
          <p:cNvGrpSpPr/>
          <p:nvPr/>
        </p:nvGrpSpPr>
        <p:grpSpPr>
          <a:xfrm>
            <a:off x="454963" y="1041492"/>
            <a:ext cx="7537132" cy="490334"/>
            <a:chOff x="454963" y="1041492"/>
            <a:chExt cx="7537132" cy="490334"/>
          </a:xfrm>
        </p:grpSpPr>
        <p:sp>
          <p:nvSpPr>
            <p:cNvPr id="29" name="TextBox 29"/>
            <p:cNvSpPr txBox="1"/>
            <p:nvPr/>
          </p:nvSpPr>
          <p:spPr>
            <a:xfrm>
              <a:off x="454963" y="1041492"/>
              <a:ext cx="753713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175" b="1">
                  <a:solidFill>
                    <a:schemeClr val="accent1">
                      <a:alpha val="100000"/>
                    </a:schemeClr>
                  </a:solidFill>
                  <a:latin typeface="Microsoft Yahei"/>
                  <a:ea typeface="Microsoft Yahei"/>
                  <a:cs typeface="Microsoft Yahei"/>
                </a:rPr>
                <a:t>目的</a:t>
              </a:r>
            </a:p>
          </p:txBody>
        </p:sp>
      </p:grpSp>
      <p:grpSp>
        <p:nvGrpSpPr>
          <p:cNvPr id="30" name="Group 30"/>
          <p:cNvGrpSpPr/>
          <p:nvPr/>
        </p:nvGrpSpPr>
        <p:grpSpPr>
          <a:xfrm>
            <a:off x="4153723" y="4445298"/>
            <a:ext cx="7520622" cy="1926826"/>
            <a:chOff x="4153723" y="4445298"/>
            <a:chExt cx="7520622" cy="1926826"/>
          </a:xfrm>
        </p:grpSpPr>
        <p:sp>
          <p:nvSpPr>
            <p:cNvPr id="31" name="TextBox 31"/>
            <p:cNvSpPr txBox="1"/>
            <p:nvPr/>
          </p:nvSpPr>
          <p:spPr>
            <a:xfrm>
              <a:off x="4153723" y="4445298"/>
              <a:ext cx="7520622" cy="192682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随着医疗技术的进步，手术已成为治疗多种疾病的有效手段。然而，术后并发症仍然存在，部分原因与患者对术后护理和康复知识缺乏了解有关。因此，提高术后健康宣教质量至关重要。</a:t>
              </a:r>
            </a:p>
          </p:txBody>
        </p:sp>
      </p:grpSp>
      <p:grpSp>
        <p:nvGrpSpPr>
          <p:cNvPr id="32" name="Group 32"/>
          <p:cNvGrpSpPr/>
          <p:nvPr/>
        </p:nvGrpSpPr>
        <p:grpSpPr>
          <a:xfrm>
            <a:off x="4137103" y="4014528"/>
            <a:ext cx="7537242" cy="490334"/>
            <a:chOff x="4137103" y="4014528"/>
            <a:chExt cx="7537242" cy="490334"/>
          </a:xfrm>
        </p:grpSpPr>
        <p:sp>
          <p:nvSpPr>
            <p:cNvPr id="33" name="TextBox 33"/>
            <p:cNvSpPr txBox="1"/>
            <p:nvPr/>
          </p:nvSpPr>
          <p:spPr>
            <a:xfrm>
              <a:off x="4137103" y="4014528"/>
              <a:ext cx="753724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175" b="1">
                  <a:solidFill>
                    <a:schemeClr val="accent1">
                      <a:alpha val="100000"/>
                    </a:schemeClr>
                  </a:solidFill>
                  <a:latin typeface="Microsoft Yahei"/>
                  <a:ea typeface="Microsoft Yahei"/>
                  <a:cs typeface="Microsoft Yahei"/>
                </a:rPr>
                <a:t>背景</a:t>
              </a:r>
            </a:p>
          </p:txBody>
        </p:sp>
      </p:grpSp>
      <p:pic>
        <p:nvPicPr>
          <p:cNvPr id="34" name="Picture 34"/>
          <p:cNvPicPr>
            <a:picLocks noChangeAspect="1"/>
          </p:cNvPicPr>
          <p:nvPr/>
        </p:nvPicPr>
        <p:blipFill>
          <a:blip r:embed="rId3"/>
          <a:srcRect l="20746" r="20746"/>
          <a:stretch>
            <a:fillRect/>
          </a:stretch>
        </p:blipFill>
        <p:spPr>
          <a:xfrm>
            <a:off x="9048606" y="874695"/>
            <a:ext cx="2745886" cy="2639930"/>
          </a:xfrm>
          <a:prstGeom prst="ellipse">
            <a:avLst/>
          </a:prstGeom>
        </p:spPr>
      </p:pic>
      <p:pic>
        <p:nvPicPr>
          <p:cNvPr id="35" name="Picture 35"/>
          <p:cNvPicPr>
            <a:picLocks noChangeAspect="1"/>
          </p:cNvPicPr>
          <p:nvPr/>
        </p:nvPicPr>
        <p:blipFill>
          <a:blip r:embed="rId4"/>
          <a:srcRect l="4458" r="4458"/>
          <a:stretch>
            <a:fillRect/>
          </a:stretch>
        </p:blipFill>
        <p:spPr>
          <a:xfrm>
            <a:off x="293665" y="3514624"/>
            <a:ext cx="2857500" cy="2857500"/>
          </a:xfrm>
          <a:prstGeom prst="ellipse">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406" r="234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品管圈（Quality Control Circle）是指同一工作现场的人员自动自发地进行品质管理活动所组成的小组。这些小组具有相近的工作职责，组员之间相互协作，共同改善工作流程、提高工作效率、降低成本、提高产品和服务质量。</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重要性</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通过品管圈活动，可以激发员工的积极性和创造性，促进团队协作，提高整体工作质量。在医疗领域，品管圈的应用有助于提高医疗服务的效率和质量，提升患者的就医体验。</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品管圈的定义和重要性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02</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术后健康宣教现状</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299" b="129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520" b="252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术后健康宣教的意义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提高患者自我管理能力</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通过术后健康宣教，患者可以更好地了解自身病情和术后注意事项，提高自我管理能力，促进术后恢复。</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降低并发症发生率</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术后并发症是影响患者康复的重要因素，通过健康宣教，可以预防和减少并发症的发生，提高手术效果。</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减轻医护人员工作负担</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通过健康宣教，患者对术后护理和康复有了更清晰的认识，能够更好地配合医护人员的工作，减轻医护人员的工作负担。</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宣教内容不够全面和深入</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一些宣教内容过于简单，没有涵盖术后护理和康复的各个方面，不能满足患者的实际需求。</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医护人员缺乏经验和技能</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一些医护人员在术后健康宣教方面缺乏经验和技能，导致宣教效果不佳。</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缺乏统一的标准和流程</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目前术后健康宣教缺乏统一的标准和流程，导致宣教效果参差不齐。</a:t>
            </a:r>
          </a:p>
        </p:txBody>
      </p:sp>
      <p:pic>
        <p:nvPicPr>
          <p:cNvPr id="10" name="Picture 10"/>
          <p:cNvPicPr>
            <a:picLocks noChangeAspect="1"/>
          </p:cNvPicPr>
          <p:nvPr/>
        </p:nvPicPr>
        <p:blipFill>
          <a:blip r:embed="rId2"/>
          <a:srcRect l="9253" r="9253"/>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当前术后健康宣教的不足</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8008" r="8008"/>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通过品管圈活动，可以制定统一的术后健康宣教的标准和流程，确保宣教效果的一致性。</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制定统一的标准和流程</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品管圈活动可以对现有的宣教内容和方法进行完善和改进，使其更加全面和深入，满足患者的实际需求。</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完善宣教内容和方法</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通过品管圈活动，可以组织医护人员学习和交流术后健康宣教的经验和技能，提高其专业水平。</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提高医护人员的技能和经验</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品管圈在术后健康宣教中的应用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03</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品管圈的建立与实施</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12813" y="2127250"/>
            <a:ext cx="1092200" cy="282575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品管圈的组建</a:t>
              </a:r>
            </a:p>
          </p:txBody>
        </p:sp>
      </p:grpSp>
      <p:grpSp>
        <p:nvGrpSpPr>
          <p:cNvPr id="25" name="Group 25"/>
          <p:cNvGrpSpPr/>
          <p:nvPr/>
        </p:nvGrpSpPr>
        <p:grpSpPr>
          <a:xfrm>
            <a:off x="1950266" y="2682352"/>
            <a:ext cx="2426717" cy="490334"/>
            <a:chOff x="1950266" y="2682352"/>
            <a:chExt cx="2426717" cy="490334"/>
          </a:xfrm>
        </p:grpSpPr>
        <p:sp>
          <p:nvSpPr>
            <p:cNvPr id="26" name="TextBox 26"/>
            <p:cNvSpPr txBox="1"/>
            <p:nvPr/>
          </p:nvSpPr>
          <p:spPr>
            <a:xfrm>
              <a:off x="1950266"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确定圈员</a:t>
              </a:r>
            </a:p>
          </p:txBody>
        </p:sp>
      </p:grpSp>
      <p:grpSp>
        <p:nvGrpSpPr>
          <p:cNvPr id="27" name="Group 27"/>
          <p:cNvGrpSpPr/>
          <p:nvPr/>
        </p:nvGrpSpPr>
        <p:grpSpPr>
          <a:xfrm>
            <a:off x="2029744" y="3095526"/>
            <a:ext cx="2267763" cy="1552257"/>
            <a:chOff x="2029744" y="3095526"/>
            <a:chExt cx="2267763" cy="1552257"/>
          </a:xfrm>
        </p:grpSpPr>
        <p:sp>
          <p:nvSpPr>
            <p:cNvPr id="28" name="TextBox 28"/>
            <p:cNvSpPr txBox="1"/>
            <p:nvPr/>
          </p:nvSpPr>
          <p:spPr>
            <a:xfrm>
              <a:off x="2029744"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选择具备专业技能和经验的医护人员，组建品管圈团队。</a:t>
              </a:r>
            </a:p>
          </p:txBody>
        </p:sp>
      </p:grpSp>
      <p:grpSp>
        <p:nvGrpSpPr>
          <p:cNvPr id="29" name="Group 29"/>
          <p:cNvGrpSpPr/>
          <p:nvPr/>
        </p:nvGrpSpPr>
        <p:grpSpPr>
          <a:xfrm>
            <a:off x="5795518" y="2682352"/>
            <a:ext cx="2426717" cy="490334"/>
            <a:chOff x="5795518" y="2682352"/>
            <a:chExt cx="2426717" cy="490334"/>
          </a:xfrm>
        </p:grpSpPr>
        <p:sp>
          <p:nvSpPr>
            <p:cNvPr id="30" name="TextBox 30"/>
            <p:cNvSpPr txBox="1"/>
            <p:nvPr/>
          </p:nvSpPr>
          <p:spPr>
            <a:xfrm>
              <a:off x="5795518"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明确职责</a:t>
              </a:r>
            </a:p>
          </p:txBody>
        </p:sp>
      </p:grpSp>
      <p:grpSp>
        <p:nvGrpSpPr>
          <p:cNvPr id="31" name="Group 31"/>
          <p:cNvGrpSpPr/>
          <p:nvPr/>
        </p:nvGrpSpPr>
        <p:grpSpPr>
          <a:xfrm>
            <a:off x="5874995" y="3095526"/>
            <a:ext cx="2267763" cy="1552257"/>
            <a:chOff x="5874995" y="3095526"/>
            <a:chExt cx="2267763" cy="1552257"/>
          </a:xfrm>
        </p:grpSpPr>
        <p:sp>
          <p:nvSpPr>
            <p:cNvPr id="32" name="TextBox 32"/>
            <p:cNvSpPr txBox="1"/>
            <p:nvPr/>
          </p:nvSpPr>
          <p:spPr>
            <a:xfrm>
              <a:off x="5874995"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分配圈员职责，确保团队成员各司其职，共同协作。</a:t>
              </a:r>
            </a:p>
          </p:txBody>
        </p:sp>
      </p:grpSp>
      <p:grpSp>
        <p:nvGrpSpPr>
          <p:cNvPr id="33" name="Group 33"/>
          <p:cNvGrpSpPr/>
          <p:nvPr/>
        </p:nvGrpSpPr>
        <p:grpSpPr>
          <a:xfrm>
            <a:off x="9688512" y="2682352"/>
            <a:ext cx="2426717" cy="490334"/>
            <a:chOff x="9688512" y="2682352"/>
            <a:chExt cx="2426717" cy="490334"/>
          </a:xfrm>
        </p:grpSpPr>
        <p:sp>
          <p:nvSpPr>
            <p:cNvPr id="34" name="TextBox 34"/>
            <p:cNvSpPr txBox="1"/>
            <p:nvPr/>
          </p:nvSpPr>
          <p:spPr>
            <a:xfrm>
              <a:off x="9688512"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制定规则</a:t>
              </a:r>
            </a:p>
          </p:txBody>
        </p:sp>
      </p:grpSp>
      <p:grpSp>
        <p:nvGrpSpPr>
          <p:cNvPr id="35" name="Group 35"/>
          <p:cNvGrpSpPr/>
          <p:nvPr/>
        </p:nvGrpSpPr>
        <p:grpSpPr>
          <a:xfrm>
            <a:off x="9767989" y="3095526"/>
            <a:ext cx="2267763" cy="1552257"/>
            <a:chOff x="9767989" y="3095526"/>
            <a:chExt cx="2267763" cy="1552257"/>
          </a:xfrm>
        </p:grpSpPr>
        <p:sp>
          <p:nvSpPr>
            <p:cNvPr id="36" name="TextBox 36"/>
            <p:cNvSpPr txBox="1"/>
            <p:nvPr/>
          </p:nvSpPr>
          <p:spPr>
            <a:xfrm>
              <a:off x="9767989"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建立品管圈工作规则，规范团队成员的行为和操作。</a:t>
              </a:r>
            </a:p>
          </p:txBody>
        </p:sp>
      </p:grpSp>
      <p:pic>
        <p:nvPicPr>
          <p:cNvPr id="37" name="Picture 37"/>
          <p:cNvPicPr>
            <a:picLocks noChangeAspect="1"/>
          </p:cNvPicPr>
          <p:nvPr/>
        </p:nvPicPr>
        <p:blipFill>
          <a:blip r:embed="rId3">
            <a:alphaModFix amt="70000"/>
          </a:blip>
          <a:stretch>
            <a:fillRect/>
          </a:stretch>
        </p:blipFill>
        <p:spPr>
          <a:xfrm>
            <a:off x="763829" y="2093912"/>
            <a:ext cx="1110530" cy="2859087"/>
          </a:xfrm>
          <a:prstGeom prst="rect">
            <a:avLst/>
          </a:prstGeom>
        </p:spPr>
      </p:pic>
      <p:pic>
        <p:nvPicPr>
          <p:cNvPr id="38" name="Picture 38"/>
          <p:cNvPicPr>
            <a:picLocks noChangeAspect="1"/>
          </p:cNvPicPr>
          <p:nvPr/>
        </p:nvPicPr>
        <p:blipFill>
          <a:blip r:embed="rId4">
            <a:alphaModFix amt="70000"/>
          </a:blip>
          <a:stretch>
            <a:fillRect/>
          </a:stretch>
        </p:blipFill>
        <p:spPr>
          <a:xfrm>
            <a:off x="4133677" y="2127250"/>
            <a:ext cx="1845865" cy="2859405"/>
          </a:xfrm>
          <a:prstGeom prst="rect">
            <a:avLst/>
          </a:prstGeom>
        </p:spPr>
      </p:pic>
      <p:pic>
        <p:nvPicPr>
          <p:cNvPr id="39" name="Picture 39"/>
          <p:cNvPicPr>
            <a:picLocks noChangeAspect="1"/>
          </p:cNvPicPr>
          <p:nvPr/>
        </p:nvPicPr>
        <p:blipFill>
          <a:blip r:embed="rId5">
            <a:alphaModFix amt="70000"/>
          </a:blip>
          <a:stretch>
            <a:fillRect/>
          </a:stretch>
        </p:blipFill>
        <p:spPr>
          <a:xfrm>
            <a:off x="8142758" y="2093595"/>
            <a:ext cx="1561421" cy="2859405"/>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https://d.book118.com/528106065141006034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2024-09-13T14:07:27.619</cp:lastPrinted>
  <dcterms:created xsi:type="dcterms:W3CDTF">2024-09-13T06:07:27Z</dcterms:created>
  <dcterms:modified xsi:type="dcterms:W3CDTF">2024-09-13T06:07:29Z</dcterms:modified>
</cp:coreProperties>
</file>