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0413" cy="6859588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>2023/3/9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09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326792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01928166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764A7-C744-43F1-B6CD-8A34359BD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7739A-0043-4D64-9334-450893462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22BC8-FCC2-47FC-B8AC-AA73ED853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F3512-928A-47C0-B179-36C07B745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B6D45-1CFE-4FB8-B3B8-91EB71BFE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ACDF7D-80FE-4039-8E34-212A12E82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C82650-7E3A-40A4-829A-3DF74BD75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4EB0A-2482-4286-8857-4ACA98D4E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81755-D53B-4CC4-803F-E28CBD61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96210-91A4-4E12-BD0F-CDAF262D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7A892-FEB8-4E74-9343-861E91FD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平行四边形 2"/>
          <p:cNvSpPr/>
          <p:nvPr userDrawn="1"/>
        </p:nvSpPr>
        <p:spPr>
          <a:xfrm>
            <a:off x="2384565" y="0"/>
            <a:ext cx="7767910" cy="6867331"/>
          </a:xfrm>
          <a:prstGeom prst="parallelogram">
            <a:avLst>
              <a:gd name="adj" fmla="val 69393"/>
            </a:avLst>
          </a:prstGeom>
          <a:solidFill>
            <a:srgbClr val="CACFD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平行四边形 3"/>
          <p:cNvSpPr/>
          <p:nvPr userDrawn="1"/>
        </p:nvSpPr>
        <p:spPr>
          <a:xfrm>
            <a:off x="1354676" y="2055144"/>
            <a:ext cx="9575547" cy="2664320"/>
          </a:xfrm>
          <a:prstGeom prst="parallelogram">
            <a:avLst>
              <a:gd name="adj" fmla="val 69393"/>
            </a:avLst>
          </a:prstGeom>
          <a:solidFill>
            <a:srgbClr val="3240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 userDrawn="1"/>
        </p:nvCxnSpPr>
        <p:spPr>
          <a:xfrm flipH="1">
            <a:off x="4888610" y="531959"/>
            <a:ext cx="936104" cy="1440160"/>
          </a:xfrm>
          <a:prstGeom prst="line">
            <a:avLst/>
          </a:prstGeom>
          <a:ln w="12700">
            <a:solidFill>
              <a:srgbClr val="C0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直角三角形 6"/>
          <p:cNvSpPr/>
          <p:nvPr userDrawn="1"/>
        </p:nvSpPr>
        <p:spPr>
          <a:xfrm rot="16200000">
            <a:off x="8375447" y="1983157"/>
            <a:ext cx="4536505" cy="3109294"/>
          </a:xfrm>
          <a:prstGeom prst="rtTriangl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平行四边形 7"/>
          <p:cNvSpPr/>
          <p:nvPr userDrawn="1"/>
        </p:nvSpPr>
        <p:spPr>
          <a:xfrm>
            <a:off x="1965336" y="4955130"/>
            <a:ext cx="1329654" cy="1585199"/>
          </a:xfrm>
          <a:prstGeom prst="parallelogram">
            <a:avLst>
              <a:gd name="adj" fmla="val 81290"/>
            </a:avLst>
          </a:prstGeom>
          <a:solidFill>
            <a:srgbClr val="3240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等腰三角形 8"/>
          <p:cNvSpPr/>
          <p:nvPr userDrawn="1"/>
        </p:nvSpPr>
        <p:spPr>
          <a:xfrm>
            <a:off x="9092678" y="1269551"/>
            <a:ext cx="3114808" cy="4519975"/>
          </a:xfrm>
          <a:prstGeom prst="triangle">
            <a:avLst>
              <a:gd name="adj" fmla="val 100000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469520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0744115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428525484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4085668428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269554"/>
            <a:ext cx="12190413" cy="559003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170424622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.5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629594"/>
            <a:ext cx="12190413" cy="522999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273308365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1989634"/>
            <a:ext cx="12190413" cy="486995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648797683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.5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2349674"/>
            <a:ext cx="12190413" cy="450991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172816707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2709714"/>
            <a:ext cx="12190413" cy="414987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2296523730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.5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3069754"/>
            <a:ext cx="12190413" cy="378983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372537871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3429794"/>
            <a:ext cx="12190413" cy="342979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59511381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.5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3789834"/>
            <a:ext cx="12190413" cy="306975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2278235475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4149874"/>
            <a:ext cx="12190413" cy="270971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2578919507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.5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4509914"/>
            <a:ext cx="12190413" cy="234967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2848866864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4869954"/>
            <a:ext cx="12190413" cy="198963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135214636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.5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5229994"/>
            <a:ext cx="12190413" cy="162959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2371644236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5590034"/>
            <a:ext cx="12190413" cy="126955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116216319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.5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5950074"/>
            <a:ext cx="12190413" cy="909514"/>
          </a:xfrm>
          <a:prstGeom prst="rect">
            <a:avLst/>
          </a:prstGeom>
          <a:solidFill>
            <a:schemeClr val="accent1">
              <a:alpha val="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914400"/>
            <a:endParaRPr lang="zh-CN" altLang="en-US" sz="1800"/>
          </a:p>
        </p:txBody>
      </p:sp>
    </p:spTree>
    <p:extLst>
      <p:ext uri="{BB962C8B-B14F-4D97-AF65-F5344CB8AC3E}">
        <p14:creationId xmlns:p14="http://schemas.microsoft.com/office/powerpoint/2010/main" val="80834650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pattFill prst="dotGrid">
            <a:fgClr>
              <a:schemeClr val="bg1">
                <a:lumMod val="9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  <p:sldLayoutId id="2147483726" r:id="rId18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" Target="slide3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0703713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0" y="979078"/>
            <a:ext cx="12188389" cy="5039138"/>
          </a:xfrm>
          <a:prstGeom prst="rect">
            <a:avLst/>
          </a:prstGeom>
          <a:solidFill>
            <a:srgbClr val="3845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:a16="http://schemas.microsoft.com/office/drawing/2014/main" id="{5D7E9064-926E-2449-B668-74C9343751C9}"/>
              </a:ext>
            </a:extLst>
          </p:cNvPr>
          <p:cNvSpPr txBox="1"/>
          <p:nvPr/>
        </p:nvSpPr>
        <p:spPr>
          <a:xfrm>
            <a:off x="1126654" y="2358818"/>
            <a:ext cx="10729192" cy="101566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kumimoji="1" sz="6000" b="1" kern="1200">
                <a:solidFill>
                  <a:schemeClr val="bg1"/>
                </a:solidFill>
                <a:latin typeface="+mj-ea"/>
                <a:ea typeface="+mj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/>
              <a:t>第一节　常见的电路元器件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1224136" y="3499797"/>
            <a:ext cx="4752528" cy="35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20000"/>
              </a:lnSpc>
            </a:pPr>
            <a:r>
              <a:rPr lang="zh-CN" altLang="en-US" sz="1400" b="1">
                <a:solidFill>
                  <a:schemeClr val="bg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梳理教材  夯实基础  </a:t>
            </a:r>
            <a:r>
              <a:rPr lang="en-US" altLang="zh-CN" sz="1400" b="1">
                <a:solidFill>
                  <a:schemeClr val="bg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solidFill>
                  <a:schemeClr val="bg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探究重点  提升素养  </a:t>
            </a:r>
            <a:r>
              <a:rPr lang="en-US" altLang="zh-CN" sz="1400" b="1">
                <a:solidFill>
                  <a:schemeClr val="bg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/</a:t>
            </a:r>
            <a:r>
              <a:rPr lang="zh-CN" altLang="en-US" sz="1400" b="1">
                <a:solidFill>
                  <a:schemeClr val="bg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课时对点练    </a:t>
            </a:r>
            <a:endParaRPr lang="zh-CN" altLang="zh-CN" sz="1400" b="1">
              <a:solidFill>
                <a:schemeClr val="bg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414374" y="972644"/>
            <a:ext cx="1182020" cy="469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第四章</a:t>
            </a:r>
          </a:p>
        </p:txBody>
      </p:sp>
    </p:spTree>
    <p:extLst>
      <p:ext uri="{BB962C8B-B14F-4D97-AF65-F5344CB8AC3E}">
        <p14:creationId xmlns:p14="http://schemas.microsoft.com/office/powerpoint/2010/main" val="208665924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886610" y="1908186"/>
            <a:ext cx="10417192" cy="32498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1.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知道电阻器、电感器、电容器和二极管是电路中常见的元器件，</a:t>
            </a:r>
            <a:endParaRPr lang="en-US" altLang="zh-CN" sz="2800" kern="10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知道各种元器件的符号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.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2.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知道电路均由元器件通过连接构成，了解电路图在电子工业中的</a:t>
            </a:r>
            <a:endParaRPr lang="en-US" altLang="zh-CN" sz="2800" kern="10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作用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.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3.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了解电感器、电容器、二极管在电路中的作用和应用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0" y="50"/>
            <a:ext cx="12188389" cy="1701552"/>
          </a:xfrm>
          <a:prstGeom prst="rect">
            <a:avLst/>
          </a:prstGeom>
          <a:solidFill>
            <a:srgbClr val="3845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-1" y="5590034"/>
            <a:ext cx="12188389" cy="1269554"/>
          </a:xfrm>
          <a:prstGeom prst="rect">
            <a:avLst/>
          </a:prstGeom>
          <a:solidFill>
            <a:srgbClr val="3845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C02A347D-6F5D-9848-A2B4-278D0732F59D}"/>
              </a:ext>
            </a:extLst>
          </p:cNvPr>
          <p:cNvSpPr/>
          <p:nvPr/>
        </p:nvSpPr>
        <p:spPr>
          <a:xfrm>
            <a:off x="2108486" y="333450"/>
            <a:ext cx="364770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Aft>
                <a:spcPts val="600"/>
              </a:spcAft>
              <a:buClr>
                <a:srgbClr val="00544A"/>
              </a:buClr>
            </a:pPr>
            <a:r>
              <a:rPr lang="zh-CN" altLang="en-US" sz="3600" b="1">
                <a:solidFill>
                  <a:schemeClr val="bg1"/>
                </a:solidFill>
                <a:latin typeface="微软雅黑"/>
                <a:ea typeface="微软雅黑"/>
              </a:rPr>
              <a:t>学习目标</a:t>
            </a:r>
            <a:endParaRPr lang="en-US" altLang="zh-CN" sz="3600" b="1">
              <a:solidFill>
                <a:schemeClr val="bg1"/>
              </a:solidFill>
              <a:latin typeface="微软雅黑"/>
              <a:ea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1838461544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12188389" cy="2709664"/>
          </a:xfrm>
          <a:prstGeom prst="rect">
            <a:avLst/>
          </a:prstGeom>
          <a:solidFill>
            <a:srgbClr val="3845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C02A347D-6F5D-9848-A2B4-278D0732F59D}"/>
              </a:ext>
            </a:extLst>
          </p:cNvPr>
          <p:cNvSpPr/>
          <p:nvPr/>
        </p:nvSpPr>
        <p:spPr>
          <a:xfrm>
            <a:off x="2108486" y="333450"/>
            <a:ext cx="364770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spcAft>
                <a:spcPts val="600"/>
              </a:spcAft>
              <a:buClr>
                <a:srgbClr val="00544A"/>
              </a:buClr>
            </a:pPr>
            <a:r>
              <a:rPr lang="zh-CN" altLang="en-US" sz="3600" b="1">
                <a:solidFill>
                  <a:schemeClr val="bg1"/>
                </a:solidFill>
                <a:latin typeface="微软雅黑"/>
                <a:ea typeface="微软雅黑"/>
              </a:rPr>
              <a:t>内容索引</a:t>
            </a:r>
            <a:endParaRPr lang="en-US" altLang="zh-CN" sz="3600" b="1">
              <a:solidFill>
                <a:schemeClr val="bg1"/>
              </a:solidFill>
              <a:latin typeface="微软雅黑"/>
              <a:ea typeface="微软雅黑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303877" y="2235583"/>
            <a:ext cx="2366766" cy="2706379"/>
            <a:chOff x="1303877" y="2235583"/>
            <a:chExt cx="2366766" cy="2706379"/>
          </a:xfrm>
        </p:grpSpPr>
        <p:sp>
          <p:nvSpPr>
            <p:cNvPr id="22" name="圆角矩形 21"/>
            <p:cNvSpPr/>
            <p:nvPr/>
          </p:nvSpPr>
          <p:spPr>
            <a:xfrm>
              <a:off x="1305320" y="2235583"/>
              <a:ext cx="2365323" cy="2706379"/>
            </a:xfrm>
            <a:prstGeom prst="roundRect">
              <a:avLst>
                <a:gd name="adj" fmla="val 4306"/>
              </a:avLst>
            </a:prstGeom>
            <a:solidFill>
              <a:srgbClr val="FFFFFF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1549028" y="3329571"/>
              <a:ext cx="1842877" cy="10826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400">
                <a:lnSpc>
                  <a:spcPct val="120000"/>
                </a:lnSpc>
              </a:pPr>
              <a:r>
                <a:rPr lang="zh-CN" altLang="en-US" sz="2800">
                  <a:ln w="0">
                    <a:solidFill>
                      <a:srgbClr val="C00000"/>
                    </a:solidFill>
                  </a:ln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梳理教材　夯实基础</a:t>
              </a:r>
              <a:endParaRPr lang="zh-CN" altLang="zh-CN" sz="2800">
                <a:ln w="0">
                  <a:solidFill>
                    <a:srgbClr val="C00000"/>
                  </a:solidFill>
                </a:ln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圆角矩形 12"/>
            <p:cNvSpPr/>
            <p:nvPr/>
          </p:nvSpPr>
          <p:spPr>
            <a:xfrm>
              <a:off x="1303877" y="2235584"/>
              <a:ext cx="2366765" cy="762162"/>
            </a:xfrm>
            <a:prstGeom prst="roundRect">
              <a:avLst>
                <a:gd name="adj" fmla="val 8765"/>
              </a:avLst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1854540" y="2345425"/>
              <a:ext cx="136034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>
                      <a:lumMod val="75000"/>
                    </a:schemeClr>
                  </a:solidFill>
                </a:rPr>
                <a:t>Part  1</a:t>
              </a:r>
              <a:endParaRPr lang="zh-CN" altLang="en-US" sz="2800">
                <a:solidFill>
                  <a:schemeClr val="bg1">
                    <a:lumMod val="75000"/>
                  </a:schemeClr>
                </a:solidFill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425813" y="2235583"/>
            <a:ext cx="2366971" cy="2706379"/>
            <a:chOff x="4425813" y="2235583"/>
            <a:chExt cx="2366971" cy="2706379"/>
          </a:xfrm>
        </p:grpSpPr>
        <p:sp>
          <p:nvSpPr>
            <p:cNvPr id="23" name="圆角矩形 22"/>
            <p:cNvSpPr/>
            <p:nvPr/>
          </p:nvSpPr>
          <p:spPr>
            <a:xfrm>
              <a:off x="4425813" y="2235583"/>
              <a:ext cx="2365323" cy="2706379"/>
            </a:xfrm>
            <a:prstGeom prst="roundRect">
              <a:avLst>
                <a:gd name="adj" fmla="val 4306"/>
              </a:avLst>
            </a:prstGeom>
            <a:solidFill>
              <a:srgbClr val="FFFFFF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文本框 24"/>
            <p:cNvSpPr txBox="1"/>
            <p:nvPr/>
          </p:nvSpPr>
          <p:spPr>
            <a:xfrm>
              <a:off x="4594892" y="3329571"/>
              <a:ext cx="2027165" cy="10826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400">
                <a:lnSpc>
                  <a:spcPct val="120000"/>
                </a:lnSpc>
              </a:pPr>
              <a:r>
                <a:rPr lang="zh-CN" altLang="en-US" sz="2800">
                  <a:ln w="0">
                    <a:solidFill>
                      <a:srgbClr val="C00000"/>
                    </a:solidFill>
                  </a:ln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探究重点　提升素养</a:t>
              </a:r>
              <a:endParaRPr lang="zh-CN" altLang="zh-CN" sz="2800">
                <a:ln w="0">
                  <a:solidFill>
                    <a:srgbClr val="C00000"/>
                  </a:solidFill>
                </a:ln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圆角矩形 28"/>
            <p:cNvSpPr/>
            <p:nvPr/>
          </p:nvSpPr>
          <p:spPr>
            <a:xfrm>
              <a:off x="4426019" y="2235584"/>
              <a:ext cx="2366765" cy="762162"/>
            </a:xfrm>
            <a:prstGeom prst="roundRect">
              <a:avLst>
                <a:gd name="adj" fmla="val 8765"/>
              </a:avLst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4989685" y="2332434"/>
              <a:ext cx="132154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>
                      <a:lumMod val="75000"/>
                    </a:schemeClr>
                  </a:solidFill>
                </a:rPr>
                <a:t>Part  2</a:t>
              </a:r>
              <a:endParaRPr lang="zh-CN" altLang="en-US" sz="2800">
                <a:solidFill>
                  <a:schemeClr val="bg1">
                    <a:lumMod val="75000"/>
                  </a:schemeClr>
                </a:solidFill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7544865" y="2235583"/>
            <a:ext cx="2366765" cy="2706379"/>
            <a:chOff x="7544865" y="2235583"/>
            <a:chExt cx="2366765" cy="2706379"/>
          </a:xfrm>
        </p:grpSpPr>
        <p:sp>
          <p:nvSpPr>
            <p:cNvPr id="18" name="圆角矩形 17"/>
            <p:cNvSpPr/>
            <p:nvPr/>
          </p:nvSpPr>
          <p:spPr>
            <a:xfrm>
              <a:off x="7546307" y="2235583"/>
              <a:ext cx="2365323" cy="2706379"/>
            </a:xfrm>
            <a:prstGeom prst="roundRect">
              <a:avLst>
                <a:gd name="adj" fmla="val 4306"/>
              </a:avLst>
            </a:prstGeom>
            <a:solidFill>
              <a:srgbClr val="FFFFFF"/>
            </a:solidFill>
            <a:ln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7712916" y="3285778"/>
              <a:ext cx="2032105" cy="11264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4400">
                <a:lnSpc>
                  <a:spcPct val="120000"/>
                </a:lnSpc>
              </a:pPr>
              <a:r>
                <a:rPr lang="zh-CN" altLang="en-US" sz="2800">
                  <a:ln w="0">
                    <a:solidFill>
                      <a:srgbClr val="C00000"/>
                    </a:solidFill>
                  </a:ln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课时</a:t>
              </a:r>
              <a:endParaRPr lang="en-US" altLang="zh-CN" sz="2800">
                <a:ln w="0">
                  <a:solidFill>
                    <a:srgbClr val="C00000"/>
                  </a:solidFill>
                </a:ln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algn="ctr" defTabSz="914400">
                <a:lnSpc>
                  <a:spcPct val="120000"/>
                </a:lnSpc>
              </a:pPr>
              <a:r>
                <a:rPr lang="zh-CN" altLang="en-US" sz="2800">
                  <a:ln w="0">
                    <a:solidFill>
                      <a:srgbClr val="C00000"/>
                    </a:solidFill>
                  </a:ln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微软雅黑" panose="020b0503020204020204" pitchFamily="34" charset="-122"/>
                  <a:ea typeface="微软雅黑" panose="020b0503020204020204" pitchFamily="34" charset="-122"/>
                </a:rPr>
                <a:t>对点练</a:t>
              </a:r>
            </a:p>
          </p:txBody>
        </p:sp>
        <p:sp>
          <p:nvSpPr>
            <p:cNvPr id="28" name="圆角矩形 27"/>
            <p:cNvSpPr/>
            <p:nvPr/>
          </p:nvSpPr>
          <p:spPr>
            <a:xfrm>
              <a:off x="7544865" y="2235584"/>
              <a:ext cx="2366765" cy="762162"/>
            </a:xfrm>
            <a:prstGeom prst="roundRect">
              <a:avLst>
                <a:gd name="adj" fmla="val 8765"/>
              </a:avLst>
            </a:prstGeom>
            <a:solidFill>
              <a:schemeClr val="accent6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文本框 26"/>
            <p:cNvSpPr txBox="1"/>
            <p:nvPr/>
          </p:nvSpPr>
          <p:spPr>
            <a:xfrm>
              <a:off x="8111430" y="2366302"/>
              <a:ext cx="136815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solidFill>
                    <a:schemeClr val="bg1">
                      <a:lumMod val="75000"/>
                    </a:schemeClr>
                  </a:solidFill>
                </a:rPr>
                <a:t>Part  3</a:t>
              </a:r>
              <a:endParaRPr lang="zh-CN" altLang="en-US" sz="2800">
                <a:solidFill>
                  <a:schemeClr val="bg1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69080926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文本框 20">
            <a:extLst>
              <a:ext uri="{FF2B5EF4-FFF2-40B4-BE49-F238E27FC236}">
                <a16:creationId xmlns:a16="http://schemas.microsoft.com/office/drawing/2014/main" id="{A7EBE338-C112-4249-9171-10BD7D03126D}"/>
              </a:ext>
            </a:extLst>
          </p:cNvPr>
          <p:cNvSpPr txBox="1"/>
          <p:nvPr/>
        </p:nvSpPr>
        <p:spPr>
          <a:xfrm>
            <a:off x="3305259" y="2916348"/>
            <a:ext cx="5783791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914400">
              <a:defRPr/>
            </a:pPr>
            <a:r>
              <a:rPr lang="zh-CN" altLang="en-US" sz="4800" b="1">
                <a:solidFill>
                  <a:prstClr val="white"/>
                </a:solidFill>
                <a:latin typeface="微软雅黑" panose="020b0503020204020204" pitchFamily="34" charset="-122"/>
                <a:ea typeface="微软雅黑"/>
              </a:rPr>
              <a:t>梳理教材　夯实基础</a:t>
            </a:r>
          </a:p>
        </p:txBody>
      </p:sp>
      <p:sp>
        <p:nvSpPr>
          <p:cNvPr id="28" name="文本框 27"/>
          <p:cNvSpPr txBox="1"/>
          <p:nvPr/>
        </p:nvSpPr>
        <p:spPr>
          <a:xfrm>
            <a:off x="1365878" y="985427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C00000"/>
                </a:solidFill>
              </a:rPr>
              <a:t>Part</a:t>
            </a:r>
            <a:r>
              <a:rPr lang="zh-CN" altLang="en-US" sz="4800" b="1">
                <a:solidFill>
                  <a:srgbClr val="C00000"/>
                </a:solidFill>
              </a:rPr>
              <a:t>　</a:t>
            </a:r>
            <a:r>
              <a:rPr lang="en-US" altLang="zh-CN" sz="4800" b="1">
                <a:solidFill>
                  <a:srgbClr val="C00000"/>
                </a:solidFill>
              </a:rPr>
              <a:t>1</a:t>
            </a:r>
            <a:endParaRPr lang="zh-CN" altLang="en-US" sz="4800" b="1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7894673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389206" y="1191884"/>
            <a:ext cx="11412000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电阻器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分类：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阻值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的电阻器；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阻值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的电阻器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表示方法：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字母表示：</a:t>
            </a:r>
            <a:r>
              <a:rPr lang="en-US" altLang="zh-CN" sz="2800" i="1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符号表示：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 .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电感器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电感器通过电磁感应把外部电路的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储存在电感器内部的磁场中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表示方法：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字母表示：</a:t>
            </a:r>
            <a:r>
              <a:rPr lang="en-US" altLang="zh-CN" sz="2800" i="1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符号表示：无铁芯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、有铁芯</a:t>
            </a:r>
            <a:endParaRPr lang="en-US" altLang="zh-CN" sz="2800" kern="10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  .</a:t>
            </a:r>
          </a:p>
        </p:txBody>
      </p:sp>
      <p:sp>
        <p:nvSpPr>
          <p:cNvPr id="12" name="矩形 11"/>
          <p:cNvSpPr/>
          <p:nvPr/>
        </p:nvSpPr>
        <p:spPr>
          <a:xfrm>
            <a:off x="3058443" y="1959453"/>
            <a:ext cx="485261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固定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                 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可变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" y="-24321"/>
            <a:ext cx="12239714" cy="693440"/>
          </a:xfrm>
          <a:prstGeom prst="rect">
            <a:avLst/>
          </a:prstGeom>
          <a:solidFill>
            <a:srgbClr val="3845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0" name="流程图: 离页连接符 9"/>
          <p:cNvSpPr/>
          <p:nvPr/>
        </p:nvSpPr>
        <p:spPr>
          <a:xfrm>
            <a:off x="529907" y="-24372"/>
            <a:ext cx="740763" cy="861877"/>
          </a:xfrm>
          <a:prstGeom prst="flowChartOffpageConnector">
            <a:avLst/>
          </a:prstGeom>
          <a:solidFill>
            <a:srgbClr val="A384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613263" y="-78955"/>
            <a:ext cx="11412000" cy="6568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800" b="1" kern="10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一、几种常见的元器件</a:t>
            </a:r>
          </a:p>
        </p:txBody>
      </p:sp>
      <p:sp>
        <p:nvSpPr>
          <p:cNvPr id="8" name="矩形 7"/>
          <p:cNvSpPr/>
          <p:nvPr/>
        </p:nvSpPr>
        <p:spPr>
          <a:xfrm>
            <a:off x="4907646" y="2593295"/>
            <a:ext cx="40427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i="1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R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6263371" y="386184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电能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4864356" y="4509914"/>
            <a:ext cx="38504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i="1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L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36866" name="Picture 2" descr="4-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6951" y="2710883"/>
            <a:ext cx="1143117" cy="357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7" name="Picture 3" descr="4-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8426" y="4644265"/>
            <a:ext cx="1197161" cy="254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868" name="Picture 4" descr="4-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512" y="5258127"/>
            <a:ext cx="1531246" cy="403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50712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8" grpId="0"/>
      <p:bldP spid="16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89206" y="1040170"/>
            <a:ext cx="1141200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二极管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分类：整流二极管、检波二极管、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二极管等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表示方法：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字母表示：</a:t>
            </a:r>
            <a:r>
              <a:rPr lang="en-US" altLang="zh-CN" sz="2800" i="1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符号表示：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，箭头表示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电流的方向</a:t>
            </a:r>
            <a:r>
              <a:rPr lang="en-US" altLang="zh-CN" sz="2800" kern="100">
                <a:latin typeface="宋体" panose="02010600030101010101" pitchFamily="2" charset="-122"/>
                <a:ea typeface="Times New Roman" panose="02020603050405020304" pitchFamily="18" charset="0"/>
                <a:cs typeface="Courier New" panose="02070309020205020404" pitchFamily="49" charset="0"/>
              </a:rPr>
              <a:t>.</a:t>
            </a:r>
            <a:endParaRPr lang="zh-CN" altLang="zh-CN" sz="280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3" name="Picture 5" descr="4-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68972" y="2610274"/>
            <a:ext cx="667626" cy="234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6311230" y="1773610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开关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10304963" y="241166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正向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880214" y="2465746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i="1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74680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389206" y="1330380"/>
            <a:ext cx="1141200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将需要的元器件装配在同一个电路板上，再通过金属导线连接组成闭合回路，当输入端接入电源时，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会在闭合回路中循环流动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电路图可以让人们了解电路的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，工程师可以先设计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，确认完善后再进行实际安装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591150" y="2052498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电子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" y="-24321"/>
            <a:ext cx="12239714" cy="693440"/>
          </a:xfrm>
          <a:prstGeom prst="rect">
            <a:avLst/>
          </a:prstGeom>
          <a:solidFill>
            <a:srgbClr val="3845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4" name="流程图: 离页连接符 13"/>
          <p:cNvSpPr/>
          <p:nvPr/>
        </p:nvSpPr>
        <p:spPr>
          <a:xfrm>
            <a:off x="529907" y="-24372"/>
            <a:ext cx="740763" cy="861877"/>
          </a:xfrm>
          <a:prstGeom prst="flowChartOffpageConnector">
            <a:avLst/>
          </a:prstGeom>
          <a:solidFill>
            <a:srgbClr val="A384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613263" y="-78955"/>
            <a:ext cx="11412000" cy="6622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800" b="1" kern="10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二、电路</a:t>
            </a:r>
          </a:p>
        </p:txBody>
      </p:sp>
      <p:sp>
        <p:nvSpPr>
          <p:cNvPr id="3" name="矩形 2"/>
          <p:cNvSpPr/>
          <p:nvPr/>
        </p:nvSpPr>
        <p:spPr>
          <a:xfrm>
            <a:off x="5410353" y="2728146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工作原理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0397453" y="2706076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电路图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91788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332146" y="844174"/>
            <a:ext cx="11526120" cy="59093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电感器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直流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交流；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建立磁场储存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电容器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交流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直流；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储存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电阻器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调节电路中的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二极管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具有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的特性，可作为逻辑电路的</a:t>
            </a:r>
            <a:r>
              <a:rPr lang="en-US" altLang="zh-CN" sz="2800" u="sng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或对高频交流电路进行滤波整流等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909432" y="1595195"/>
            <a:ext cx="6558206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阻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                        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磁场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" y="-24321"/>
            <a:ext cx="12239714" cy="693440"/>
          </a:xfrm>
          <a:prstGeom prst="rect">
            <a:avLst/>
          </a:prstGeom>
          <a:solidFill>
            <a:srgbClr val="3845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4" name="流程图: 离页连接符 13"/>
          <p:cNvSpPr/>
          <p:nvPr/>
        </p:nvSpPr>
        <p:spPr>
          <a:xfrm>
            <a:off x="529907" y="-24372"/>
            <a:ext cx="740763" cy="861877"/>
          </a:xfrm>
          <a:prstGeom prst="flowChartOffpageConnector">
            <a:avLst/>
          </a:prstGeom>
          <a:solidFill>
            <a:srgbClr val="A384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613263" y="-78955"/>
            <a:ext cx="11412000" cy="65684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800" b="1" kern="10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三、常见元器件在电路中的作用</a:t>
            </a:r>
          </a:p>
        </p:txBody>
      </p:sp>
      <p:sp>
        <p:nvSpPr>
          <p:cNvPr id="10" name="矩形 9"/>
          <p:cNvSpPr/>
          <p:nvPr/>
        </p:nvSpPr>
        <p:spPr>
          <a:xfrm>
            <a:off x="847766" y="2858157"/>
            <a:ext cx="530145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隔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          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电场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543894" y="4158142"/>
            <a:ext cx="224933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电流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电压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172374" y="5438478"/>
            <a:ext cx="889217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单向导电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反向阻断</a:t>
            </a:r>
            <a:r>
              <a:rPr lang="en-US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                               </a:t>
            </a: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开关</a:t>
            </a:r>
            <a:endParaRPr lang="zh-CN" altLang="en-US" sz="2800" kern="100">
              <a:solidFill>
                <a:srgbClr val="C00000"/>
              </a:solidFill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29625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89206" y="1260114"/>
            <a:ext cx="11412000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判断下列说法的正误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电感线圈对交流有限流作用，即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通直流阻交流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”.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电容器具有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通直流隔交流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的作用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.(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电阻器对电流有阻碍作用，无任何有用价值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.(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(4)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二极管具有单向导电性，可以作为逻辑电路的开关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.(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)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1" y="-24321"/>
            <a:ext cx="12239714" cy="693440"/>
          </a:xfrm>
          <a:prstGeom prst="rect">
            <a:avLst/>
          </a:prstGeom>
          <a:solidFill>
            <a:srgbClr val="3845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26" name="流程图: 离页连接符 25"/>
          <p:cNvSpPr/>
          <p:nvPr/>
        </p:nvSpPr>
        <p:spPr>
          <a:xfrm>
            <a:off x="529907" y="-24372"/>
            <a:ext cx="1316827" cy="861877"/>
          </a:xfrm>
          <a:prstGeom prst="flowChartOffpageConnector">
            <a:avLst/>
          </a:prstGeom>
          <a:solidFill>
            <a:srgbClr val="A384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文本框 26"/>
          <p:cNvSpPr txBox="1"/>
          <p:nvPr/>
        </p:nvSpPr>
        <p:spPr>
          <a:xfrm>
            <a:off x="489839" y="15556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即学即用</a:t>
            </a:r>
          </a:p>
        </p:txBody>
      </p:sp>
      <p:sp>
        <p:nvSpPr>
          <p:cNvPr id="19" name="矩形 18"/>
          <p:cNvSpPr/>
          <p:nvPr/>
        </p:nvSpPr>
        <p:spPr>
          <a:xfrm>
            <a:off x="9049275" y="2008220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6817027" y="2619418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877118" y="3267490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8921806" y="3926447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>
            <a:hlinkClick r:id="rId2" action="ppaction://hlinksldjump?num=3"/>
          </p:cNvPr>
          <p:cNvSpPr/>
          <p:nvPr/>
        </p:nvSpPr>
        <p:spPr>
          <a:xfrm>
            <a:off x="11328400" y="6459538"/>
            <a:ext cx="862013" cy="40005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/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402725218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>
            <a:extLst>
              <a:ext uri="{FF2B5EF4-FFF2-40B4-BE49-F238E27FC236}">
                <a16:creationId xmlns:a16="http://schemas.microsoft.com/office/drawing/2014/main" id="{A7EBE338-C112-4249-9171-10BD7D03126D}"/>
              </a:ext>
            </a:extLst>
          </p:cNvPr>
          <p:cNvSpPr txBox="1"/>
          <p:nvPr/>
        </p:nvSpPr>
        <p:spPr>
          <a:xfrm>
            <a:off x="3305259" y="2880024"/>
            <a:ext cx="5783791" cy="9036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914400">
              <a:lnSpc>
                <a:spcPct val="120000"/>
              </a:lnSpc>
              <a:defRPr/>
            </a:pPr>
            <a:r>
              <a:rPr lang="zh-CN" altLang="en-US" sz="4800" b="1">
                <a:solidFill>
                  <a:prstClr val="white"/>
                </a:solidFill>
                <a:latin typeface="微软雅黑" panose="020b0503020204020204" pitchFamily="34" charset="-122"/>
                <a:ea typeface="微软雅黑"/>
              </a:rPr>
              <a:t>探究重点　提升素养</a:t>
            </a:r>
            <a:endParaRPr lang="zh-CN" altLang="zh-CN" sz="4800" b="1">
              <a:solidFill>
                <a:prstClr val="white"/>
              </a:solidFill>
              <a:latin typeface="微软雅黑" panose="020b0503020204020204" pitchFamily="34" charset="-122"/>
              <a:ea typeface="微软雅黑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1365878" y="985427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C00000"/>
                </a:solidFill>
              </a:rPr>
              <a:t>Part</a:t>
            </a:r>
            <a:r>
              <a:rPr lang="zh-CN" altLang="en-US" sz="4800" b="1">
                <a:solidFill>
                  <a:srgbClr val="C00000"/>
                </a:solidFill>
              </a:rPr>
              <a:t>　</a:t>
            </a:r>
            <a:r>
              <a:rPr lang="en-US" altLang="zh-CN" sz="4800" b="1">
                <a:solidFill>
                  <a:srgbClr val="C00000"/>
                </a:solidFill>
              </a:rPr>
              <a:t>2</a:t>
            </a:r>
            <a:endParaRPr lang="zh-CN" altLang="en-US" sz="4800" b="1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86834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圆角矩形 23"/>
          <p:cNvSpPr/>
          <p:nvPr/>
        </p:nvSpPr>
        <p:spPr>
          <a:xfrm>
            <a:off x="622598" y="1625017"/>
            <a:ext cx="11027755" cy="4897873"/>
          </a:xfrm>
          <a:prstGeom prst="roundRect">
            <a:avLst>
              <a:gd name="adj" fmla="val 2665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1" y="-24322"/>
            <a:ext cx="12239714" cy="96754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932399" y="90116"/>
            <a:ext cx="6325615" cy="7375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3200" b="1" kern="10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一、电感器在电路中的作用</a:t>
            </a:r>
          </a:p>
        </p:txBody>
      </p:sp>
      <p:sp>
        <p:nvSpPr>
          <p:cNvPr id="20" name="圆角矩形 19"/>
          <p:cNvSpPr/>
          <p:nvPr/>
        </p:nvSpPr>
        <p:spPr>
          <a:xfrm>
            <a:off x="718419" y="1269554"/>
            <a:ext cx="1560363" cy="759294"/>
          </a:xfrm>
          <a:prstGeom prst="roundRect">
            <a:avLst>
              <a:gd name="adj" fmla="val 7622"/>
            </a:avLst>
          </a:prstGeom>
          <a:solidFill>
            <a:srgbClr val="B06F10"/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790714" y="1980490"/>
            <a:ext cx="6116898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如图甲、乙所示，把带铁芯的线圈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L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与小灯泡串联起来，先把它们接到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6 V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直流电源上，再把它们接到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6 V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交流电源上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两种情况下灯泡的亮度有什么不同？说明了什么？</a:t>
            </a:r>
            <a:endParaRPr lang="zh-CN" altLang="zh-CN" sz="1050" kern="100">
              <a:solidFill>
                <a:srgbClr val="0000FF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825186" y="5150953"/>
            <a:ext cx="10382588" cy="13031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答案　</a:t>
            </a:r>
            <a:r>
              <a:rPr lang="zh-CN" altLang="zh-CN" sz="28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图甲中灯泡比图乙中灯泡更亮，说明电感器对交变电流有阻碍作用</a:t>
            </a:r>
            <a:r>
              <a:rPr lang="en-US" altLang="zh-CN" sz="2800" kern="100">
                <a:latin typeface="Times New Roman" panose="02020603050405020304" pitchFamily="18" charset="0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90714" y="140475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导学探究</a:t>
            </a:r>
          </a:p>
        </p:txBody>
      </p:sp>
      <p:pic>
        <p:nvPicPr>
          <p:cNvPr id="37890" name="Picture 2" descr="4-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52655" y="2280307"/>
            <a:ext cx="4445660" cy="218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78556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/>
          <p:cNvSpPr/>
          <p:nvPr/>
        </p:nvSpPr>
        <p:spPr>
          <a:xfrm>
            <a:off x="612067" y="1053530"/>
            <a:ext cx="11027755" cy="4248472"/>
          </a:xfrm>
          <a:prstGeom prst="roundRect">
            <a:avLst>
              <a:gd name="adj" fmla="val 1158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962377" y="1685196"/>
            <a:ext cx="10265658" cy="32498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电感线圈对交流电有阻碍作用，交流电的频率越大，阻碍作用越大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有的电感线圈的直流电阻为零，对恒定电流无阻碍作用；有的电感线圈的直流电阻不为零，当通过恒定电流时，对电流有阻碍作用，此时电感线圈相当于电阻器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718419" y="765497"/>
            <a:ext cx="1560363" cy="759294"/>
          </a:xfrm>
          <a:prstGeom prst="roundRect">
            <a:avLst>
              <a:gd name="adj" fmla="val 7622"/>
            </a:avLst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790714" y="90069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知识深化</a:t>
            </a:r>
          </a:p>
        </p:txBody>
      </p:sp>
    </p:spTree>
    <p:extLst>
      <p:ext uri="{BB962C8B-B14F-4D97-AF65-F5344CB8AC3E}">
        <p14:creationId xmlns:p14="http://schemas.microsoft.com/office/powerpoint/2010/main" val="3058512849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89206" y="171773"/>
            <a:ext cx="11412000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多选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如图所示实验电路中，若直流电源和交流电源输出电压相等，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为双刀双掷开关，下面叙述正确的是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当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掷向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时灯较亮，掷向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时灯较暗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当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S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掷向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时灯较暗，掷向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时灯较亮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C.S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掷向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，电源电压不变，而使频率变大时，</a:t>
            </a:r>
            <a:endParaRPr lang="en-US" altLang="zh-CN" sz="2800" kern="100">
              <a:latin typeface="Times New Roman" panose="02020603050405020304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灯变暗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D.S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掷向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c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d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，电源电压不变，而使频率减小时，灯变暗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8" name="五边形 7">
            <a:extLst>
              <a:ext uri="{FF2B5EF4-FFF2-40B4-BE49-F238E27FC236}">
                <a16:creationId xmlns:a16="http://schemas.microsoft.com/office/drawing/2014/main" id="{2B269A23-18BB-E749-A895-A1450DD58A24}"/>
              </a:ext>
            </a:extLst>
          </p:cNvPr>
          <p:cNvSpPr/>
          <p:nvPr/>
        </p:nvSpPr>
        <p:spPr>
          <a:xfrm>
            <a:off x="1" y="391334"/>
            <a:ext cx="694605" cy="364422"/>
          </a:xfrm>
          <a:prstGeom prst="homePlate">
            <a:avLst>
              <a:gd name="adj" fmla="val 28683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4776FAB-F198-1F48-B6AC-304185EC7BB2}"/>
              </a:ext>
            </a:extLst>
          </p:cNvPr>
          <p:cNvSpPr txBox="1"/>
          <p:nvPr/>
        </p:nvSpPr>
        <p:spPr>
          <a:xfrm>
            <a:off x="0" y="379812"/>
            <a:ext cx="583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kumimoji="1" lang="zh-CN" altLang="en-US" sz="2000">
                <a:solidFill>
                  <a:prstClr val="white"/>
                </a:solidFill>
                <a:ea typeface="微软雅黑"/>
              </a:rPr>
              <a:t>例</a:t>
            </a:r>
            <a:r>
              <a:rPr kumimoji="1" lang="en-US" altLang="zh-CN" sz="2000">
                <a:solidFill>
                  <a:prstClr val="white"/>
                </a:solidFill>
                <a:ea typeface="微软雅黑"/>
              </a:rPr>
              <a:t>1</a:t>
            </a:r>
            <a:endParaRPr kumimoji="1" lang="zh-CN" altLang="en-US" sz="2000">
              <a:solidFill>
                <a:prstClr val="white"/>
              </a:solidFill>
              <a:ea typeface="微软雅黑"/>
            </a:endParaRPr>
          </a:p>
        </p:txBody>
      </p:sp>
      <p:sp>
        <p:nvSpPr>
          <p:cNvPr id="6" name="TextBox 14"/>
          <p:cNvSpPr txBox="1"/>
          <p:nvPr/>
        </p:nvSpPr>
        <p:spPr>
          <a:xfrm>
            <a:off x="223823" y="1504204"/>
            <a:ext cx="657692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sp>
        <p:nvSpPr>
          <p:cNvPr id="7" name="TextBox 14"/>
          <p:cNvSpPr txBox="1"/>
          <p:nvPr/>
        </p:nvSpPr>
        <p:spPr>
          <a:xfrm>
            <a:off x="223823" y="2725373"/>
            <a:ext cx="657692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pic>
        <p:nvPicPr>
          <p:cNvPr id="38914" name="Picture 2" descr="4-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27454" y="1285213"/>
            <a:ext cx="3302209" cy="240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矩形 9"/>
          <p:cNvSpPr/>
          <p:nvPr/>
        </p:nvSpPr>
        <p:spPr>
          <a:xfrm>
            <a:off x="695206" y="5085978"/>
            <a:ext cx="10800000" cy="13031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线圈对交流电有阻碍作用，当掷向</a:t>
            </a:r>
            <a:r>
              <a:rPr lang="en-US" altLang="zh-CN" sz="2800" i="1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c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d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时灯较暗，且交流电频率越大，阻碍作用越大，故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A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C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474978" y="4869954"/>
            <a:ext cx="11240457" cy="1623374"/>
            <a:chOff x="389206" y="315173"/>
            <a:chExt cx="11240457" cy="1623374"/>
          </a:xfrm>
        </p:grpSpPr>
        <p:sp>
          <p:nvSpPr>
            <p:cNvPr id="12" name="圆角矩形 11">
              <a:extLst>
                <a:ext uri="{FF2B5EF4-FFF2-40B4-BE49-F238E27FC236}">
                  <a16:creationId xmlns:a16="http://schemas.microsoft.com/office/drawing/2014/main" id="{DE721FF3-EA02-8E42-A717-6EFDB1105568}"/>
                </a:ext>
              </a:extLst>
            </p:cNvPr>
            <p:cNvSpPr/>
            <p:nvPr/>
          </p:nvSpPr>
          <p:spPr>
            <a:xfrm>
              <a:off x="389206" y="432817"/>
              <a:ext cx="11240457" cy="1505730"/>
            </a:xfrm>
            <a:prstGeom prst="roundRect">
              <a:avLst>
                <a:gd name="adj" fmla="val 7471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846634" y="315173"/>
              <a:ext cx="720080" cy="288032"/>
            </a:xfrm>
            <a:prstGeom prst="rect">
              <a:avLst/>
            </a:prstGeom>
            <a:pattFill prst="dotGrid">
              <a:fgClr>
                <a:schemeClr val="bg1">
                  <a:lumMod val="95000"/>
                </a:schemeClr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id="{7F2216E9-0435-7741-9918-93AFB1D17999}"/>
                </a:ext>
              </a:extLst>
            </p:cNvPr>
            <p:cNvSpPr txBox="1"/>
            <p:nvPr/>
          </p:nvSpPr>
          <p:spPr>
            <a:xfrm>
              <a:off x="914790" y="331307"/>
              <a:ext cx="583768" cy="216027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OUYU Font" pitchFamily="2" charset="-122"/>
                <a:ea typeface="DOUYU Font" pitchFamily="2" charset="-122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029161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334566" y="1053530"/>
            <a:ext cx="1152128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交变电流通过一段长直导线时，电流为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，如果把这根长直导线绕成线圈再接入原电路，通过线圈的电流为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，则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&gt;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		B.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&lt;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C.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I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′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I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  		D.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无法比较</a:t>
            </a:r>
            <a:endParaRPr lang="zh-CN" altLang="zh-CN" sz="1050" kern="100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1" name="TextBox 14"/>
          <p:cNvSpPr txBox="1"/>
          <p:nvPr/>
        </p:nvSpPr>
        <p:spPr>
          <a:xfrm>
            <a:off x="3819525" y="2390101"/>
            <a:ext cx="657692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grpSp>
        <p:nvGrpSpPr>
          <p:cNvPr id="22" name="组合 21"/>
          <p:cNvGrpSpPr/>
          <p:nvPr/>
        </p:nvGrpSpPr>
        <p:grpSpPr>
          <a:xfrm>
            <a:off x="334566" y="447849"/>
            <a:ext cx="2145700" cy="492443"/>
            <a:chOff x="334566" y="447849"/>
            <a:chExt cx="2145700" cy="492443"/>
          </a:xfrm>
        </p:grpSpPr>
        <p:sp>
          <p:nvSpPr>
            <p:cNvPr id="23" name="矩形 22"/>
            <p:cNvSpPr/>
            <p:nvPr/>
          </p:nvSpPr>
          <p:spPr>
            <a:xfrm>
              <a:off x="334566" y="478626"/>
              <a:ext cx="2088232" cy="438213"/>
            </a:xfrm>
            <a:prstGeom prst="rect">
              <a:avLst/>
            </a:prstGeom>
            <a:solidFill>
              <a:srgbClr val="E6E6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>
              <a:off x="795189" y="447849"/>
              <a:ext cx="1685077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600" kern="10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针对训练</a:t>
              </a:r>
              <a:r>
                <a:rPr lang="en-US" altLang="zh-CN" sz="2600" kern="10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1</a:t>
              </a:r>
              <a:endParaRPr lang="zh-CN" altLang="en-US" sz="2600" kern="10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25" name="组合 24"/>
            <p:cNvGrpSpPr/>
            <p:nvPr/>
          </p:nvGrpSpPr>
          <p:grpSpPr>
            <a:xfrm>
              <a:off x="404467" y="591112"/>
              <a:ext cx="398091" cy="208294"/>
              <a:chOff x="5269837" y="3822650"/>
              <a:chExt cx="1967991" cy="908573"/>
            </a:xfrm>
          </p:grpSpPr>
          <p:sp>
            <p:nvSpPr>
              <p:cNvPr id="26" name="燕尾形 25"/>
              <p:cNvSpPr/>
              <p:nvPr/>
            </p:nvSpPr>
            <p:spPr>
              <a:xfrm>
                <a:off x="5269837" y="3822650"/>
                <a:ext cx="807847" cy="908573"/>
              </a:xfrm>
              <a:prstGeom prst="chevron">
                <a:avLst>
                  <a:gd name="adj" fmla="val 51126"/>
                </a:avLst>
              </a:prstGeom>
              <a:solidFill>
                <a:srgbClr val="17599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燕尾形 26"/>
              <p:cNvSpPr/>
              <p:nvPr/>
            </p:nvSpPr>
            <p:spPr>
              <a:xfrm>
                <a:off x="5866673" y="3822650"/>
                <a:ext cx="807847" cy="908573"/>
              </a:xfrm>
              <a:prstGeom prst="chevron">
                <a:avLst>
                  <a:gd name="adj" fmla="val 51126"/>
                </a:avLst>
              </a:prstGeom>
              <a:solidFill>
                <a:srgbClr val="17599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28" name="燕尾形 27"/>
              <p:cNvSpPr/>
              <p:nvPr/>
            </p:nvSpPr>
            <p:spPr>
              <a:xfrm>
                <a:off x="6429981" y="3822650"/>
                <a:ext cx="807847" cy="908573"/>
              </a:xfrm>
              <a:prstGeom prst="chevron">
                <a:avLst>
                  <a:gd name="adj" fmla="val 51126"/>
                </a:avLst>
              </a:prstGeom>
              <a:solidFill>
                <a:srgbClr val="17599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</a:endParaRPr>
              </a:p>
            </p:txBody>
          </p:sp>
        </p:grpSp>
      </p:grpSp>
      <p:sp>
        <p:nvSpPr>
          <p:cNvPr id="11" name="矩形 10"/>
          <p:cNvSpPr/>
          <p:nvPr/>
        </p:nvSpPr>
        <p:spPr>
          <a:xfrm>
            <a:off x="626802" y="4110676"/>
            <a:ext cx="10800000" cy="19495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长直导线对交变电流的阻碍作用较小，此时导线相当于电阻器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.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当把长直导线绕成线圈，此时是一个电感线圈，对交变电流有较大的阻碍作用，故</a:t>
            </a:r>
            <a:r>
              <a:rPr lang="en-US" altLang="zh-CN" sz="2800" i="1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I</a:t>
            </a:r>
            <a:r>
              <a:rPr lang="en-US" altLang="zh-CN" sz="2800" kern="100">
                <a:latin typeface="宋体" panose="02010600030101010101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′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&lt;</a:t>
            </a:r>
            <a:r>
              <a:rPr lang="en-US" altLang="zh-CN" sz="2800" i="1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I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B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406574" y="3894652"/>
            <a:ext cx="11240457" cy="2343454"/>
            <a:chOff x="389206" y="315173"/>
            <a:chExt cx="11240457" cy="2343454"/>
          </a:xfrm>
        </p:grpSpPr>
        <p:sp>
          <p:nvSpPr>
            <p:cNvPr id="13" name="圆角矩形 12">
              <a:extLst>
                <a:ext uri="{FF2B5EF4-FFF2-40B4-BE49-F238E27FC236}">
                  <a16:creationId xmlns:a16="http://schemas.microsoft.com/office/drawing/2014/main" id="{DE721FF3-EA02-8E42-A717-6EFDB1105568}"/>
                </a:ext>
              </a:extLst>
            </p:cNvPr>
            <p:cNvSpPr/>
            <p:nvPr/>
          </p:nvSpPr>
          <p:spPr>
            <a:xfrm>
              <a:off x="389206" y="432817"/>
              <a:ext cx="11240457" cy="2225810"/>
            </a:xfrm>
            <a:prstGeom prst="roundRect">
              <a:avLst>
                <a:gd name="adj" fmla="val 7471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846634" y="315173"/>
              <a:ext cx="720080" cy="288032"/>
            </a:xfrm>
            <a:prstGeom prst="rect">
              <a:avLst/>
            </a:prstGeom>
            <a:pattFill prst="dotGrid">
              <a:fgClr>
                <a:schemeClr val="bg1">
                  <a:lumMod val="95000"/>
                </a:schemeClr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7F2216E9-0435-7741-9918-93AFB1D17999}"/>
                </a:ext>
              </a:extLst>
            </p:cNvPr>
            <p:cNvSpPr txBox="1"/>
            <p:nvPr/>
          </p:nvSpPr>
          <p:spPr>
            <a:xfrm>
              <a:off x="914790" y="331307"/>
              <a:ext cx="583768" cy="216027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OUYU Font" pitchFamily="2" charset="-122"/>
                <a:ea typeface="DOUYU Font" pitchFamily="2" charset="-122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382199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622598" y="1490145"/>
            <a:ext cx="11027755" cy="4951322"/>
          </a:xfrm>
          <a:prstGeom prst="roundRect">
            <a:avLst>
              <a:gd name="adj" fmla="val 2665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1" y="-24322"/>
            <a:ext cx="12239714" cy="967541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4" name="矩形 3"/>
          <p:cNvSpPr/>
          <p:nvPr/>
        </p:nvSpPr>
        <p:spPr>
          <a:xfrm>
            <a:off x="2932399" y="90116"/>
            <a:ext cx="6325615" cy="7375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zh-CN" sz="3200" b="1" kern="10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二、电容器在电路中的作用</a:t>
            </a:r>
          </a:p>
        </p:txBody>
      </p:sp>
      <p:sp>
        <p:nvSpPr>
          <p:cNvPr id="5" name="圆角矩形 4"/>
          <p:cNvSpPr/>
          <p:nvPr/>
        </p:nvSpPr>
        <p:spPr>
          <a:xfrm>
            <a:off x="718419" y="1134682"/>
            <a:ext cx="1560363" cy="759294"/>
          </a:xfrm>
          <a:prstGeom prst="roundRect">
            <a:avLst>
              <a:gd name="adj" fmla="val 7622"/>
            </a:avLst>
          </a:prstGeom>
          <a:solidFill>
            <a:srgbClr val="B06F10"/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790714" y="1269884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导学探究</a:t>
            </a:r>
          </a:p>
        </p:txBody>
      </p:sp>
      <p:sp>
        <p:nvSpPr>
          <p:cNvPr id="6" name="矩形 5"/>
          <p:cNvSpPr/>
          <p:nvPr/>
        </p:nvSpPr>
        <p:spPr>
          <a:xfrm>
            <a:off x="982638" y="1854762"/>
            <a:ext cx="10225136" cy="12354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如图甲、乙所示，把灯泡和电容器串联起来，先把它们接到直流电源上，再把它们接到交流电源上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.</a:t>
            </a:r>
            <a:endParaRPr lang="zh-CN" altLang="zh-CN" sz="260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39938" name="Picture 2" descr="4-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35011" y="3273477"/>
            <a:ext cx="6720391" cy="202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矩形 9"/>
          <p:cNvSpPr/>
          <p:nvPr/>
        </p:nvSpPr>
        <p:spPr>
          <a:xfrm>
            <a:off x="982638" y="5389921"/>
            <a:ext cx="10225136" cy="63216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Aft>
                <a:spcPct val="0"/>
              </a:spcAft>
            </a:pPr>
            <a:r>
              <a:rPr lang="en-US" altLang="zh-CN" sz="2800" kern="100">
                <a:solidFill>
                  <a:srgbClr val="0000FF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 kern="100">
                <a:solidFill>
                  <a:srgbClr val="0000FF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观察甲、乙中灯泡的发光情况，并分析原因</a:t>
            </a:r>
            <a:r>
              <a:rPr lang="en-US" altLang="zh-CN" sz="2800" kern="100">
                <a:solidFill>
                  <a:srgbClr val="0000FF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</a:rPr>
              <a:t>.</a:t>
            </a:r>
            <a:endParaRPr lang="zh-CN" altLang="zh-CN" sz="2600" kern="100">
              <a:solidFill>
                <a:srgbClr val="0000FF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105955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622598" y="620319"/>
            <a:ext cx="11027755" cy="5761803"/>
          </a:xfrm>
          <a:prstGeom prst="roundRect">
            <a:avLst>
              <a:gd name="adj" fmla="val 847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圆角矩形 4"/>
          <p:cNvSpPr/>
          <p:nvPr/>
        </p:nvSpPr>
        <p:spPr>
          <a:xfrm>
            <a:off x="718419" y="264856"/>
            <a:ext cx="1560363" cy="759294"/>
          </a:xfrm>
          <a:prstGeom prst="roundRect">
            <a:avLst>
              <a:gd name="adj" fmla="val 7622"/>
            </a:avLst>
          </a:prstGeom>
          <a:solidFill>
            <a:srgbClr val="B06F10"/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827722" y="1053530"/>
            <a:ext cx="10534968" cy="518116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答案　</a:t>
            </a:r>
            <a:r>
              <a:rPr lang="zh-CN" altLang="zh-CN" sz="28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题图甲中的灯泡不亮，题图乙</a:t>
            </a:r>
            <a:endParaRPr lang="en-US" altLang="zh-CN" sz="28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中的灯泡亮，题图甲中的电源是直流</a:t>
            </a:r>
            <a:endParaRPr lang="en-US" altLang="zh-CN" sz="28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电源，电容器在电路中相当于断路，</a:t>
            </a:r>
            <a:endParaRPr lang="en-US" altLang="zh-CN" sz="2800" kern="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电路中没有电流，灯泡不亮</a:t>
            </a:r>
            <a:r>
              <a:rPr lang="en-US" altLang="zh-CN" sz="2800" kern="100">
                <a:latin typeface="Times New Roman" panose="02020603050405020304" pitchFamily="18" charset="0"/>
                <a:cs typeface="Courier New" panose="02070309020205020404" pitchFamily="49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题图乙中的电源是交流电源，把交流电源接到电容器两个极板上后，电容器交替进行充电和放电，电路中就有了电流，好像是交流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通过</a:t>
            </a:r>
            <a:r>
              <a:rPr lang="en-US" altLang="zh-CN" sz="2800" kern="100">
                <a:latin typeface="宋体" panose="02010600030101010101" pitchFamily="2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了电容器，灯泡就亮了，但实际上自由电荷并没有通过电容器两极板间的绝缘介质</a:t>
            </a:r>
            <a:r>
              <a:rPr lang="en-US" altLang="zh-CN" sz="2800" kern="100">
                <a:latin typeface="Times New Roman" panose="02020603050405020304" pitchFamily="18" charset="0"/>
                <a:cs typeface="Courier New" panose="02070309020205020404" pitchFamily="49" charset="0"/>
              </a:rPr>
              <a:t>.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790714" y="400058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导学探究</a:t>
            </a:r>
          </a:p>
        </p:txBody>
      </p:sp>
      <p:pic>
        <p:nvPicPr>
          <p:cNvPr id="10" name="Picture 2" descr="4-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496"/>
          <a:stretch>
            <a:fillRect/>
          </a:stretch>
        </p:blipFill>
        <p:spPr bwMode="auto">
          <a:xfrm>
            <a:off x="6887294" y="1341562"/>
            <a:ext cx="4536504" cy="202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72570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622598" y="1048953"/>
            <a:ext cx="11027755" cy="4951322"/>
          </a:xfrm>
          <a:prstGeom prst="roundRect">
            <a:avLst>
              <a:gd name="adj" fmla="val 2665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" name="圆角矩形 4"/>
          <p:cNvSpPr/>
          <p:nvPr/>
        </p:nvSpPr>
        <p:spPr>
          <a:xfrm>
            <a:off x="718419" y="693490"/>
            <a:ext cx="1560363" cy="759294"/>
          </a:xfrm>
          <a:prstGeom prst="roundRect">
            <a:avLst>
              <a:gd name="adj" fmla="val 7622"/>
            </a:avLst>
          </a:prstGeom>
          <a:solidFill>
            <a:srgbClr val="B06F10"/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790714" y="828692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导学探究</a:t>
            </a:r>
          </a:p>
        </p:txBody>
      </p:sp>
      <p:sp>
        <p:nvSpPr>
          <p:cNvPr id="6" name="矩形 5"/>
          <p:cNvSpPr/>
          <p:nvPr/>
        </p:nvSpPr>
        <p:spPr>
          <a:xfrm>
            <a:off x="982638" y="1413570"/>
            <a:ext cx="10225136" cy="12354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</a:pPr>
            <a:r>
              <a:rPr lang="en-US" altLang="zh-CN" sz="2800" kern="100">
                <a:solidFill>
                  <a:srgbClr val="0000FF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</a:rPr>
              <a:t>(2)</a:t>
            </a:r>
            <a:r>
              <a:rPr lang="zh-CN" altLang="zh-CN" sz="2800" kern="100">
                <a:solidFill>
                  <a:srgbClr val="0000FF"/>
                </a:solidFill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若把图乙中的电容器去掉，变成图丙所示电路，会发生什么现象？说明了什么？</a:t>
            </a:r>
            <a:endParaRPr lang="zh-CN" altLang="zh-CN" sz="2600" kern="100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pic>
        <p:nvPicPr>
          <p:cNvPr id="39938" name="Picture 2" descr="4-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56"/>
          <a:stretch>
            <a:fillRect/>
          </a:stretch>
        </p:blipFill>
        <p:spPr bwMode="auto">
          <a:xfrm>
            <a:off x="3839044" y="2510351"/>
            <a:ext cx="4512324" cy="202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矩形 10"/>
          <p:cNvSpPr/>
          <p:nvPr/>
        </p:nvSpPr>
        <p:spPr>
          <a:xfrm>
            <a:off x="982638" y="4561511"/>
            <a:ext cx="10225136" cy="12354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</a:pPr>
            <a:r>
              <a:rPr lang="zh-CN" altLang="zh-CN" sz="28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答案　</a:t>
            </a:r>
            <a:r>
              <a:rPr lang="zh-CN" altLang="zh-CN" sz="2800" kern="100">
                <a:latin typeface="Times New Roman" panose="02020603050405020304" pitchFamily="18" charset="0"/>
                <a:cs typeface="Times New Roman" panose="02020603050405020304" pitchFamily="18" charset="0"/>
              </a:rPr>
              <a:t>灯泡变得比乙中亮，说明电容器对交变电流有一定的阻碍作用</a:t>
            </a:r>
            <a:r>
              <a:rPr lang="en-US" altLang="zh-CN" sz="2800" kern="100">
                <a:latin typeface="Times New Roman" panose="02020603050405020304" pitchFamily="18" charset="0"/>
              </a:rPr>
              <a:t>.</a:t>
            </a:r>
            <a:endParaRPr lang="zh-CN" altLang="zh-CN" sz="2600" kern="100">
              <a:solidFill>
                <a:srgbClr val="0000FF"/>
              </a:solidFill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2105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396043" y="578502"/>
            <a:ext cx="11315787" cy="5904656"/>
          </a:xfrm>
          <a:prstGeom prst="roundRect">
            <a:avLst>
              <a:gd name="adj" fmla="val 1635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/>
        </p:nvSpPr>
        <p:spPr>
          <a:xfrm>
            <a:off x="502395" y="290470"/>
            <a:ext cx="1560363" cy="759294"/>
          </a:xfrm>
          <a:prstGeom prst="roundRect">
            <a:avLst>
              <a:gd name="adj" fmla="val 7622"/>
            </a:avLst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574690" y="425672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知识深化</a:t>
            </a:r>
          </a:p>
        </p:txBody>
      </p:sp>
      <p:sp>
        <p:nvSpPr>
          <p:cNvPr id="6" name="矩形 5"/>
          <p:cNvSpPr/>
          <p:nvPr/>
        </p:nvSpPr>
        <p:spPr>
          <a:xfrm>
            <a:off x="822420" y="1150349"/>
            <a:ext cx="10545572" cy="518879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电容器由两金属电极和绝缘介质构成，电荷不能通过绝缘介质，因此对电流有阻碍作用，直流电不能通过电容器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当电容器两端接交流电源时，由于电容器反复充电和放电，电路中有充电电流和放电电流，好像电流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通过了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电容器，因而电容器具有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通交流隔直流</a:t>
            </a:r>
            <a:r>
              <a:rPr lang="en-US" altLang="zh-CN" sz="2800" kern="100">
                <a:latin typeface="宋体" panose="02010600030101010101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的特性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交流电的频率越大，电容器对交变电流的阻碍作用越小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4.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电容器也是一个储能元件，电容器带有电荷时，电容器中储存有电场能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.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5297263"/>
      </p:ext>
    </p:ext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89206" y="621889"/>
            <a:ext cx="1141200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多选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如图所示，白炽灯和电容器串联后接在交流电源的两端，当交流电源的频率增加时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电流表示数增大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	B.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电压表示数增大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C.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灯泡变暗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</a:rPr>
              <a:t>  		D.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灯泡变亮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11" name="五边形 10">
            <a:extLst>
              <a:ext uri="{FF2B5EF4-FFF2-40B4-BE49-F238E27FC236}">
                <a16:creationId xmlns:a16="http://schemas.microsoft.com/office/drawing/2014/main" id="{2B269A23-18BB-E749-A895-A1450DD58A24}"/>
              </a:ext>
            </a:extLst>
          </p:cNvPr>
          <p:cNvSpPr/>
          <p:nvPr/>
        </p:nvSpPr>
        <p:spPr>
          <a:xfrm>
            <a:off x="1" y="848849"/>
            <a:ext cx="694605" cy="364422"/>
          </a:xfrm>
          <a:prstGeom prst="homePlate">
            <a:avLst>
              <a:gd name="adj" fmla="val 28683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B4776FAB-F198-1F48-B6AC-304185EC7BB2}"/>
              </a:ext>
            </a:extLst>
          </p:cNvPr>
          <p:cNvSpPr txBox="1"/>
          <p:nvPr/>
        </p:nvSpPr>
        <p:spPr>
          <a:xfrm>
            <a:off x="0" y="837327"/>
            <a:ext cx="583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kumimoji="1" lang="zh-CN" altLang="en-US" sz="2000">
                <a:solidFill>
                  <a:prstClr val="white"/>
                </a:solidFill>
                <a:ea typeface="微软雅黑"/>
              </a:rPr>
              <a:t>例</a:t>
            </a:r>
            <a:r>
              <a:rPr kumimoji="1" lang="en-US" altLang="zh-CN" sz="2000">
                <a:solidFill>
                  <a:prstClr val="white"/>
                </a:solidFill>
                <a:ea typeface="微软雅黑"/>
              </a:rPr>
              <a:t>2</a:t>
            </a:r>
            <a:endParaRPr kumimoji="1" lang="zh-CN" altLang="en-US" sz="2000">
              <a:solidFill>
                <a:prstClr val="white"/>
              </a:solidFill>
              <a:ea typeface="微软雅黑"/>
            </a:endParaRPr>
          </a:p>
        </p:txBody>
      </p:sp>
      <p:sp>
        <p:nvSpPr>
          <p:cNvPr id="8" name="TextBox 14"/>
          <p:cNvSpPr txBox="1"/>
          <p:nvPr/>
        </p:nvSpPr>
        <p:spPr>
          <a:xfrm>
            <a:off x="236680" y="1974079"/>
            <a:ext cx="657692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pic>
        <p:nvPicPr>
          <p:cNvPr id="24595" name="Picture 19" descr="4-8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99462" y="1423417"/>
            <a:ext cx="2556634" cy="2006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14"/>
          <p:cNvSpPr txBox="1"/>
          <p:nvPr/>
        </p:nvSpPr>
        <p:spPr>
          <a:xfrm>
            <a:off x="3881246" y="2602489"/>
            <a:ext cx="657692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389206" y="3649232"/>
            <a:ext cx="11412000" cy="2300842"/>
            <a:chOff x="389206" y="315173"/>
            <a:chExt cx="11412000" cy="2300842"/>
          </a:xfrm>
        </p:grpSpPr>
        <p:sp>
          <p:nvSpPr>
            <p:cNvPr id="13" name="圆角矩形 12">
              <a:extLst>
                <a:ext uri="{FF2B5EF4-FFF2-40B4-BE49-F238E27FC236}">
                  <a16:creationId xmlns:a16="http://schemas.microsoft.com/office/drawing/2014/main" id="{DE721FF3-EA02-8E42-A717-6EFDB1105568}"/>
                </a:ext>
              </a:extLst>
            </p:cNvPr>
            <p:cNvSpPr/>
            <p:nvPr/>
          </p:nvSpPr>
          <p:spPr>
            <a:xfrm>
              <a:off x="389206" y="432816"/>
              <a:ext cx="11412000" cy="2183199"/>
            </a:xfrm>
            <a:prstGeom prst="roundRect">
              <a:avLst>
                <a:gd name="adj" fmla="val 5359"/>
              </a:avLst>
            </a:prstGeom>
            <a:noFill/>
            <a:ln w="2857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1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ea typeface="微软雅黑"/>
                <a:cs typeface="+mn-cs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846634" y="315173"/>
              <a:ext cx="720080" cy="288032"/>
            </a:xfrm>
            <a:prstGeom prst="rect">
              <a:avLst/>
            </a:prstGeom>
            <a:pattFill prst="dotGrid">
              <a:fgClr>
                <a:schemeClr val="bg1">
                  <a:lumMod val="95000"/>
                </a:schemeClr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id="{7F2216E9-0435-7741-9918-93AFB1D17999}"/>
                </a:ext>
              </a:extLst>
            </p:cNvPr>
            <p:cNvSpPr txBox="1"/>
            <p:nvPr/>
          </p:nvSpPr>
          <p:spPr>
            <a:xfrm>
              <a:off x="914790" y="331307"/>
              <a:ext cx="583768" cy="216027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DOUYU Font" pitchFamily="2" charset="-122"/>
                <a:ea typeface="DOUYU Font" pitchFamily="2" charset="-122"/>
                <a:cs typeface="+mn-cs"/>
              </a:endParaRPr>
            </a:p>
          </p:txBody>
        </p:sp>
      </p:grpSp>
      <p:sp>
        <p:nvSpPr>
          <p:cNvPr id="16" name="矩形 15"/>
          <p:cNvSpPr/>
          <p:nvPr/>
        </p:nvSpPr>
        <p:spPr>
          <a:xfrm>
            <a:off x="611852" y="3861842"/>
            <a:ext cx="10966708" cy="194950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由交流电源的频率增加可知，电容器对交变电流的阻碍作用变小，电流增大，电流表示数增大，灯泡两端电压增大，电压表示数变小，灯泡因功率增大而变亮，故选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A</a:t>
            </a:r>
            <a:r>
              <a:rPr lang="zh-CN" altLang="zh-CN" sz="2800" kern="100"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anose="02020603050405020304" pitchFamily="18" charset="0"/>
                <a:ea typeface="楷体_GB2312" panose="02010609030101010101" pitchFamily="49" charset="-122"/>
              </a:rPr>
              <a:t>D.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63291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334566" y="1047572"/>
            <a:ext cx="11521280" cy="454246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多选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如图所示，当交流电源的输出电压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U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220 V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，频率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50 Hz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时，三只灯泡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L</a:t>
            </a:r>
            <a:r>
              <a:rPr lang="en-US" altLang="zh-CN" sz="2800" kern="100" baseline="-250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L</a:t>
            </a:r>
            <a:r>
              <a:rPr lang="en-US" altLang="zh-CN" sz="2800" kern="100" baseline="-250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L</a:t>
            </a:r>
            <a:r>
              <a:rPr lang="en-US" altLang="zh-CN" sz="2800" kern="100" baseline="-250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的亮度相同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L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无直流电阻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，若将交流电源的频率变为</a:t>
            </a:r>
            <a:r>
              <a:rPr lang="en-US" altLang="zh-CN" sz="2800" i="1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100 Hz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，则</a:t>
            </a: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A.L</a:t>
            </a:r>
            <a:r>
              <a:rPr lang="en-US" altLang="zh-CN" sz="2800" kern="100" baseline="-250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灯比原来亮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B.L</a:t>
            </a:r>
            <a:r>
              <a:rPr lang="en-US" altLang="zh-CN" sz="2800" kern="100" baseline="-250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灯比原来亮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C.L</a:t>
            </a:r>
            <a:r>
              <a:rPr lang="en-US" altLang="zh-CN" sz="2800" kern="100" baseline="-250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灯和原来一样亮</a:t>
            </a:r>
            <a:endParaRPr lang="zh-CN" altLang="zh-CN" sz="1050" kern="100"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D.L</a:t>
            </a:r>
            <a:r>
              <a:rPr lang="en-US" altLang="zh-CN" sz="2800" kern="100" baseline="-25000">
                <a:latin typeface="Times New Roman" panose="02020603050405020304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anose="02020603050405020304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灯比原来亮</a:t>
            </a:r>
            <a:endParaRPr lang="zh-CN" altLang="zh-CN" sz="1050" kern="100">
              <a:effectLst/>
              <a:latin typeface="宋体" panose="02010600030101010101" pitchFamily="2" charset="-122"/>
              <a:ea typeface="宋体" panose="02010600030101010101" pitchFamily="2" charset="-122"/>
              <a:cs typeface="Courier New" panose="02070309020205020404" pitchFamily="49" charset="0"/>
            </a:endParaRPr>
          </a:p>
        </p:txBody>
      </p:sp>
      <p:sp>
        <p:nvSpPr>
          <p:cNvPr id="21" name="TextBox 14"/>
          <p:cNvSpPr txBox="1"/>
          <p:nvPr/>
        </p:nvSpPr>
        <p:spPr>
          <a:xfrm>
            <a:off x="175597" y="3016796"/>
            <a:ext cx="657692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grpSp>
        <p:nvGrpSpPr>
          <p:cNvPr id="22" name="组合 21"/>
          <p:cNvGrpSpPr/>
          <p:nvPr/>
        </p:nvGrpSpPr>
        <p:grpSpPr>
          <a:xfrm>
            <a:off x="334566" y="447849"/>
            <a:ext cx="2145700" cy="492443"/>
            <a:chOff x="334566" y="447849"/>
            <a:chExt cx="2145700" cy="492443"/>
          </a:xfrm>
        </p:grpSpPr>
        <p:sp>
          <p:nvSpPr>
            <p:cNvPr id="23" name="矩形 22"/>
            <p:cNvSpPr/>
            <p:nvPr/>
          </p:nvSpPr>
          <p:spPr>
            <a:xfrm>
              <a:off x="334566" y="478626"/>
              <a:ext cx="2088232" cy="438213"/>
            </a:xfrm>
            <a:prstGeom prst="rect">
              <a:avLst/>
            </a:prstGeom>
            <a:solidFill>
              <a:srgbClr val="E6E6E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>
              <a:off x="795189" y="447849"/>
              <a:ext cx="1685077" cy="492443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600" kern="10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针对训练</a:t>
              </a:r>
              <a:r>
                <a:rPr lang="en-US" altLang="zh-CN" sz="2600" kern="100">
                  <a:solidFill>
                    <a:srgbClr val="0000FF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2</a:t>
              </a:r>
              <a:endParaRPr lang="zh-CN" altLang="en-US" sz="2600" kern="100">
                <a:solidFill>
                  <a:srgbClr val="0000FF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grpSp>
          <p:nvGrpSpPr>
            <p:cNvPr id="25" name="组合 24"/>
            <p:cNvGrpSpPr/>
            <p:nvPr/>
          </p:nvGrpSpPr>
          <p:grpSpPr>
            <a:xfrm>
              <a:off x="404467" y="591112"/>
              <a:ext cx="398091" cy="208294"/>
              <a:chOff x="5269837" y="3822650"/>
              <a:chExt cx="1967991" cy="908573"/>
            </a:xfrm>
          </p:grpSpPr>
          <p:sp>
            <p:nvSpPr>
              <p:cNvPr id="26" name="燕尾形 25"/>
              <p:cNvSpPr/>
              <p:nvPr/>
            </p:nvSpPr>
            <p:spPr>
              <a:xfrm>
                <a:off x="5269837" y="3822650"/>
                <a:ext cx="807847" cy="908573"/>
              </a:xfrm>
              <a:prstGeom prst="chevron">
                <a:avLst>
                  <a:gd name="adj" fmla="val 51126"/>
                </a:avLst>
              </a:prstGeom>
              <a:solidFill>
                <a:srgbClr val="17599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燕尾形 26"/>
              <p:cNvSpPr/>
              <p:nvPr/>
            </p:nvSpPr>
            <p:spPr>
              <a:xfrm>
                <a:off x="5866673" y="3822650"/>
                <a:ext cx="807847" cy="908573"/>
              </a:xfrm>
              <a:prstGeom prst="chevron">
                <a:avLst>
                  <a:gd name="adj" fmla="val 51126"/>
                </a:avLst>
              </a:prstGeom>
              <a:solidFill>
                <a:srgbClr val="17599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28" name="燕尾形 27"/>
              <p:cNvSpPr/>
              <p:nvPr/>
            </p:nvSpPr>
            <p:spPr>
              <a:xfrm>
                <a:off x="6429981" y="3822650"/>
                <a:ext cx="807847" cy="908573"/>
              </a:xfrm>
              <a:prstGeom prst="chevron">
                <a:avLst>
                  <a:gd name="adj" fmla="val 51126"/>
                </a:avLst>
              </a:prstGeom>
              <a:solidFill>
                <a:srgbClr val="17599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</a:endParaRPr>
              </a:p>
            </p:txBody>
          </p:sp>
        </p:grpSp>
      </p:grpSp>
      <p:pic>
        <p:nvPicPr>
          <p:cNvPr id="40962" name="Picture 2" descr="4-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61679" y="2449307"/>
            <a:ext cx="2674865" cy="2916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Box 14"/>
          <p:cNvSpPr txBox="1"/>
          <p:nvPr/>
        </p:nvSpPr>
        <p:spPr>
          <a:xfrm>
            <a:off x="190550" y="4303415"/>
            <a:ext cx="657692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22742545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1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https://d.book118.com/528107037134006037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 w="38100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4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宋体</vt:lpstr>
      <vt:lpstr>Courier New</vt:lpstr>
      <vt:lpstr>华文细黑</vt:lpstr>
      <vt:lpstr>楷体_GB2312</vt:lpstr>
      <vt:lpstr>DOUYU Font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2024-09-17T23:39:52.291</cp:lastPrinted>
  <dcterms:created xsi:type="dcterms:W3CDTF">2024-09-17T15:39:52Z</dcterms:created>
  <dcterms:modified xsi:type="dcterms:W3CDTF">2024-09-17T15:39:53Z</dcterms:modified>
</cp:coreProperties>
</file>