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48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868" name="Rectangle 4"/>
          <p:cNvSpPr>
            <a:spLocks noRo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48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8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eaLnBrk="1" hangingPunct="1"/>
            <a:r>
              <a:rPr lang="en-US" altLang="zh-CN" sz="1200"/>
              <a:t>.</a:t>
            </a:r>
            <a:endParaRPr lang="en-US" altLang="zh-CN" sz="1200"/>
          </a:p>
        </p:txBody>
      </p:sp>
      <p:sp>
        <p:nvSpPr>
          <p:cNvPr id="148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/>
            <a:fld id="{9A0DB2DC-4C9A-4742-B13C-FB6460FD3503}" type="slidenum">
              <a:rPr lang="en-US" altLang="zh-CN" sz="1200"/>
              <a:t/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5</a:t>
            </a:fld>
            <a:endParaRPr lang="en-US" altLang="zh-CN" sz="1200"/>
          </a:p>
        </p:txBody>
      </p:sp>
      <p:sp>
        <p:nvSpPr>
          <p:cNvPr id="37891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37892" name="Rectangle 3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en-US" altLang="zh-CN" sz="2000"/>
          </a:p>
          <a:p>
            <a:pPr lvl="0" eaLnBrk="1" hangingPunct="1"/>
            <a:r>
              <a:rPr lang="en-US" altLang="zh-CN" sz="2000"/>
              <a:t>         </a:t>
            </a:r>
            <a:r>
              <a:rPr lang="zh-CN" altLang="en-US" sz="2000">
                <a:solidFill>
                  <a:srgbClr val="00CC00"/>
                </a:solidFill>
              </a:rPr>
              <a:t>唐宋八大家</a:t>
            </a:r>
            <a:r>
              <a:rPr lang="en-US" altLang="zh-CN" sz="2000">
                <a:solidFill>
                  <a:srgbClr val="00CC00"/>
                </a:solidFill>
              </a:rPr>
              <a:t>---</a:t>
            </a:r>
            <a:r>
              <a:rPr lang="zh-CN" altLang="en-US" sz="2000">
                <a:solidFill>
                  <a:srgbClr val="00CC00"/>
                </a:solidFill>
              </a:rPr>
              <a:t>韩愈 柳宗元 欧阳修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>
                <a:solidFill>
                  <a:srgbClr val="00CC00"/>
                </a:solidFill>
              </a:rPr>
              <a:t>                              三苏 曾巩 王安石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>
                <a:solidFill>
                  <a:srgbClr val="00CC00"/>
                </a:solidFill>
              </a:rPr>
              <a:t>       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>
                <a:solidFill>
                  <a:srgbClr val="00CC00"/>
                </a:solidFill>
              </a:rPr>
              <a:t>         黄</a:t>
            </a:r>
            <a:r>
              <a:rPr lang="en-US" altLang="zh-CN" sz="2000">
                <a:solidFill>
                  <a:srgbClr val="00CC00"/>
                </a:solidFill>
              </a:rPr>
              <a:t>---</a:t>
            </a:r>
            <a:r>
              <a:rPr lang="zh-CN" altLang="en-US" sz="2000">
                <a:solidFill>
                  <a:srgbClr val="00CC00"/>
                </a:solidFill>
              </a:rPr>
              <a:t>黄庭坚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>
                <a:solidFill>
                  <a:srgbClr val="00CC00"/>
                </a:solidFill>
              </a:rPr>
              <a:t>      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>
                <a:solidFill>
                  <a:srgbClr val="00CC00"/>
                </a:solidFill>
              </a:rPr>
              <a:t>         辛</a:t>
            </a:r>
            <a:r>
              <a:rPr lang="en-US" altLang="zh-CN" sz="2000">
                <a:solidFill>
                  <a:srgbClr val="00CC00"/>
                </a:solidFill>
              </a:rPr>
              <a:t>---</a:t>
            </a:r>
            <a:r>
              <a:rPr lang="zh-CN" altLang="en-US" sz="2000">
                <a:solidFill>
                  <a:srgbClr val="00CC00"/>
                </a:solidFill>
              </a:rPr>
              <a:t>辛弃疾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>
                <a:solidFill>
                  <a:srgbClr val="00CC00"/>
                </a:solidFill>
              </a:rPr>
              <a:t>       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>
                <a:solidFill>
                  <a:srgbClr val="00CC00"/>
                </a:solidFill>
              </a:rPr>
              <a:t>         宋四家</a:t>
            </a:r>
            <a:r>
              <a:rPr lang="en-US" altLang="zh-CN" sz="2000">
                <a:solidFill>
                  <a:srgbClr val="00CC00"/>
                </a:solidFill>
              </a:rPr>
              <a:t>---</a:t>
            </a:r>
            <a:r>
              <a:rPr lang="zh-CN" altLang="en-US" sz="2000">
                <a:solidFill>
                  <a:srgbClr val="00CC00"/>
                </a:solidFill>
              </a:rPr>
              <a:t>苏轼 黄庭坚 蔡襄 米芾</a:t>
            </a:r>
            <a:endParaRPr lang="zh-CN" altLang="en-US" sz="2000">
              <a:solidFill>
                <a:srgbClr val="00CC00"/>
              </a:solidFill>
            </a:endParaRPr>
          </a:p>
          <a:p>
            <a:pPr lvl="0" eaLnBrk="1" hangingPunct="1"/>
            <a:r>
              <a:rPr lang="zh-CN" altLang="en-US" sz="2000"/>
              <a:t>                                      </a:t>
            </a:r>
            <a:endParaRPr lang="zh-CN" altLang="en-US" sz="20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BA05E-825B-4482-ACAF-8B18EE43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DBDB1-03B1-4AEF-AF7F-EFAD54F6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8423D-5779-4E35-AE21-89CD21F18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F4FA9-0402-461E-81CC-CDCF8CE07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785A8-5EAB-43A4-AAE4-C9DC942A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F479F3-C4B6-475F-B193-333A13A9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98ABA-5EA0-4E39-B995-9A76AA962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01944-7D56-4E8E-A234-D04F1375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30FE9-3751-46C4-AFF4-95BCD9D59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807D3-1F64-4525-9572-4F06EC15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E468B-C06C-40E5-9A74-0219291D6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099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99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99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audio" Target="../media/audio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110204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Text Box 1027"/>
          <p:cNvSpPr txBox="1"/>
          <p:nvPr/>
        </p:nvSpPr>
        <p:spPr>
          <a:xfrm>
            <a:off x="1763713" y="2565400"/>
            <a:ext cx="5040312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4000">
              <a:latin typeface="Arial" pitchFamily="34" charset="0"/>
            </a:endParaRPr>
          </a:p>
        </p:txBody>
      </p:sp>
      <p:sp>
        <p:nvSpPr>
          <p:cNvPr id="2051" name="Rectangle 1033"/>
          <p:cNvSpPr/>
          <p:nvPr/>
        </p:nvSpPr>
        <p:spPr>
          <a:xfrm>
            <a:off x="4191000" y="4114800"/>
            <a:ext cx="1098550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Arial" pitchFamily="34" charset="0"/>
              </a:rPr>
              <a:t>苏轼</a:t>
            </a:r>
            <a:endParaRPr lang="zh-CN" altLang="en-US" sz="3600" b="1">
              <a:latin typeface="Arial" pitchFamily="34" charset="0"/>
            </a:endParaRPr>
          </a:p>
        </p:txBody>
      </p:sp>
      <p:pic>
        <p:nvPicPr>
          <p:cNvPr id="2052" name="Picture 1034" descr="赠孟浩然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816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3" name="Text Box 1035"/>
          <p:cNvSpPr txBox="1"/>
          <p:nvPr/>
        </p:nvSpPr>
        <p:spPr>
          <a:xfrm>
            <a:off x="1685925" y="334963"/>
            <a:ext cx="549275" cy="92075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</a:endParaRPr>
          </a:p>
        </p:txBody>
      </p:sp>
      <p:sp>
        <p:nvSpPr>
          <p:cNvPr id="2054" name="Text Box 1036"/>
          <p:cNvSpPr txBox="1"/>
          <p:nvPr/>
        </p:nvSpPr>
        <p:spPr>
          <a:xfrm>
            <a:off x="5943600" y="381000"/>
            <a:ext cx="2774950" cy="61722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江城子</a:t>
            </a:r>
            <a:endParaRPr lang="zh-CN" altLang="en-US" sz="5400" b="1">
              <a:solidFill>
                <a:srgbClr val="0000FF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48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乙卯正月二十日夜记梦</a:t>
            </a:r>
            <a:r>
              <a:rPr lang="zh-CN" altLang="en-US" sz="4400" b="1">
                <a:solidFill>
                  <a:schemeClr val="tx2"/>
                </a:solidFill>
                <a:latin typeface="Arial" pitchFamily="34" charset="0"/>
                <a:ea typeface="黑体" panose="02010609060101010101" pitchFamily="49" charset="-122"/>
              </a:rPr>
              <a:t>苏轼</a:t>
            </a:r>
            <a:endParaRPr lang="zh-CN" altLang="en-US" sz="4400" b="1">
              <a:solidFill>
                <a:schemeClr val="tx2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06856" name="Text Box 8"/>
          <p:cNvSpPr txBox="1">
            <a:spLocks noChangeArrowheads="1"/>
          </p:cNvSpPr>
          <p:nvPr/>
        </p:nvSpPr>
        <p:spPr bwMode="auto">
          <a:xfrm>
            <a:off x="5580063" y="6491288"/>
            <a:ext cx="184150" cy="366713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dist="99190" dir="7788334" algn="ctr" rotWithShape="0">
              <a:schemeClr val="bg2">
                <a:alpha val="80000"/>
              </a:schemeClr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endParaRPr kumimoji="0" lang="zh-CN" altLang="zh-CN" kern="1200" cap="none" spc="0" normalizeH="0" baseline="0" noProof="0" smtClean="0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6857" name="Text Box 9"/>
          <p:cNvSpPr txBox="1">
            <a:spLocks noChangeArrowheads="1"/>
          </p:cNvSpPr>
          <p:nvPr/>
        </p:nvSpPr>
        <p:spPr bwMode="auto">
          <a:xfrm>
            <a:off x="5292725" y="6518275"/>
            <a:ext cx="3968750" cy="366713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dist="99190" dir="7788334" algn="ctr" rotWithShape="0">
              <a:schemeClr val="bg2">
                <a:alpha val="80000"/>
              </a:schemeClr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 smtClean="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淮安市阳光学校高二年级语文组  胡建</a:t>
            </a:r>
            <a:endParaRPr kumimoji="0" lang="zh-CN" altLang="en-US" kern="1200" cap="none" spc="0" normalizeH="0" baseline="0" noProof="0" smtClean="0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7" name="灯片编号占位符 10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</a:t>
            </a:fld>
            <a:endParaRPr lang="en-US" altLang="zh-CN" sz="1400"/>
          </a:p>
        </p:txBody>
      </p:sp>
      <p:sp>
        <p:nvSpPr>
          <p:cNvPr id="206858" name="TextBox 20685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 Box 3"/>
          <p:cNvSpPr txBox="1"/>
          <p:nvPr/>
        </p:nvSpPr>
        <p:spPr>
          <a:xfrm flipV="1">
            <a:off x="468313" y="1263650"/>
            <a:ext cx="1150937" cy="641350"/>
          </a:xfrm>
          <a:prstGeom prst="rect">
            <a:avLst/>
          </a:prstGeom>
          <a:noFill/>
          <a:ln w="9525">
            <a:noFill/>
          </a:ln>
        </p:spPr>
        <p:txBody>
          <a:bodyPr rot="1080000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endParaRPr lang="zh-CN" altLang="zh-CN" sz="3600" b="1"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pic>
        <p:nvPicPr>
          <p:cNvPr id="3075" name="Picture 4" descr="苏东坡"/>
          <p:cNvPicPr>
            <a:picLocks noChangeAspect="1"/>
          </p:cNvPicPr>
          <p:nvPr/>
        </p:nvPicPr>
        <p:blipFill>
          <a:blip r:embed="rId2">
            <a:lum bright="-20001" contrast="20000"/>
          </a:blip>
          <a:stretch>
            <a:fillRect/>
          </a:stretch>
        </p:blipFill>
        <p:spPr>
          <a:xfrm>
            <a:off x="0" y="0"/>
            <a:ext cx="3505200" cy="6858000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204804" name="Text Box 7"/>
          <p:cNvSpPr txBox="1"/>
          <p:nvPr/>
        </p:nvSpPr>
        <p:spPr>
          <a:xfrm>
            <a:off x="3779838" y="2133600"/>
            <a:ext cx="5113337" cy="4364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大江东去，浪淘尽，千古风流人物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……《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念奴娇</a:t>
            </a:r>
            <a:r>
              <a:rPr lang="zh-CN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赤壁怀古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②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一蓑烟雨任平生、归去，也无风雨也无晴。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定风波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③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老夫聊发少年狂，左牵黄，右擎苍，锦帽貂裘，千骑卷平冈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……《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江城子</a:t>
            </a:r>
            <a:r>
              <a:rPr lang="zh-CN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密州出猎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》…… 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077" name="矩形 4"/>
          <p:cNvSpPr/>
          <p:nvPr/>
        </p:nvSpPr>
        <p:spPr>
          <a:xfrm>
            <a:off x="3635375" y="260350"/>
            <a:ext cx="5257800" cy="10795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在你心目中苏轼是一个什么形象？  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078" name="灯片编号占位符 7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2</a:t>
            </a:fld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0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苏轼书法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625" y="0"/>
            <a:ext cx="3635375" cy="685800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4099" name="Picture 3" descr="20074162208596302"/>
          <p:cNvPicPr>
            <a:picLocks noChangeAspect="1"/>
          </p:cNvPicPr>
          <p:nvPr/>
        </p:nvPicPr>
        <p:blipFill>
          <a:blip r:embed="rId3">
            <a:lum contrast="38000"/>
          </a:blip>
          <a:stretch>
            <a:fillRect/>
          </a:stretch>
        </p:blipFill>
        <p:spPr>
          <a:xfrm>
            <a:off x="0" y="0"/>
            <a:ext cx="550862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828" name="Text Box 5">
            <a:hlinkClick action="ppaction://noaction" highlightClick="1"/>
            <a:hlinkHover action="ppaction://noaction" highlightClick="1"/>
          </p:cNvPr>
          <p:cNvSpPr txBox="1">
            <a:spLocks noChangeArrowheads="1"/>
          </p:cNvSpPr>
          <p:nvPr/>
        </p:nvSpPr>
        <p:spPr bwMode="auto">
          <a:xfrm>
            <a:off x="179388" y="1700213"/>
            <a:ext cx="3671888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indent="-34290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形象：豪放、豁达、浪漫、幽默</a:t>
            </a:r>
            <a:r>
              <a:rPr kumimoji="0" lang="zh-CN" altLang="en-US" b="1" kern="1200" cap="none" spc="0" normalizeH="0" baseline="0" noProof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</a:t>
            </a:r>
            <a:r>
              <a:rPr kumimoji="0" lang="en-US" sz="3600" b="1" kern="1200" cap="none" spc="0" normalizeH="0" baseline="0" noProof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……</a:t>
            </a:r>
            <a:endParaRPr kumimoji="0" lang="en-US" b="1" kern="1200" cap="none" spc="0" normalizeH="0" baseline="0" noProof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05829" name="Text Box 7"/>
          <p:cNvSpPr txBox="1"/>
          <p:nvPr/>
        </p:nvSpPr>
        <p:spPr>
          <a:xfrm>
            <a:off x="0" y="1557338"/>
            <a:ext cx="4724400" cy="21018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今天来体会苏轼性格中的另一面</a:t>
            </a:r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多情。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102" name="灯片编号占位符 7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3</a:t>
            </a:fld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058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058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05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05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xit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16" dur="2000"/>
                                        <p:tgtEl>
                                          <p:spTgt spid="2058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1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70" decel="100000"/>
                                        <p:tgtEl>
                                          <p:spTgt spid="2058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770" decel="100000"/>
                                        <p:tgtEl>
                                          <p:spTgt spid="2058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8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5" dur="770" fill="hold"/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8" grpId="0"/>
      <p:bldP spid="205828" grpId="1"/>
      <p:bldP spid="2058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2"/>
          <p:cNvSpPr txBox="1"/>
          <p:nvPr/>
        </p:nvSpPr>
        <p:spPr>
          <a:xfrm>
            <a:off x="1258888" y="333375"/>
            <a:ext cx="6629400" cy="228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</a:rPr>
              <a:t>       </a:t>
            </a:r>
            <a:r>
              <a:rPr lang="en-US" altLang="zh-CN" sz="3200" b="1">
                <a:solidFill>
                  <a:srgbClr val="080808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假如将苏东坡连根须带枝蔓地拔起，我相信，整部中国文化史将因之而失重。</a:t>
            </a:r>
            <a:r>
              <a:rPr lang="zh-CN" altLang="en-US" sz="3200" b="1">
                <a:solidFill>
                  <a:srgbClr val="080808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en-US" altLang="zh-CN" sz="3200" b="1">
                <a:solidFill>
                  <a:srgbClr val="080808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——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方方</a:t>
            </a:r>
            <a:endParaRPr lang="zh-CN" altLang="en-US" sz="32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        喜欢苏东坡</a:t>
            </a:r>
            <a:endParaRPr lang="zh-CN" altLang="en-US" sz="32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123" name="Text Box 3"/>
          <p:cNvSpPr txBox="1"/>
          <p:nvPr/>
        </p:nvSpPr>
        <p:spPr>
          <a:xfrm>
            <a:off x="762000" y="2743200"/>
            <a:ext cx="33528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2400">
              <a:latin typeface="Times New Roman" panose="02020603050405020304" pitchFamily="18" charset="0"/>
            </a:endParaRPr>
          </a:p>
        </p:txBody>
      </p:sp>
      <p:sp>
        <p:nvSpPr>
          <p:cNvPr id="5124" name="Text Box 4"/>
          <p:cNvSpPr txBox="1"/>
          <p:nvPr/>
        </p:nvSpPr>
        <p:spPr>
          <a:xfrm>
            <a:off x="-44450" y="188913"/>
            <a:ext cx="1006475" cy="39624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千古奇才</a:t>
            </a:r>
            <a:endParaRPr lang="zh-CN" altLang="en-US" sz="5400" b="1">
              <a:solidFill>
                <a:schemeClr val="tx2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9269" name="Text Box 5"/>
          <p:cNvSpPr txBox="1"/>
          <p:nvPr/>
        </p:nvSpPr>
        <p:spPr>
          <a:xfrm>
            <a:off x="900113" y="2708275"/>
            <a:ext cx="5784850" cy="3506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最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浪漫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的诗人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 最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豪放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的词家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   最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超脱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的文人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     最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潇洒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的过客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        最具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人格魅力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的大师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5126" name="Picture 6" descr="sudongpodegushi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4163" y="2636838"/>
            <a:ext cx="3492500" cy="2927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7" name="灯片编号占位符 8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4</a:t>
            </a:fld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9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9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9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9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9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9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9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9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9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9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9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/>
          <p:cNvSpPr>
            <a:spLocks noGrp="1"/>
          </p:cNvSpPr>
          <p:nvPr>
            <p:ph idx="1"/>
          </p:nvPr>
        </p:nvSpPr>
        <p:spPr>
          <a:xfrm>
            <a:off x="611188" y="1916113"/>
            <a:ext cx="7772400" cy="41148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4400" b="1">
                <a:solidFill>
                  <a:srgbClr val="FF0000"/>
                </a:solidFill>
                <a:ea typeface="黑体" panose="02010609060101010101" pitchFamily="49" charset="-122"/>
              </a:rPr>
              <a:t>“</a:t>
            </a:r>
            <a:r>
              <a:rPr lang="en-US" alt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唐宋八大家 </a:t>
            </a:r>
            <a:r>
              <a:rPr lang="zh-CN" altLang="en-US" sz="4400" b="1">
                <a:solidFill>
                  <a:srgbClr val="FF0000"/>
                </a:solidFill>
                <a:ea typeface="黑体" panose="02010609060101010101" pitchFamily="49" charset="-122"/>
              </a:rPr>
              <a:t>”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4400" b="1">
                <a:solidFill>
                  <a:srgbClr val="FF0000"/>
                </a:solidFill>
                <a:ea typeface="黑体" panose="02010609060101010101" pitchFamily="49" charset="-122"/>
              </a:rPr>
              <a:t>——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散文       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400" b="1">
                <a:solidFill>
                  <a:srgbClr val="FF0000"/>
                </a:solidFill>
                <a:ea typeface="黑体" panose="02010609060101010101" pitchFamily="49" charset="-122"/>
              </a:rPr>
              <a:t>“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苏      黄 </a:t>
            </a:r>
            <a:r>
              <a:rPr lang="zh-CN" altLang="en-US" sz="4400" b="1">
                <a:solidFill>
                  <a:srgbClr val="FF0000"/>
                </a:solidFill>
                <a:ea typeface="黑体" panose="02010609060101010101" pitchFamily="49" charset="-122"/>
              </a:rPr>
              <a:t>”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4400" b="1">
                <a:solidFill>
                  <a:srgbClr val="FF0000"/>
                </a:solidFill>
                <a:ea typeface="黑体" panose="02010609060101010101" pitchFamily="49" charset="-122"/>
              </a:rPr>
              <a:t>——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诗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400" b="1">
                <a:solidFill>
                  <a:srgbClr val="FF0000"/>
                </a:solidFill>
                <a:ea typeface="黑体" panose="02010609060101010101" pitchFamily="49" charset="-122"/>
              </a:rPr>
              <a:t>“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苏      辛 </a:t>
            </a:r>
            <a:r>
              <a:rPr lang="zh-CN" altLang="en-US" sz="4400" b="1">
                <a:solidFill>
                  <a:srgbClr val="FF0000"/>
                </a:solidFill>
                <a:ea typeface="黑体" panose="02010609060101010101" pitchFamily="49" charset="-122"/>
              </a:rPr>
              <a:t>”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4400" b="1">
                <a:solidFill>
                  <a:srgbClr val="FF0000"/>
                </a:solidFill>
                <a:ea typeface="黑体" panose="02010609060101010101" pitchFamily="49" charset="-122"/>
              </a:rPr>
              <a:t>——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400" b="1">
                <a:solidFill>
                  <a:srgbClr val="FF0000"/>
                </a:solidFill>
                <a:ea typeface="黑体" panose="02010609060101010101" pitchFamily="49" charset="-122"/>
              </a:rPr>
              <a:t>“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宋  四  家 </a:t>
            </a:r>
            <a:r>
              <a:rPr lang="zh-CN" altLang="en-US" sz="4400" b="1">
                <a:solidFill>
                  <a:srgbClr val="FF0000"/>
                </a:solidFill>
                <a:ea typeface="黑体" panose="02010609060101010101" pitchFamily="49" charset="-122"/>
              </a:rPr>
              <a:t>”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4400" b="1">
                <a:solidFill>
                  <a:srgbClr val="FF0000"/>
                </a:solidFill>
                <a:ea typeface="黑体" panose="02010609060101010101" pitchFamily="49" charset="-122"/>
              </a:rPr>
              <a:t>——</a:t>
            </a:r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书法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47" name="Text Box 6"/>
          <p:cNvSpPr txBox="1"/>
          <p:nvPr/>
        </p:nvSpPr>
        <p:spPr>
          <a:xfrm>
            <a:off x="539750" y="836613"/>
            <a:ext cx="5181600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Times New Roman" panose="02020603050405020304" pitchFamily="18" charset="0"/>
                <a:ea typeface="黑体" panose="02010609060101010101" pitchFamily="49" charset="-122"/>
              </a:rPr>
              <a:t>才华横溢的苏轼</a:t>
            </a:r>
            <a:endParaRPr lang="zh-CN" altLang="en-US" sz="48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6148" name="Rectangle 8"/>
          <p:cNvSpPr/>
          <p:nvPr/>
        </p:nvSpPr>
        <p:spPr>
          <a:xfrm>
            <a:off x="539750" y="5373688"/>
            <a:ext cx="6908800" cy="7620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Times New Roman" panose="02020603050405020304" pitchFamily="18" charset="0"/>
                <a:ea typeface="黑体" panose="02010609060101010101" pitchFamily="49" charset="-122"/>
              </a:rPr>
              <a:t>苏轼、蔡襄、黄庭坚、米芾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6149" name="灯片编号占位符 6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5</a:t>
            </a:fld>
            <a:endParaRPr lang="en-US" altLang="zh-CN" sz="1400"/>
          </a:p>
        </p:txBody>
      </p:sp>
    </p:spTree>
  </p:cSld>
  <p:clrMapOvr>
    <a:masterClrMapping/>
  </p:clrMapOvr>
  <p:transition spd="slow">
    <p:check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/>
          <p:nvPr/>
        </p:nvSpPr>
        <p:spPr>
          <a:xfrm>
            <a:off x="0" y="1125538"/>
            <a:ext cx="8820150" cy="51847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en-US" altLang="zh-CN" sz="3600">
                <a:latin typeface="Arial" pitchFamily="34" charset="0"/>
              </a:rPr>
              <a:t>          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苏轼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 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1036</a:t>
            </a:r>
            <a:r>
              <a:rPr lang="en-US" altLang="zh-CN" sz="3600" b="1">
                <a:latin typeface="Arial" pitchFamily="34" charset="0"/>
                <a:ea typeface="黑体" panose="02010609060101010101" pitchFamily="49" charset="-122"/>
              </a:rPr>
              <a:t> 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一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 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1101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），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字子瞻，号东坡居士，眉州眉山人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。苏轼幼年时即极为出色，深得老师赏识。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21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岁时，苏轼与弟弟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苏辙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一起随父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苏洵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离家进京，第二年兄弟二人都中了进士。当时的文坛领袖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欧阳修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读了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22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岁的苏轼所写的文章后说：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不觉汗出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 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。快哉，快哉！老夫当避路，放他出人头地也。可喜！可喜！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并预言未来文坛将属于苏轼。 </a:t>
            </a:r>
            <a:r>
              <a:rPr lang="zh-CN" altLang="en-US" sz="3600" b="1">
                <a:latin typeface="Arial" pitchFamily="34" charset="0"/>
                <a:ea typeface="黑体" panose="02010609060101010101" pitchFamily="49" charset="-122"/>
              </a:rPr>
              <a:t>     </a:t>
            </a:r>
            <a:r>
              <a:rPr lang="zh-CN" altLang="en-US" sz="4000">
                <a:latin typeface="Arial" pitchFamily="34" charset="0"/>
                <a:ea typeface="黑体" panose="02010609060101010101" pitchFamily="49" charset="-122"/>
              </a:rPr>
              <a:t>      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4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1" name="Text Box 3"/>
          <p:cNvSpPr txBox="1"/>
          <p:nvPr/>
        </p:nvSpPr>
        <p:spPr>
          <a:xfrm>
            <a:off x="3059113" y="333375"/>
            <a:ext cx="3097212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简介苏轼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72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6</a:t>
            </a:fld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/>
          <p:nvPr/>
        </p:nvSpPr>
        <p:spPr>
          <a:xfrm>
            <a:off x="0" y="0"/>
            <a:ext cx="8893175" cy="32131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嘉祐二年</a:t>
            </a:r>
            <a:r>
              <a:rPr lang="en-US" altLang="zh-CN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(1057) </a:t>
            </a: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进士及第丧母守孝</a:t>
            </a:r>
            <a:endParaRPr lang="zh-CN" altLang="en-US" sz="3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熙宁二年</a:t>
            </a:r>
            <a:r>
              <a:rPr lang="en-US" altLang="zh-CN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(1069) </a:t>
            </a: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反对变法卷入党争。 </a:t>
            </a:r>
            <a:endParaRPr lang="zh-CN" altLang="en-US" sz="3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苏轼的政治思想比较保守，宋神宗时，王安石当政，行新法，苏轼极力反对，便请求外调，他先后被派往</a:t>
            </a:r>
            <a:r>
              <a:rPr lang="zh-CN" altLang="en-US" sz="3000" b="1">
                <a:latin typeface="黑体" panose="02010609060101010101" pitchFamily="49" charset="-122"/>
                <a:ea typeface="黑体" panose="02010609060101010101" pitchFamily="49" charset="-122"/>
              </a:rPr>
              <a:t>密州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、徐州等地任地方官。</a:t>
            </a:r>
            <a:r>
              <a:rPr lang="zh-CN" altLang="en-US" sz="3000" b="1">
                <a:latin typeface="黑体" panose="02010609060101010101" pitchFamily="49" charset="-122"/>
                <a:ea typeface="黑体" panose="02010609060101010101" pitchFamily="49" charset="-122"/>
              </a:rPr>
              <a:t>革新除弊，因法便民，颇有政绩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30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195" name="Rectangle 3"/>
          <p:cNvSpPr/>
          <p:nvPr/>
        </p:nvSpPr>
        <p:spPr>
          <a:xfrm>
            <a:off x="0" y="3213100"/>
            <a:ext cx="8893175" cy="34115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元丰二年</a:t>
            </a:r>
            <a:r>
              <a:rPr lang="en-US" altLang="zh-CN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(1079) </a:t>
            </a: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乌台诗案被贬黄州。</a:t>
            </a:r>
            <a:endParaRPr lang="zh-CN" altLang="en-US" sz="3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那些曾经依附过王安石的小人搜集苏轼对新政不满的诗句，弹劾苏轼，致其入狱。这就是宋代第一起文字狱</a:t>
            </a:r>
            <a:r>
              <a:rPr lang="en-US" altLang="zh-CN" sz="3000" b="1">
                <a:solidFill>
                  <a:srgbClr val="080808"/>
                </a:solidFill>
                <a:latin typeface="宋体" panose="02010600030101010101" pitchFamily="2" charset="-122"/>
                <a:ea typeface="黑体" panose="02010609060101010101" pitchFamily="49" charset="-122"/>
              </a:rPr>
              <a:t>——“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乌台诗案</a:t>
            </a:r>
            <a:r>
              <a:rPr lang="zh-CN" altLang="en-US" sz="3000" b="1">
                <a:solidFill>
                  <a:srgbClr val="080808"/>
                </a:solidFill>
                <a:latin typeface="宋体" panose="02010600030101010101" pitchFamily="2" charset="-122"/>
                <a:ea typeface="黑体" panose="02010609060101010101" pitchFamily="49" charset="-122"/>
              </a:rPr>
              <a:t>”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。苏轼被捕入狱，入狱后，受尽凌辱，酷刑棒打，几致死地。历时五个月，营救者络绎不绝（包括王安石），最后，神宗才决定不杀苏轼，将苏轼贬到黄州。</a:t>
            </a:r>
            <a:endParaRPr lang="zh-CN" altLang="en-US" sz="30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196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7</a:t>
            </a:fld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/>
          <p:nvPr/>
        </p:nvSpPr>
        <p:spPr>
          <a:xfrm>
            <a:off x="0" y="188913"/>
            <a:ext cx="9144000" cy="36004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en-US" altLang="zh-CN" sz="36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苏轼在黄州生活的这七年，他没有俸禄、生活困苦、衣食不足，而且受到监督，没有住的地方，只好暂居庙里，后来得了一块荒地，耕种，造屋。</a:t>
            </a:r>
            <a:endParaRPr lang="zh-CN" altLang="en-US" sz="30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TW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元祐元年(1086)</a:t>
            </a:r>
            <a:r>
              <a:rPr lang="en-US" altLang="zh-CN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重获启用官至礼部。</a:t>
            </a:r>
            <a:endParaRPr lang="zh-CN" altLang="en-US" sz="3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旧党执政。受到皇太后重用保护，苏轼被调回京都任翰林学士、知制诰等职。后自请外任杭州太守。后被召回京师，担任兵部尚书、礼部尚书。</a:t>
            </a:r>
            <a:r>
              <a:rPr lang="zh-CN" altLang="en-US" sz="36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36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19" name="Rectangle 3"/>
          <p:cNvSpPr/>
          <p:nvPr/>
        </p:nvSpPr>
        <p:spPr>
          <a:xfrm>
            <a:off x="0" y="3833813"/>
            <a:ext cx="8964613" cy="302418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绍圣</a:t>
            </a:r>
            <a:r>
              <a:rPr lang="zh-TW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元年 (1094) </a:t>
            </a: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又遭贬职惠州儋州。</a:t>
            </a:r>
            <a:endParaRPr lang="zh-CN" altLang="en-US" sz="3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皇太后驾崩，新党再度秉政后，又贬惠州，再贬儋州（今海南），</a:t>
            </a:r>
            <a:endParaRPr lang="zh-CN" altLang="en-US" sz="30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元符三年</a:t>
            </a:r>
            <a:r>
              <a:rPr lang="en-US" altLang="zh-CN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(1100) </a:t>
            </a:r>
            <a:r>
              <a:rPr lang="zh-CN" altLang="en-US" sz="3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渡海北返次年病逝。</a:t>
            </a:r>
            <a:endParaRPr lang="zh-CN" altLang="en-US" sz="3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en-US" altLang="zh-CN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66</a:t>
            </a:r>
            <a:r>
              <a:rPr lang="zh-CN" altLang="en-US" sz="3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岁死于常州。</a:t>
            </a:r>
            <a:r>
              <a:rPr lang="zh-CN" altLang="en-US" sz="40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　 </a:t>
            </a:r>
            <a:endParaRPr lang="zh-CN" altLang="en-US" sz="40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0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8</a:t>
            </a:fld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9" name="Rectangle 3"/>
          <p:cNvSpPr>
            <a:spLocks noRot="1" noChangeArrowheads="1"/>
          </p:cNvSpPr>
          <p:nvPr/>
        </p:nvSpPr>
        <p:spPr bwMode="auto">
          <a:xfrm>
            <a:off x="323850" y="188913"/>
            <a:ext cx="8540750" cy="17526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rgbClr val="8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江 城 子</a:t>
            </a:r>
            <a:endParaRPr kumimoji="0" lang="zh-CN" altLang="en-US" sz="4400" b="1" i="0" u="none" strike="noStrike" kern="1200" cap="none" spc="0" normalizeH="0" baseline="0" noProof="0" smtClean="0">
              <a:ln>
                <a:noFill/>
              </a:ln>
              <a:solidFill>
                <a:srgbClr val="8000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乙卯正月二十日夜记梦</a:t>
            </a:r>
            <a:endParaRPr kumimoji="0" lang="zh-CN" altLang="en-US" sz="3200" b="1" i="0" u="none" strike="noStrike" kern="1200" cap="none" spc="0" normalizeH="0" baseline="0" noProof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5301" name="Rectangle 5"/>
          <p:cNvSpPr>
            <a:spLocks noRot="1"/>
          </p:cNvSpPr>
          <p:nvPr/>
        </p:nvSpPr>
        <p:spPr>
          <a:xfrm>
            <a:off x="0" y="1700213"/>
            <a:ext cx="8839200" cy="41767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</a:pPr>
            <a:r>
              <a:rPr lang="en-US" altLang="zh-CN" sz="3200">
                <a:solidFill>
                  <a:srgbClr val="080808"/>
                </a:solidFill>
                <a:latin typeface="Arial" pitchFamily="34" charset="0"/>
                <a:ea typeface="黑体" panose="02010609060101010101" pitchFamily="49" charset="-122"/>
              </a:rPr>
              <a:t>          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公元</a:t>
            </a:r>
            <a:r>
              <a:rPr lang="en-US" altLang="zh-CN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1055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年，一对新人结婚了。新郎是</a:t>
            </a:r>
            <a:r>
              <a:rPr lang="en-US" altLang="zh-CN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岁的四川才子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苏东坡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，新娘是</a:t>
            </a:r>
            <a:r>
              <a:rPr lang="en-US" altLang="zh-CN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16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岁的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王弗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。新郎羽扇纶巾，雄姿英发，新娘也是年轻美貌，天资聪颖，一对新人可谓才子佳人。王弗贤淑端庄，曾对苏轼的事业、为人处事进行过多次有识见的告诫、嘱咐。王弗生前，不但是苏轼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生活上的伴侣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，而且是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文学上的知音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事业上的贤内助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4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44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9</a:t>
            </a:fld>
            <a:endParaRPr lang="en-US" altLang="zh-CN" sz="140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3"/>
          <p:cNvSpPr>
            <a:spLocks noRot="1"/>
          </p:cNvSpPr>
          <p:nvPr/>
        </p:nvSpPr>
        <p:spPr>
          <a:xfrm>
            <a:off x="0" y="1052513"/>
            <a:ext cx="8942388" cy="367188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</a:pPr>
            <a:r>
              <a:rPr lang="en-US" altLang="zh-CN" sz="3200">
                <a:solidFill>
                  <a:srgbClr val="080808"/>
                </a:solidFill>
                <a:latin typeface="Arial" pitchFamily="34" charset="0"/>
                <a:ea typeface="黑体" panose="02010609060101010101" pitchFamily="49" charset="-122"/>
              </a:rPr>
              <a:t>           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可惜天妒良缘，红颜薄命，王弗</a:t>
            </a:r>
            <a:r>
              <a:rPr lang="en-US" altLang="zh-CN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26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岁时就去世了。这对诗人是一个沉重的打击。 </a:t>
            </a:r>
            <a:endParaRPr lang="zh-CN" altLang="en-US" sz="32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</a:pP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公元</a:t>
            </a:r>
            <a:r>
              <a:rPr lang="en-US" altLang="zh-CN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1075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年，苏东坡来到密州（今山东诸城县），这一年正月二十日夜，他梦见爱妻王氏，便写下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江城子</a:t>
            </a:r>
            <a:r>
              <a:rPr lang="zh-CN" altLang="zh-CN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乙卯正月二十日夜记梦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的悼亡词。此时诗人四十岁，其妻王弗去世整十年。题目上</a:t>
            </a:r>
            <a:r>
              <a:rPr lang="zh-CN" altLang="en-US" sz="3200" b="1">
                <a:solidFill>
                  <a:srgbClr val="080808"/>
                </a:solidFill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乙卯</a:t>
            </a:r>
            <a:r>
              <a:rPr lang="zh-CN" altLang="en-US" sz="3200" b="1">
                <a:solidFill>
                  <a:srgbClr val="080808"/>
                </a:solidFill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solidFill>
                  <a:srgbClr val="08080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，指的就是这一年。 </a:t>
            </a:r>
            <a:endParaRPr lang="zh-CN" altLang="en-US" sz="3200" b="1">
              <a:solidFill>
                <a:srgbClr val="08080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67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10</a:t>
            </a:fld>
            <a:endParaRPr lang="en-US" altLang="zh-CN" sz="1400"/>
          </a:p>
        </p:txBody>
      </p:sp>
    </p:spTree>
  </p:cSld>
  <p:clrMapOvr>
    <a:masterClrMapping/>
  </p:clrMapOvr>
  <p:transition spd="med">
    <p:randomBar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588" y="3789363"/>
            <a:ext cx="2411412" cy="30686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Rectangle 3"/>
          <p:cNvSpPr>
            <a:spLocks noGrp="1"/>
          </p:cNvSpPr>
          <p:nvPr>
            <p:ph type="title"/>
          </p:nvPr>
        </p:nvSpPr>
        <p:spPr>
          <a:xfrm>
            <a:off x="3249613" y="274638"/>
            <a:ext cx="3819525" cy="1143000"/>
          </a:xfrm>
        </p:spPr>
        <p:txBody>
          <a:bodyPr vert="horz" wrap="square" lIns="91440" tIns="45720" rIns="91440" bIns="45720" anchor="ctr" anchorCtr="0"/>
          <a:lstStyle/>
          <a:p>
            <a:pPr algn="just" eaLnBrk="1" hangingPunct="1"/>
            <a:r>
              <a:rPr lang="en-US" altLang="zh-CN" b="1">
                <a:solidFill>
                  <a:srgbClr val="5F5F5F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    </a:t>
            </a:r>
            <a:endParaRPr lang="en-US" altLang="zh-CN" b="1">
              <a:solidFill>
                <a:srgbClr val="5F5F5F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12292" name="Rectangle 4"/>
          <p:cNvSpPr>
            <a:spLocks noGrp="1"/>
          </p:cNvSpPr>
          <p:nvPr>
            <p:ph idx="1"/>
          </p:nvPr>
        </p:nvSpPr>
        <p:spPr>
          <a:xfrm>
            <a:off x="2124075" y="260350"/>
            <a:ext cx="6408738" cy="6048375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江城子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en-US" altLang="zh-CN" sz="35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>
              <a:buNone/>
            </a:pPr>
            <a:r>
              <a:rPr lang="zh-CN" altLang="en-US" b="1">
                <a:solidFill>
                  <a:srgbClr val="660033"/>
                </a:solidFill>
                <a:ea typeface="黑体" panose="02010609060101010101" pitchFamily="49" charset="-122"/>
              </a:rPr>
              <a:t>乙卯正月二十日夜记梦</a:t>
            </a:r>
            <a:endParaRPr lang="zh-CN" altLang="en-US" sz="35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十年生死两茫茫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不思量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自难忘。千里孤坟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无处话凄凉。纵使相逢应不识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尘满面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鬓如霜。</a:t>
            </a:r>
            <a:endParaRPr lang="zh-CN" altLang="en-US" sz="35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夜来幽梦忽还乡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小轩窗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正梳妆。相顾无言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惟有泪千行。料得年年断肠处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明月夜</a:t>
            </a:r>
            <a:r>
              <a:rPr lang="en-US" altLang="zh-CN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5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短松冈。</a:t>
            </a:r>
            <a:endParaRPr lang="zh-CN" altLang="en-US" sz="35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2293" name="Picture 5" descr="baochai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56857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4" name="灯片编号占位符 7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11</a:t>
            </a:fld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2"/>
          <p:cNvSpPr txBox="1"/>
          <p:nvPr/>
        </p:nvSpPr>
        <p:spPr>
          <a:xfrm>
            <a:off x="0" y="476250"/>
            <a:ext cx="8964613" cy="5310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  </a:t>
            </a:r>
            <a:r>
              <a:rPr lang="zh-CN" altLang="en-US" sz="3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十年了，一生一死不相见。不必思念，本来就难以忘怀。孤坟远在千里，身边无处可以倾吐自身的遭遇，凄凉的情怀。即便相见也当无法认出我来，因为这些年来的遭遇使我风尘满面，两鬓苍苍。</a:t>
            </a:r>
            <a:endParaRPr lang="zh-CN" altLang="en-US" sz="3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  入夜后突然在隐约的梦境中回到故乡。透过小屋的窗，看到你正在梳妆。和你彼此无言地痴看，只有泪水潸然而下。想来每年明月下的小山冈应是人断肠。</a:t>
            </a:r>
            <a:endParaRPr lang="zh-CN" altLang="en-US" sz="3600" b="1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3315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12</a:t>
            </a:fld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0600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/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二、作品赏析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339" name="Rectangle 3"/>
          <p:cNvSpPr>
            <a:spLocks noGrp="1"/>
          </p:cNvSpPr>
          <p:nvPr>
            <p:ph idx="1"/>
          </p:nvPr>
        </p:nvSpPr>
        <p:spPr>
          <a:xfrm>
            <a:off x="827088" y="1341438"/>
            <a:ext cx="7783512" cy="24511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4400" b="1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</a:rPr>
              <a:t>本词贯穿全文的线索是什么？可以分为哪几个层次？</a:t>
            </a:r>
            <a:endParaRPr lang="zh-CN" altLang="en-US" sz="4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340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13</a:t>
            </a:fld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963" name="Rectangle 3"/>
          <p:cNvSpPr/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lnSpc>
                <a:spcPct val="90000"/>
              </a:lnSpc>
              <a:buNone/>
            </a:pPr>
            <a:r>
              <a:rPr lang="zh-CN" altLang="en-US" sz="4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十年生死两茫茫。</a:t>
            </a:r>
            <a:endParaRPr lang="zh-CN" altLang="en-US" sz="4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十年呵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我日夜思念你，杳无音讯；你呢，也日夜思念我，同样杳无音讯。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本来阴阳相隔，生死无知，这里</a:t>
            </a:r>
            <a:r>
              <a:rPr lang="zh-CN" altLang="en-US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将无知作有知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写，虽系虚空悬想，却更能表达感情。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 这儿表达了什么感情？有什么作用？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endParaRPr lang="zh-CN" altLang="en-US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表达夫妻二人生前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相知相爱之深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，死后刻骨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相思之切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，以及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相思而不得相问之痛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     这种感情</a:t>
            </a:r>
            <a:r>
              <a:rPr lang="zh-CN" altLang="en-US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凄婉</a:t>
            </a:r>
            <a:r>
              <a:rPr lang="zh-CN" altLang="en-US" u="sng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zh-CN" altLang="en-US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沉痛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，笼罩全篇，奠定全篇的感情基调。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363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14</a:t>
            </a:fld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8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8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8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8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538" name="Rectangle 2"/>
          <p:cNvSpPr/>
          <p:nvPr>
            <p:ph idx="1"/>
          </p:nvPr>
        </p:nvSpPr>
        <p:spPr>
          <a:xfrm>
            <a:off x="0" y="260350"/>
            <a:ext cx="8964613" cy="6408738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zh-CN" altLang="en-US" sz="44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不思量，自难忘。</a:t>
            </a:r>
            <a:endParaRPr lang="zh-CN" altLang="en-US" sz="4400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400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不去想她，却又实难忘怀。这种感情有什么特点？</a:t>
            </a:r>
            <a:endParaRPr lang="zh-CN" altLang="en-US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endParaRPr lang="zh-CN" altLang="en-US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哀思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万缕，</a:t>
            </a:r>
            <a:r>
              <a:rPr lang="zh-CN" altLang="en-US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缠绕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心间，解不开，亦拂不去，</a:t>
            </a:r>
            <a:r>
              <a:rPr lang="zh-CN" altLang="en-US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深沉绵邈。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 这种体会几乎人人都有。词人用最平常的语言，作了最真实动人的描绘。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387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15</a:t>
            </a:fld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3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3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986" name="Rectangle 2"/>
          <p:cNvSpPr/>
          <p:nvPr>
            <p:ph idx="1"/>
          </p:nvPr>
        </p:nvSpPr>
        <p:spPr>
          <a:xfrm>
            <a:off x="0" y="188913"/>
            <a:ext cx="8964613" cy="6408737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zh-CN" altLang="en-US" sz="40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千里孤坟，无处话凄凉。</a:t>
            </a:r>
            <a:endParaRPr lang="zh-CN" altLang="en-US" sz="4000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000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 </a:t>
            </a:r>
            <a:r>
              <a:rPr lang="zh-CN" altLang="en-US" sz="40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亡妻坟在眉州，词人在密州，遥隔千里。谁“无处话凄凉”？诉说什么凄凉？写法与哪一句相同？</a:t>
            </a:r>
            <a:endParaRPr lang="zh-CN" altLang="en-US" sz="40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   包括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词人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与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亡妻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两个方面。</a:t>
            </a:r>
            <a:endParaRPr lang="zh-CN" altLang="en-US" sz="40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   词人诉说因仕途坎坷，潦倒失意而产生的</a:t>
            </a:r>
            <a:r>
              <a:rPr lang="zh-CN" altLang="en-US" sz="40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悲愁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40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   这种将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无知作有知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的写法与首句相同。这是抹杀了生死界限的痴语、情语，因而格外感人。</a:t>
            </a:r>
            <a:endParaRPr lang="zh-CN" altLang="en-US" sz="4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411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16</a:t>
            </a:fld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9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9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9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9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9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9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010" name="Rectangle 2"/>
          <p:cNvSpPr/>
          <p:nvPr>
            <p:ph idx="1"/>
          </p:nvPr>
        </p:nvSpPr>
        <p:spPr>
          <a:xfrm>
            <a:off x="0" y="333375"/>
            <a:ext cx="9144000" cy="5821363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buNone/>
            </a:pP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纵使相逢应不识，尘满面，鬓如霜。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ct val="50000"/>
              </a:spcBef>
              <a:buNone/>
            </a:pPr>
            <a:endParaRPr lang="zh-CN" altLang="en-US" sz="40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ct val="50000"/>
              </a:spcBef>
              <a:buNone/>
            </a:pPr>
            <a:r>
              <a:rPr lang="zh-CN" altLang="en-US" sz="40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en-US" altLang="zh-CN" sz="40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40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、“纵使” 一词有什么作用？</a:t>
            </a:r>
            <a:endParaRPr lang="zh-CN" altLang="en-US" sz="40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ct val="50000"/>
              </a:spcBef>
              <a:buNone/>
            </a:pP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   通过假设把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现实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与</a:t>
            </a:r>
            <a:r>
              <a:rPr lang="zh-CN" altLang="en-US" sz="40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梦幻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混同起来。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435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17</a:t>
            </a:fld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0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0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https://d.book118.com/528111102041006026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bg1"/>
            </a:gs>
          </a:gsLst>
          <a:lin ang="5400000" scaled="1"/>
        </a:gra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99190" dir="7788334" algn="ctr" rotWithShape="0">
            <a:schemeClr val="bg2">
              <a:alpha val="80000"/>
            </a:schemeClr>
          </a:outerShdw>
        </a:effectLst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bg1"/>
            </a:gs>
          </a:gsLst>
          <a:lin ang="5400000" scaled="1"/>
        </a:gra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99190" dir="7788334" algn="ctr" rotWithShape="0">
            <a:schemeClr val="bg2">
              <a:alpha val="80000"/>
            </a:schemeClr>
          </a:outerShdw>
        </a:effectLst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宋体</vt:lpstr>
      <vt:lpstr>黑体</vt:lpstr>
      <vt:lpstr>Times New Roman</vt:lpstr>
      <vt:lpstr>楷体_GB2312</vt:lpstr>
      <vt:lpstr>Wingdings</vt:lpstr>
      <vt:lpstr>方正舒体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</vt:lpstr>
      <vt:lpstr>PowerPoint Presentation</vt:lpstr>
      <vt:lpstr>二、作品赏析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2024-09-03T09:48:52.509</cp:lastPrinted>
  <dcterms:created xsi:type="dcterms:W3CDTF">2024-09-03T01:48:52Z</dcterms:created>
  <dcterms:modified xsi:type="dcterms:W3CDTF">2024-09-03T01:48:54Z</dcterms:modified>
</cp:coreProperties>
</file>