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A17C6AF-F7B2-4A50-87BD-B569771173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2DC4FB1-1AA5-448D-BBDE-370A7CE25D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253FCE7-F64F-4734-B9B3-991D9CD1ED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6539486-6D04-4E05-9C7D-4E16548B4D9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86F0072-CEDA-4424-8EAE-AD581A041D3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55B3EF9-56F8-4A02-AB52-209EA5E72AF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8B7FAE8-CC1C-420F-A5C5-EEB73BDB91B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9BFB449-D9EE-4A9E-A9B4-493C8B00132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B484048-4A6B-4318-8E01-65B78C0A1F2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99757A7-D26F-473C-8CDF-3CD7A7CA02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E2CC3E4-3F7F-40EA-B520-F2CDFA561C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28113020076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胺碘酮应用于心肌病患者的疗效与安全性评估</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引言</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胺碘酮药物简介</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心肌病患者概述</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胺碘酮在心肌病患者中应用疗效评估</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胺碘酮在心肌病患者中安全性评估</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01</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目的</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背景</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
        <p:nvSpPr>
          <p:cNvPr id="32" name="AutoShape 32"/>
          <p:cNvSpPr/>
          <p:nvPr/>
        </p:nvSpPr>
        <p:spPr>
          <a:xfrm>
            <a:off x="6830551" y="20472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评估胺碘酮在心肌病患者中的疗效与安全性，为临床合理用药提供参考。</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胺碘酮是一种广谱抗心律失常药物，被广泛应用于临床治疗。然而，其在心肌病患者中的应用仍存在争议，需要进一步评估其疗效与安全性。</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7034" y="3414098"/>
            <a:ext cx="2139982" cy="2139982"/>
            <a:chOff x="1207034" y="3414098"/>
            <a:chExt cx="2139982" cy="2139982"/>
          </a:xfrm>
        </p:grpSpPr>
        <p:sp>
          <p:nvSpPr>
            <p:cNvPr id="3" name="Freeform 3"/>
            <p:cNvSpPr/>
            <p:nvPr/>
          </p:nvSpPr>
          <p:spPr>
            <a:xfrm rot="13500000">
              <a:off x="1207034" y="3414098"/>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894644" y="4362026"/>
              <a:ext cx="744855" cy="235839"/>
            </a:xfrm>
            <a:custGeom>
              <a:rect l="l" t="t" r="r" b="b"/>
              <a:pathLst>
                <a:path w="723" h="226">
                  <a:moveTo>
                    <a:pt x="618" y="132"/>
                  </a:moveTo>
                  <a:cubicBezTo>
                    <a:pt x="616" y="126"/>
                    <a:pt x="613" y="120"/>
                    <a:pt x="611" y="115"/>
                  </a:cubicBezTo>
                  <a:cubicBezTo>
                    <a:pt x="560" y="21"/>
                    <a:pt x="560" y="21"/>
                    <a:pt x="560" y="21"/>
                  </a:cubicBezTo>
                  <a:cubicBezTo>
                    <a:pt x="553" y="9"/>
                    <a:pt x="540" y="1"/>
                    <a:pt x="526" y="1"/>
                  </a:cubicBezTo>
                  <a:cubicBezTo>
                    <a:pt x="526" y="1"/>
                    <a:pt x="503" y="0"/>
                    <a:pt x="491" y="0"/>
                  </a:cubicBezTo>
                  <a:cubicBezTo>
                    <a:pt x="476" y="0"/>
                    <a:pt x="463" y="8"/>
                    <a:pt x="456" y="21"/>
                  </a:cubicBezTo>
                  <a:cubicBezTo>
                    <a:pt x="439" y="52"/>
                    <a:pt x="439" y="52"/>
                    <a:pt x="439" y="52"/>
                  </a:cubicBezTo>
                  <a:cubicBezTo>
                    <a:pt x="445" y="61"/>
                    <a:pt x="445" y="61"/>
                    <a:pt x="445" y="61"/>
                  </a:cubicBezTo>
                  <a:cubicBezTo>
                    <a:pt x="464" y="25"/>
                    <a:pt x="464" y="25"/>
                    <a:pt x="464" y="25"/>
                  </a:cubicBezTo>
                  <a:cubicBezTo>
                    <a:pt x="470" y="15"/>
                    <a:pt x="480" y="8"/>
                    <a:pt x="491" y="8"/>
                  </a:cubicBezTo>
                  <a:cubicBezTo>
                    <a:pt x="502" y="8"/>
                    <a:pt x="512" y="15"/>
                    <a:pt x="517" y="25"/>
                  </a:cubicBezTo>
                  <a:cubicBezTo>
                    <a:pt x="568" y="118"/>
                    <a:pt x="568" y="118"/>
                    <a:pt x="568" y="118"/>
                  </a:cubicBezTo>
                  <a:cubicBezTo>
                    <a:pt x="574" y="129"/>
                    <a:pt x="580" y="144"/>
                    <a:pt x="572" y="156"/>
                  </a:cubicBezTo>
                  <a:cubicBezTo>
                    <a:pt x="564" y="168"/>
                    <a:pt x="548" y="169"/>
                    <a:pt x="542" y="169"/>
                  </a:cubicBezTo>
                  <a:cubicBezTo>
                    <a:pt x="457" y="169"/>
                    <a:pt x="457" y="169"/>
                    <a:pt x="457" y="169"/>
                  </a:cubicBezTo>
                  <a:cubicBezTo>
                    <a:pt x="461" y="166"/>
                    <a:pt x="465" y="163"/>
                    <a:pt x="467" y="159"/>
                  </a:cubicBezTo>
                  <a:cubicBezTo>
                    <a:pt x="478" y="144"/>
                    <a:pt x="470" y="127"/>
                    <a:pt x="464" y="115"/>
                  </a:cubicBezTo>
                  <a:cubicBezTo>
                    <a:pt x="428" y="48"/>
                    <a:pt x="428" y="48"/>
                    <a:pt x="428" y="48"/>
                  </a:cubicBezTo>
                  <a:cubicBezTo>
                    <a:pt x="413" y="21"/>
                    <a:pt x="413" y="21"/>
                    <a:pt x="413" y="21"/>
                  </a:cubicBezTo>
                  <a:cubicBezTo>
                    <a:pt x="406" y="9"/>
                    <a:pt x="393" y="1"/>
                    <a:pt x="379" y="1"/>
                  </a:cubicBezTo>
                  <a:cubicBezTo>
                    <a:pt x="379" y="1"/>
                    <a:pt x="347" y="0"/>
                    <a:pt x="344" y="0"/>
                  </a:cubicBezTo>
                  <a:cubicBezTo>
                    <a:pt x="330" y="0"/>
                    <a:pt x="317" y="8"/>
                    <a:pt x="310" y="21"/>
                  </a:cubicBezTo>
                  <a:cubicBezTo>
                    <a:pt x="293" y="51"/>
                    <a:pt x="293" y="51"/>
                    <a:pt x="293" y="51"/>
                  </a:cubicBezTo>
                  <a:cubicBezTo>
                    <a:pt x="298" y="61"/>
                    <a:pt x="298" y="61"/>
                    <a:pt x="298" y="61"/>
                  </a:cubicBezTo>
                  <a:cubicBezTo>
                    <a:pt x="318" y="25"/>
                    <a:pt x="318" y="25"/>
                    <a:pt x="318" y="25"/>
                  </a:cubicBezTo>
                  <a:cubicBezTo>
                    <a:pt x="323" y="15"/>
                    <a:pt x="333" y="8"/>
                    <a:pt x="344" y="8"/>
                  </a:cubicBezTo>
                  <a:cubicBezTo>
                    <a:pt x="355" y="8"/>
                    <a:pt x="365" y="15"/>
                    <a:pt x="371" y="25"/>
                  </a:cubicBezTo>
                  <a:cubicBezTo>
                    <a:pt x="422" y="118"/>
                    <a:pt x="422" y="118"/>
                    <a:pt x="422" y="118"/>
                  </a:cubicBezTo>
                  <a:cubicBezTo>
                    <a:pt x="427" y="129"/>
                    <a:pt x="434" y="144"/>
                    <a:pt x="425" y="156"/>
                  </a:cubicBezTo>
                  <a:cubicBezTo>
                    <a:pt x="417" y="168"/>
                    <a:pt x="402" y="169"/>
                    <a:pt x="395" y="169"/>
                  </a:cubicBezTo>
                  <a:cubicBezTo>
                    <a:pt x="311" y="169"/>
                    <a:pt x="311" y="169"/>
                    <a:pt x="311" y="169"/>
                  </a:cubicBezTo>
                  <a:cubicBezTo>
                    <a:pt x="315" y="166"/>
                    <a:pt x="318" y="163"/>
                    <a:pt x="321" y="159"/>
                  </a:cubicBezTo>
                  <a:cubicBezTo>
                    <a:pt x="331" y="144"/>
                    <a:pt x="324" y="127"/>
                    <a:pt x="317" y="115"/>
                  </a:cubicBezTo>
                  <a:cubicBezTo>
                    <a:pt x="266" y="21"/>
                    <a:pt x="266" y="21"/>
                    <a:pt x="266" y="21"/>
                  </a:cubicBezTo>
                  <a:cubicBezTo>
                    <a:pt x="260" y="9"/>
                    <a:pt x="246" y="1"/>
                    <a:pt x="232" y="1"/>
                  </a:cubicBezTo>
                  <a:cubicBezTo>
                    <a:pt x="232" y="1"/>
                    <a:pt x="200" y="0"/>
                    <a:pt x="198" y="0"/>
                  </a:cubicBezTo>
                  <a:cubicBezTo>
                    <a:pt x="183" y="0"/>
                    <a:pt x="170" y="8"/>
                    <a:pt x="163" y="21"/>
                  </a:cubicBezTo>
                  <a:cubicBezTo>
                    <a:pt x="112" y="115"/>
                    <a:pt x="112" y="115"/>
                    <a:pt x="112" y="115"/>
                  </a:cubicBezTo>
                  <a:cubicBezTo>
                    <a:pt x="111" y="117"/>
                    <a:pt x="109" y="119"/>
                    <a:pt x="108" y="122"/>
                  </a:cubicBezTo>
                  <a:cubicBezTo>
                    <a:pt x="111" y="121"/>
                    <a:pt x="115" y="121"/>
                    <a:pt x="119" y="120"/>
                  </a:cubicBezTo>
                  <a:cubicBezTo>
                    <a:pt x="119" y="120"/>
                    <a:pt x="120" y="119"/>
                    <a:pt x="120" y="118"/>
                  </a:cubicBezTo>
                  <a:cubicBezTo>
                    <a:pt x="171" y="25"/>
                    <a:pt x="171" y="25"/>
                    <a:pt x="171" y="25"/>
                  </a:cubicBezTo>
                  <a:cubicBezTo>
                    <a:pt x="177" y="15"/>
                    <a:pt x="187" y="8"/>
                    <a:pt x="198" y="8"/>
                  </a:cubicBezTo>
                  <a:cubicBezTo>
                    <a:pt x="208" y="8"/>
                    <a:pt x="219" y="15"/>
                    <a:pt x="224" y="25"/>
                  </a:cubicBezTo>
                  <a:cubicBezTo>
                    <a:pt x="275" y="118"/>
                    <a:pt x="275" y="118"/>
                    <a:pt x="275" y="118"/>
                  </a:cubicBezTo>
                  <a:cubicBezTo>
                    <a:pt x="281" y="129"/>
                    <a:pt x="287" y="144"/>
                    <a:pt x="279" y="156"/>
                  </a:cubicBezTo>
                  <a:cubicBezTo>
                    <a:pt x="270" y="168"/>
                    <a:pt x="255" y="169"/>
                    <a:pt x="249" y="169"/>
                  </a:cubicBezTo>
                  <a:cubicBezTo>
                    <a:pt x="147" y="169"/>
                    <a:pt x="147" y="169"/>
                    <a:pt x="147" y="169"/>
                  </a:cubicBezTo>
                  <a:cubicBezTo>
                    <a:pt x="140" y="169"/>
                    <a:pt x="125" y="168"/>
                    <a:pt x="116" y="156"/>
                  </a:cubicBezTo>
                  <a:cubicBezTo>
                    <a:pt x="111" y="147"/>
                    <a:pt x="112" y="138"/>
                    <a:pt x="115" y="130"/>
                  </a:cubicBezTo>
                  <a:cubicBezTo>
                    <a:pt x="112" y="130"/>
                    <a:pt x="106" y="132"/>
                    <a:pt x="105" y="132"/>
                  </a:cubicBezTo>
                  <a:cubicBezTo>
                    <a:pt x="42" y="151"/>
                    <a:pt x="0" y="177"/>
                    <a:pt x="0" y="177"/>
                  </a:cubicBezTo>
                  <a:cubicBezTo>
                    <a:pt x="0" y="177"/>
                    <a:pt x="107" y="227"/>
                    <a:pt x="238" y="227"/>
                  </a:cubicBezTo>
                  <a:cubicBezTo>
                    <a:pt x="485" y="227"/>
                    <a:pt x="485" y="227"/>
                    <a:pt x="485" y="227"/>
                  </a:cubicBezTo>
                  <a:cubicBezTo>
                    <a:pt x="617" y="227"/>
                    <a:pt x="723" y="177"/>
                    <a:pt x="723" y="177"/>
                  </a:cubicBezTo>
                  <a:cubicBezTo>
                    <a:pt x="723" y="177"/>
                    <a:pt x="681" y="151"/>
                    <a:pt x="618" y="13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AutoShape 5"/>
          <p:cNvSpPr/>
          <p:nvPr/>
        </p:nvSpPr>
        <p:spPr>
          <a:xfrm rot="2700000">
            <a:off x="1474591" y="3601169"/>
            <a:ext cx="492347" cy="492347"/>
          </a:xfrm>
          <a:prstGeom prst="ellipse">
            <a:avLst/>
          </a:prstGeom>
          <a:solidFill>
            <a:schemeClr val="lt1">
              <a:alpha val="100000"/>
            </a:schemeClr>
          </a:solidFill>
          <a:ln w="100012">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 name="Freeform 6"/>
          <p:cNvSpPr/>
          <p:nvPr/>
        </p:nvSpPr>
        <p:spPr>
          <a:xfrm rot="2700000">
            <a:off x="2372036" y="2275003"/>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274244" y="3123014"/>
            <a:ext cx="330613" cy="588550"/>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3370066" y="3021001"/>
            <a:ext cx="145256" cy="300799"/>
            <a:chOff x="3370066" y="3021001"/>
            <a:chExt cx="145256" cy="300799"/>
          </a:xfrm>
        </p:grpSpPr>
        <p:sp>
          <p:nvSpPr>
            <p:cNvPr id="9" name="Freeform 9"/>
            <p:cNvSpPr/>
            <p:nvPr/>
          </p:nvSpPr>
          <p:spPr>
            <a:xfrm>
              <a:off x="3446361" y="3211596"/>
              <a:ext cx="44577" cy="25146"/>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3487319" y="3131586"/>
              <a:ext cx="15526" cy="33718"/>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446361" y="3173877"/>
              <a:ext cx="41624" cy="29051"/>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492557" y="3173877"/>
              <a:ext cx="16478" cy="29051"/>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474365" y="3060339"/>
              <a:ext cx="11239" cy="27432"/>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481699" y="3096915"/>
              <a:ext cx="12573" cy="26099"/>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372352" y="3211596"/>
              <a:ext cx="18860" cy="25146"/>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390545" y="3096915"/>
              <a:ext cx="14859" cy="26099"/>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3376352" y="3173877"/>
              <a:ext cx="18193" cy="29051"/>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3421882" y="3021001"/>
              <a:ext cx="17145" cy="30671"/>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446361" y="3021001"/>
              <a:ext cx="18860" cy="30671"/>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413309" y="3047099"/>
              <a:ext cx="2286" cy="466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3399784" y="3060339"/>
              <a:ext cx="12859" cy="27432"/>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382639" y="3131586"/>
              <a:ext cx="17145" cy="33718"/>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3446361" y="3245220"/>
              <a:ext cx="46196" cy="29051"/>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3403023" y="3131586"/>
              <a:ext cx="36004" cy="33718"/>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3414929" y="3060339"/>
              <a:ext cx="24098" cy="27432"/>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3399117" y="3173877"/>
              <a:ext cx="40005" cy="29051"/>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3446361" y="3131586"/>
              <a:ext cx="37624" cy="33718"/>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446361" y="3060339"/>
              <a:ext cx="25718" cy="27432"/>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3446361" y="3096915"/>
              <a:ext cx="32004" cy="26099"/>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3409309" y="3096915"/>
              <a:ext cx="29718" cy="26099"/>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394450" y="3282843"/>
              <a:ext cx="44577" cy="30385"/>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3396831" y="3211596"/>
              <a:ext cx="42291" cy="25146"/>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3395117" y="3245220"/>
              <a:ext cx="43910" cy="29051"/>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3370066" y="3245220"/>
              <a:ext cx="18860" cy="29051"/>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498844" y="3245220"/>
              <a:ext cx="16478" cy="29051"/>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3496558" y="3211596"/>
              <a:ext cx="15811" cy="25146"/>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3412643" y="3051672"/>
              <a:ext cx="9906" cy="8572"/>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3465125" y="3051672"/>
              <a:ext cx="9239" cy="8572"/>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3439027" y="3051672"/>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3405404" y="3087676"/>
              <a:ext cx="9620" cy="923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3472079" y="3087676"/>
              <a:ext cx="9620" cy="923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3439027" y="3087676"/>
              <a:ext cx="7239" cy="923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3399784" y="3123014"/>
              <a:ext cx="9620" cy="8572"/>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3478365" y="3123014"/>
              <a:ext cx="8953" cy="8572"/>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439027" y="3123014"/>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3394450" y="3165305"/>
              <a:ext cx="8572" cy="8572"/>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3483985" y="3165305"/>
              <a:ext cx="8572" cy="8572"/>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3439027" y="3165305"/>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3390545" y="3202929"/>
              <a:ext cx="8572" cy="8572"/>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487985" y="3202929"/>
              <a:ext cx="8572" cy="8572"/>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3439027" y="3202929"/>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3388830" y="3236647"/>
              <a:ext cx="7906" cy="8572"/>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3490938" y="3236647"/>
              <a:ext cx="7906" cy="8572"/>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3439027" y="3236647"/>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3387211" y="3274271"/>
              <a:ext cx="7239" cy="8572"/>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3492557" y="3274271"/>
              <a:ext cx="7906" cy="8572"/>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3439027" y="3274271"/>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3439027" y="3313228"/>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9" name="AutoShape 59"/>
          <p:cNvSpPr/>
          <p:nvPr/>
        </p:nvSpPr>
        <p:spPr>
          <a:xfrm rot="2700000">
            <a:off x="3195854" y="2092028"/>
            <a:ext cx="492347" cy="492347"/>
          </a:xfrm>
          <a:prstGeom prst="ellipse">
            <a:avLst/>
          </a:prstGeom>
          <a:solidFill>
            <a:schemeClr val="lt1">
              <a:alpha val="100000"/>
            </a:schemeClr>
          </a:solidFill>
          <a:ln w="100012">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nvGrpSpPr>
          <p:cNvPr id="60" name="Group 60"/>
          <p:cNvGrpSpPr/>
          <p:nvPr/>
        </p:nvGrpSpPr>
        <p:grpSpPr>
          <a:xfrm>
            <a:off x="3543612" y="3414098"/>
            <a:ext cx="2139982" cy="2139982"/>
            <a:chOff x="3543612" y="3414098"/>
            <a:chExt cx="2139982" cy="2139982"/>
          </a:xfrm>
        </p:grpSpPr>
        <p:sp>
          <p:nvSpPr>
            <p:cNvPr id="61" name="Freeform 61"/>
            <p:cNvSpPr/>
            <p:nvPr/>
          </p:nvSpPr>
          <p:spPr>
            <a:xfrm rot="13500000">
              <a:off x="3543612" y="3414098"/>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Freeform 62"/>
            <p:cNvSpPr/>
            <p:nvPr/>
          </p:nvSpPr>
          <p:spPr>
            <a:xfrm>
              <a:off x="4422579" y="4332117"/>
              <a:ext cx="414052" cy="295751"/>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63" name="AutoShape 63"/>
          <p:cNvSpPr/>
          <p:nvPr/>
        </p:nvSpPr>
        <p:spPr>
          <a:xfrm rot="2700000">
            <a:off x="4948930" y="3611741"/>
            <a:ext cx="492347" cy="492347"/>
          </a:xfrm>
          <a:prstGeom prst="ellipse">
            <a:avLst/>
          </a:prstGeom>
          <a:solidFill>
            <a:schemeClr val="lt1">
              <a:alpha val="100000"/>
            </a:schemeClr>
          </a:solidFill>
          <a:ln w="100012">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4" name="AutoShape 64"/>
          <p:cNvSpPr/>
          <p:nvPr/>
        </p:nvSpPr>
        <p:spPr>
          <a:xfrm>
            <a:off x="1428725" y="3672826"/>
            <a:ext cx="599097" cy="33070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01</a:t>
            </a:r>
            <a:endParaRPr lang="en-US" sz="1100"/>
          </a:p>
        </p:txBody>
      </p:sp>
      <p:sp>
        <p:nvSpPr>
          <p:cNvPr id="65" name="AutoShape 65"/>
          <p:cNvSpPr/>
          <p:nvPr/>
        </p:nvSpPr>
        <p:spPr>
          <a:xfrm>
            <a:off x="3138709" y="2155516"/>
            <a:ext cx="599097" cy="27799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02</a:t>
            </a:r>
            <a:endParaRPr lang="en-US" sz="1100"/>
          </a:p>
        </p:txBody>
      </p:sp>
      <p:sp>
        <p:nvSpPr>
          <p:cNvPr id="66" name="AutoShape 66"/>
          <p:cNvSpPr/>
          <p:nvPr/>
        </p:nvSpPr>
        <p:spPr>
          <a:xfrm>
            <a:off x="4890841" y="3681858"/>
            <a:ext cx="599097" cy="24839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03</a:t>
            </a:r>
            <a:endParaRPr lang="en-US" sz="1100"/>
          </a:p>
        </p:txBody>
      </p:sp>
      <p:grpSp>
        <p:nvGrpSpPr>
          <p:cNvPr id="67" name="Group 67"/>
          <p:cNvGrpSpPr/>
          <p:nvPr/>
        </p:nvGrpSpPr>
        <p:grpSpPr>
          <a:xfrm>
            <a:off x="6649402" y="2138986"/>
            <a:ext cx="587026" cy="585597"/>
            <a:chOff x="6649402" y="2138986"/>
            <a:chExt cx="587026" cy="585597"/>
          </a:xfrm>
        </p:grpSpPr>
        <p:sp>
          <p:nvSpPr>
            <p:cNvPr id="68" name="AutoShape 68"/>
            <p:cNvSpPr/>
            <p:nvPr/>
          </p:nvSpPr>
          <p:spPr>
            <a:xfrm>
              <a:off x="6649402" y="2138986"/>
              <a:ext cx="587026" cy="58559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Freeform 69"/>
            <p:cNvSpPr/>
            <p:nvPr/>
          </p:nvSpPr>
          <p:spPr>
            <a:xfrm>
              <a:off x="6731888" y="2359775"/>
              <a:ext cx="409003" cy="129159"/>
            </a:xfrm>
            <a:custGeom>
              <a:rect l="l" t="t" r="r" b="b"/>
              <a:pathLst>
                <a:path w="723" h="226">
                  <a:moveTo>
                    <a:pt x="618" y="132"/>
                  </a:moveTo>
                  <a:cubicBezTo>
                    <a:pt x="616" y="126"/>
                    <a:pt x="613" y="120"/>
                    <a:pt x="611" y="115"/>
                  </a:cubicBezTo>
                  <a:cubicBezTo>
                    <a:pt x="560" y="21"/>
                    <a:pt x="560" y="21"/>
                    <a:pt x="560" y="21"/>
                  </a:cubicBezTo>
                  <a:cubicBezTo>
                    <a:pt x="553" y="9"/>
                    <a:pt x="540" y="1"/>
                    <a:pt x="526" y="1"/>
                  </a:cubicBezTo>
                  <a:cubicBezTo>
                    <a:pt x="526" y="1"/>
                    <a:pt x="503" y="0"/>
                    <a:pt x="491" y="0"/>
                  </a:cubicBezTo>
                  <a:cubicBezTo>
                    <a:pt x="476" y="0"/>
                    <a:pt x="463" y="8"/>
                    <a:pt x="456" y="21"/>
                  </a:cubicBezTo>
                  <a:cubicBezTo>
                    <a:pt x="439" y="52"/>
                    <a:pt x="439" y="52"/>
                    <a:pt x="439" y="52"/>
                  </a:cubicBezTo>
                  <a:cubicBezTo>
                    <a:pt x="445" y="61"/>
                    <a:pt x="445" y="61"/>
                    <a:pt x="445" y="61"/>
                  </a:cubicBezTo>
                  <a:cubicBezTo>
                    <a:pt x="464" y="25"/>
                    <a:pt x="464" y="25"/>
                    <a:pt x="464" y="25"/>
                  </a:cubicBezTo>
                  <a:cubicBezTo>
                    <a:pt x="470" y="15"/>
                    <a:pt x="480" y="8"/>
                    <a:pt x="491" y="8"/>
                  </a:cubicBezTo>
                  <a:cubicBezTo>
                    <a:pt x="502" y="8"/>
                    <a:pt x="512" y="15"/>
                    <a:pt x="517" y="25"/>
                  </a:cubicBezTo>
                  <a:cubicBezTo>
                    <a:pt x="568" y="118"/>
                    <a:pt x="568" y="118"/>
                    <a:pt x="568" y="118"/>
                  </a:cubicBezTo>
                  <a:cubicBezTo>
                    <a:pt x="574" y="129"/>
                    <a:pt x="580" y="144"/>
                    <a:pt x="572" y="156"/>
                  </a:cubicBezTo>
                  <a:cubicBezTo>
                    <a:pt x="564" y="168"/>
                    <a:pt x="548" y="169"/>
                    <a:pt x="542" y="169"/>
                  </a:cubicBezTo>
                  <a:cubicBezTo>
                    <a:pt x="457" y="169"/>
                    <a:pt x="457" y="169"/>
                    <a:pt x="457" y="169"/>
                  </a:cubicBezTo>
                  <a:cubicBezTo>
                    <a:pt x="461" y="166"/>
                    <a:pt x="465" y="163"/>
                    <a:pt x="467" y="159"/>
                  </a:cubicBezTo>
                  <a:cubicBezTo>
                    <a:pt x="478" y="144"/>
                    <a:pt x="470" y="127"/>
                    <a:pt x="464" y="115"/>
                  </a:cubicBezTo>
                  <a:cubicBezTo>
                    <a:pt x="428" y="48"/>
                    <a:pt x="428" y="48"/>
                    <a:pt x="428" y="48"/>
                  </a:cubicBezTo>
                  <a:cubicBezTo>
                    <a:pt x="413" y="21"/>
                    <a:pt x="413" y="21"/>
                    <a:pt x="413" y="21"/>
                  </a:cubicBezTo>
                  <a:cubicBezTo>
                    <a:pt x="406" y="9"/>
                    <a:pt x="393" y="1"/>
                    <a:pt x="379" y="1"/>
                  </a:cubicBezTo>
                  <a:cubicBezTo>
                    <a:pt x="379" y="1"/>
                    <a:pt x="347" y="0"/>
                    <a:pt x="344" y="0"/>
                  </a:cubicBezTo>
                  <a:cubicBezTo>
                    <a:pt x="330" y="0"/>
                    <a:pt x="317" y="8"/>
                    <a:pt x="310" y="21"/>
                  </a:cubicBezTo>
                  <a:cubicBezTo>
                    <a:pt x="293" y="51"/>
                    <a:pt x="293" y="51"/>
                    <a:pt x="293" y="51"/>
                  </a:cubicBezTo>
                  <a:cubicBezTo>
                    <a:pt x="298" y="61"/>
                    <a:pt x="298" y="61"/>
                    <a:pt x="298" y="61"/>
                  </a:cubicBezTo>
                  <a:cubicBezTo>
                    <a:pt x="318" y="25"/>
                    <a:pt x="318" y="25"/>
                    <a:pt x="318" y="25"/>
                  </a:cubicBezTo>
                  <a:cubicBezTo>
                    <a:pt x="323" y="15"/>
                    <a:pt x="333" y="8"/>
                    <a:pt x="344" y="8"/>
                  </a:cubicBezTo>
                  <a:cubicBezTo>
                    <a:pt x="355" y="8"/>
                    <a:pt x="365" y="15"/>
                    <a:pt x="371" y="25"/>
                  </a:cubicBezTo>
                  <a:cubicBezTo>
                    <a:pt x="422" y="118"/>
                    <a:pt x="422" y="118"/>
                    <a:pt x="422" y="118"/>
                  </a:cubicBezTo>
                  <a:cubicBezTo>
                    <a:pt x="427" y="129"/>
                    <a:pt x="434" y="144"/>
                    <a:pt x="425" y="156"/>
                  </a:cubicBezTo>
                  <a:cubicBezTo>
                    <a:pt x="417" y="168"/>
                    <a:pt x="402" y="169"/>
                    <a:pt x="395" y="169"/>
                  </a:cubicBezTo>
                  <a:cubicBezTo>
                    <a:pt x="311" y="169"/>
                    <a:pt x="311" y="169"/>
                    <a:pt x="311" y="169"/>
                  </a:cubicBezTo>
                  <a:cubicBezTo>
                    <a:pt x="315" y="166"/>
                    <a:pt x="318" y="163"/>
                    <a:pt x="321" y="159"/>
                  </a:cubicBezTo>
                  <a:cubicBezTo>
                    <a:pt x="331" y="144"/>
                    <a:pt x="324" y="127"/>
                    <a:pt x="317" y="115"/>
                  </a:cubicBezTo>
                  <a:cubicBezTo>
                    <a:pt x="266" y="21"/>
                    <a:pt x="266" y="21"/>
                    <a:pt x="266" y="21"/>
                  </a:cubicBezTo>
                  <a:cubicBezTo>
                    <a:pt x="260" y="9"/>
                    <a:pt x="246" y="1"/>
                    <a:pt x="232" y="1"/>
                  </a:cubicBezTo>
                  <a:cubicBezTo>
                    <a:pt x="232" y="1"/>
                    <a:pt x="200" y="0"/>
                    <a:pt x="198" y="0"/>
                  </a:cubicBezTo>
                  <a:cubicBezTo>
                    <a:pt x="183" y="0"/>
                    <a:pt x="170" y="8"/>
                    <a:pt x="163" y="21"/>
                  </a:cubicBezTo>
                  <a:cubicBezTo>
                    <a:pt x="112" y="115"/>
                    <a:pt x="112" y="115"/>
                    <a:pt x="112" y="115"/>
                  </a:cubicBezTo>
                  <a:cubicBezTo>
                    <a:pt x="111" y="117"/>
                    <a:pt x="109" y="119"/>
                    <a:pt x="108" y="122"/>
                  </a:cubicBezTo>
                  <a:cubicBezTo>
                    <a:pt x="111" y="121"/>
                    <a:pt x="115" y="121"/>
                    <a:pt x="119" y="120"/>
                  </a:cubicBezTo>
                  <a:cubicBezTo>
                    <a:pt x="119" y="120"/>
                    <a:pt x="120" y="119"/>
                    <a:pt x="120" y="118"/>
                  </a:cubicBezTo>
                  <a:cubicBezTo>
                    <a:pt x="171" y="25"/>
                    <a:pt x="171" y="25"/>
                    <a:pt x="171" y="25"/>
                  </a:cubicBezTo>
                  <a:cubicBezTo>
                    <a:pt x="177" y="15"/>
                    <a:pt x="187" y="8"/>
                    <a:pt x="198" y="8"/>
                  </a:cubicBezTo>
                  <a:cubicBezTo>
                    <a:pt x="208" y="8"/>
                    <a:pt x="219" y="15"/>
                    <a:pt x="224" y="25"/>
                  </a:cubicBezTo>
                  <a:cubicBezTo>
                    <a:pt x="275" y="118"/>
                    <a:pt x="275" y="118"/>
                    <a:pt x="275" y="118"/>
                  </a:cubicBezTo>
                  <a:cubicBezTo>
                    <a:pt x="281" y="129"/>
                    <a:pt x="287" y="144"/>
                    <a:pt x="279" y="156"/>
                  </a:cubicBezTo>
                  <a:cubicBezTo>
                    <a:pt x="270" y="168"/>
                    <a:pt x="255" y="169"/>
                    <a:pt x="249" y="169"/>
                  </a:cubicBezTo>
                  <a:cubicBezTo>
                    <a:pt x="147" y="169"/>
                    <a:pt x="147" y="169"/>
                    <a:pt x="147" y="169"/>
                  </a:cubicBezTo>
                  <a:cubicBezTo>
                    <a:pt x="140" y="169"/>
                    <a:pt x="125" y="168"/>
                    <a:pt x="116" y="156"/>
                  </a:cubicBezTo>
                  <a:cubicBezTo>
                    <a:pt x="111" y="147"/>
                    <a:pt x="112" y="138"/>
                    <a:pt x="115" y="130"/>
                  </a:cubicBezTo>
                  <a:cubicBezTo>
                    <a:pt x="112" y="130"/>
                    <a:pt x="106" y="132"/>
                    <a:pt x="105" y="132"/>
                  </a:cubicBezTo>
                  <a:cubicBezTo>
                    <a:pt x="42" y="151"/>
                    <a:pt x="0" y="177"/>
                    <a:pt x="0" y="177"/>
                  </a:cubicBezTo>
                  <a:cubicBezTo>
                    <a:pt x="0" y="177"/>
                    <a:pt x="107" y="227"/>
                    <a:pt x="238" y="227"/>
                  </a:cubicBezTo>
                  <a:cubicBezTo>
                    <a:pt x="485" y="227"/>
                    <a:pt x="485" y="227"/>
                    <a:pt x="485" y="227"/>
                  </a:cubicBezTo>
                  <a:cubicBezTo>
                    <a:pt x="617" y="227"/>
                    <a:pt x="723" y="177"/>
                    <a:pt x="723" y="177"/>
                  </a:cubicBezTo>
                  <a:cubicBezTo>
                    <a:pt x="723" y="177"/>
                    <a:pt x="681" y="151"/>
                    <a:pt x="618" y="132"/>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0" name="AutoShape 70"/>
          <p:cNvSpPr/>
          <p:nvPr/>
        </p:nvSpPr>
        <p:spPr>
          <a:xfrm>
            <a:off x="6649402" y="3402766"/>
            <a:ext cx="587026" cy="58559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1" name="Group 71"/>
          <p:cNvGrpSpPr/>
          <p:nvPr/>
        </p:nvGrpSpPr>
        <p:grpSpPr>
          <a:xfrm>
            <a:off x="6833234" y="3535589"/>
            <a:ext cx="224504" cy="467677"/>
            <a:chOff x="6833234" y="3535589"/>
            <a:chExt cx="224504" cy="467677"/>
          </a:xfrm>
        </p:grpSpPr>
        <p:sp>
          <p:nvSpPr>
            <p:cNvPr id="72" name="Freeform 72"/>
            <p:cNvSpPr/>
            <p:nvPr/>
          </p:nvSpPr>
          <p:spPr>
            <a:xfrm>
              <a:off x="6833234" y="3604645"/>
              <a:ext cx="224504" cy="398621"/>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Freeform 73"/>
            <p:cNvSpPr/>
            <p:nvPr/>
          </p:nvSpPr>
          <p:spPr>
            <a:xfrm>
              <a:off x="6950105" y="3664653"/>
              <a:ext cx="30290" cy="1695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Freeform 74"/>
            <p:cNvSpPr/>
            <p:nvPr/>
          </p:nvSpPr>
          <p:spPr>
            <a:xfrm>
              <a:off x="6977919" y="3610551"/>
              <a:ext cx="10573" cy="22860"/>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Freeform 75"/>
            <p:cNvSpPr/>
            <p:nvPr/>
          </p:nvSpPr>
          <p:spPr>
            <a:xfrm>
              <a:off x="6950105" y="3639126"/>
              <a:ext cx="28289" cy="19717"/>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Freeform 76"/>
            <p:cNvSpPr/>
            <p:nvPr/>
          </p:nvSpPr>
          <p:spPr>
            <a:xfrm>
              <a:off x="6981538" y="3639126"/>
              <a:ext cx="11239" cy="19717"/>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Freeform 77"/>
            <p:cNvSpPr/>
            <p:nvPr/>
          </p:nvSpPr>
          <p:spPr>
            <a:xfrm>
              <a:off x="6969155" y="3562164"/>
              <a:ext cx="7620" cy="18574"/>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Freeform 78"/>
            <p:cNvSpPr/>
            <p:nvPr/>
          </p:nvSpPr>
          <p:spPr>
            <a:xfrm>
              <a:off x="6974109" y="3587024"/>
              <a:ext cx="8477" cy="17717"/>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Freeform 79"/>
            <p:cNvSpPr/>
            <p:nvPr/>
          </p:nvSpPr>
          <p:spPr>
            <a:xfrm>
              <a:off x="6899909" y="3664653"/>
              <a:ext cx="12764" cy="1695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Freeform 80"/>
            <p:cNvSpPr/>
            <p:nvPr/>
          </p:nvSpPr>
          <p:spPr>
            <a:xfrm>
              <a:off x="6912196" y="3587024"/>
              <a:ext cx="10096" cy="17717"/>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Freeform 81"/>
            <p:cNvSpPr/>
            <p:nvPr/>
          </p:nvSpPr>
          <p:spPr>
            <a:xfrm>
              <a:off x="6902576" y="3639126"/>
              <a:ext cx="12382" cy="19717"/>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Freeform 82"/>
            <p:cNvSpPr/>
            <p:nvPr/>
          </p:nvSpPr>
          <p:spPr>
            <a:xfrm>
              <a:off x="6933532" y="3535589"/>
              <a:ext cx="11621" cy="20765"/>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Freeform 83"/>
            <p:cNvSpPr/>
            <p:nvPr/>
          </p:nvSpPr>
          <p:spPr>
            <a:xfrm>
              <a:off x="6950105" y="3535589"/>
              <a:ext cx="12764" cy="20765"/>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Freeform 84"/>
            <p:cNvSpPr/>
            <p:nvPr/>
          </p:nvSpPr>
          <p:spPr>
            <a:xfrm>
              <a:off x="6927722" y="3553210"/>
              <a:ext cx="1524" cy="3143"/>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Freeform 85"/>
            <p:cNvSpPr/>
            <p:nvPr/>
          </p:nvSpPr>
          <p:spPr>
            <a:xfrm>
              <a:off x="6918483" y="3562164"/>
              <a:ext cx="8763" cy="18574"/>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Freeform 86"/>
            <p:cNvSpPr/>
            <p:nvPr/>
          </p:nvSpPr>
          <p:spPr>
            <a:xfrm>
              <a:off x="6906862" y="3610551"/>
              <a:ext cx="11621" cy="22860"/>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Freeform 87"/>
            <p:cNvSpPr/>
            <p:nvPr/>
          </p:nvSpPr>
          <p:spPr>
            <a:xfrm>
              <a:off x="6950105" y="3687418"/>
              <a:ext cx="31432" cy="19717"/>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Freeform 88"/>
            <p:cNvSpPr/>
            <p:nvPr/>
          </p:nvSpPr>
          <p:spPr>
            <a:xfrm>
              <a:off x="6920769" y="3610551"/>
              <a:ext cx="24479" cy="22860"/>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Freeform 89"/>
            <p:cNvSpPr/>
            <p:nvPr/>
          </p:nvSpPr>
          <p:spPr>
            <a:xfrm>
              <a:off x="6928770" y="3562164"/>
              <a:ext cx="16383" cy="18574"/>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Freeform 90"/>
            <p:cNvSpPr/>
            <p:nvPr/>
          </p:nvSpPr>
          <p:spPr>
            <a:xfrm>
              <a:off x="6918006" y="3639126"/>
              <a:ext cx="27146" cy="19717"/>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Freeform 91"/>
            <p:cNvSpPr/>
            <p:nvPr/>
          </p:nvSpPr>
          <p:spPr>
            <a:xfrm>
              <a:off x="6950105" y="3610551"/>
              <a:ext cx="25527" cy="22860"/>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Freeform 92"/>
            <p:cNvSpPr/>
            <p:nvPr/>
          </p:nvSpPr>
          <p:spPr>
            <a:xfrm>
              <a:off x="6950105" y="3562164"/>
              <a:ext cx="17526" cy="18574"/>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Freeform 93"/>
            <p:cNvSpPr/>
            <p:nvPr/>
          </p:nvSpPr>
          <p:spPr>
            <a:xfrm>
              <a:off x="6950105" y="3587024"/>
              <a:ext cx="21717" cy="17717"/>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Freeform 94"/>
            <p:cNvSpPr/>
            <p:nvPr/>
          </p:nvSpPr>
          <p:spPr>
            <a:xfrm>
              <a:off x="6924960" y="3587024"/>
              <a:ext cx="20193" cy="17717"/>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Freeform 95"/>
            <p:cNvSpPr/>
            <p:nvPr/>
          </p:nvSpPr>
          <p:spPr>
            <a:xfrm>
              <a:off x="6914863" y="3712945"/>
              <a:ext cx="30290" cy="20574"/>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Freeform 96"/>
            <p:cNvSpPr/>
            <p:nvPr/>
          </p:nvSpPr>
          <p:spPr>
            <a:xfrm>
              <a:off x="6916482" y="3664653"/>
              <a:ext cx="28670" cy="1695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Freeform 97"/>
            <p:cNvSpPr/>
            <p:nvPr/>
          </p:nvSpPr>
          <p:spPr>
            <a:xfrm>
              <a:off x="6915340" y="3687418"/>
              <a:ext cx="29813" cy="19717"/>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Freeform 98"/>
            <p:cNvSpPr/>
            <p:nvPr/>
          </p:nvSpPr>
          <p:spPr>
            <a:xfrm>
              <a:off x="6898289" y="3687418"/>
              <a:ext cx="12764" cy="19717"/>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Freeform 99"/>
            <p:cNvSpPr/>
            <p:nvPr/>
          </p:nvSpPr>
          <p:spPr>
            <a:xfrm>
              <a:off x="6985729" y="3687418"/>
              <a:ext cx="11239" cy="19717"/>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Freeform 100"/>
            <p:cNvSpPr/>
            <p:nvPr/>
          </p:nvSpPr>
          <p:spPr>
            <a:xfrm>
              <a:off x="6984205" y="3664653"/>
              <a:ext cx="10763" cy="1695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Freeform 101"/>
            <p:cNvSpPr/>
            <p:nvPr/>
          </p:nvSpPr>
          <p:spPr>
            <a:xfrm>
              <a:off x="6927246" y="3556354"/>
              <a:ext cx="6763" cy="5810"/>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2" name="Freeform 102"/>
            <p:cNvSpPr/>
            <p:nvPr/>
          </p:nvSpPr>
          <p:spPr>
            <a:xfrm>
              <a:off x="6962869" y="3556354"/>
              <a:ext cx="6287" cy="5810"/>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3" name="AutoShape 103"/>
            <p:cNvSpPr/>
            <p:nvPr/>
          </p:nvSpPr>
          <p:spPr>
            <a:xfrm>
              <a:off x="6945153" y="3556354"/>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6922293" y="3580738"/>
              <a:ext cx="6477" cy="6287"/>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6967632" y="3580738"/>
              <a:ext cx="6477" cy="6287"/>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6" name="AutoShape 106"/>
            <p:cNvSpPr/>
            <p:nvPr/>
          </p:nvSpPr>
          <p:spPr>
            <a:xfrm>
              <a:off x="6945153" y="3580738"/>
              <a:ext cx="4953" cy="6287"/>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7" name="Freeform 107"/>
            <p:cNvSpPr/>
            <p:nvPr/>
          </p:nvSpPr>
          <p:spPr>
            <a:xfrm>
              <a:off x="6918483" y="3604645"/>
              <a:ext cx="6477" cy="5810"/>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Freeform 108"/>
            <p:cNvSpPr/>
            <p:nvPr/>
          </p:nvSpPr>
          <p:spPr>
            <a:xfrm>
              <a:off x="6971918" y="3604645"/>
              <a:ext cx="6096" cy="5810"/>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a:off x="6945153" y="3604645"/>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Freeform 110"/>
            <p:cNvSpPr/>
            <p:nvPr/>
          </p:nvSpPr>
          <p:spPr>
            <a:xfrm>
              <a:off x="6914863" y="3633316"/>
              <a:ext cx="5810" cy="5810"/>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Freeform 111"/>
            <p:cNvSpPr/>
            <p:nvPr/>
          </p:nvSpPr>
          <p:spPr>
            <a:xfrm>
              <a:off x="6975728" y="3633316"/>
              <a:ext cx="5810" cy="5810"/>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2" name="AutoShape 112"/>
            <p:cNvSpPr/>
            <p:nvPr/>
          </p:nvSpPr>
          <p:spPr>
            <a:xfrm>
              <a:off x="6945153" y="3633316"/>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3" name="Freeform 113"/>
            <p:cNvSpPr/>
            <p:nvPr/>
          </p:nvSpPr>
          <p:spPr>
            <a:xfrm>
              <a:off x="6912196" y="3658843"/>
              <a:ext cx="5810" cy="5810"/>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6978395" y="3658843"/>
              <a:ext cx="5810" cy="5810"/>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AutoShape 115"/>
            <p:cNvSpPr/>
            <p:nvPr/>
          </p:nvSpPr>
          <p:spPr>
            <a:xfrm>
              <a:off x="6945153" y="3658843"/>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6" name="Freeform 116"/>
            <p:cNvSpPr/>
            <p:nvPr/>
          </p:nvSpPr>
          <p:spPr>
            <a:xfrm>
              <a:off x="6911053" y="3681607"/>
              <a:ext cx="5429" cy="5810"/>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7" name="Freeform 117"/>
            <p:cNvSpPr/>
            <p:nvPr/>
          </p:nvSpPr>
          <p:spPr>
            <a:xfrm>
              <a:off x="6980395" y="3681607"/>
              <a:ext cx="5429" cy="5810"/>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a:off x="6945153" y="3681607"/>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Freeform 119"/>
            <p:cNvSpPr/>
            <p:nvPr/>
          </p:nvSpPr>
          <p:spPr>
            <a:xfrm>
              <a:off x="6910006" y="3707134"/>
              <a:ext cx="4953" cy="5810"/>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Freeform 120"/>
            <p:cNvSpPr/>
            <p:nvPr/>
          </p:nvSpPr>
          <p:spPr>
            <a:xfrm>
              <a:off x="6981538" y="3707134"/>
              <a:ext cx="5429" cy="5810"/>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AutoShape 121"/>
            <p:cNvSpPr/>
            <p:nvPr/>
          </p:nvSpPr>
          <p:spPr>
            <a:xfrm>
              <a:off x="6945153" y="3707134"/>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2" name="AutoShape 122"/>
            <p:cNvSpPr/>
            <p:nvPr/>
          </p:nvSpPr>
          <p:spPr>
            <a:xfrm>
              <a:off x="6945153" y="3733519"/>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3" name="Group 123"/>
          <p:cNvGrpSpPr/>
          <p:nvPr/>
        </p:nvGrpSpPr>
        <p:grpSpPr>
          <a:xfrm>
            <a:off x="6649402" y="4666547"/>
            <a:ext cx="587026" cy="585502"/>
            <a:chOff x="6649402" y="4666547"/>
            <a:chExt cx="587026" cy="585502"/>
          </a:xfrm>
        </p:grpSpPr>
        <p:sp>
          <p:nvSpPr>
            <p:cNvPr id="124" name="AutoShape 124"/>
            <p:cNvSpPr/>
            <p:nvPr/>
          </p:nvSpPr>
          <p:spPr>
            <a:xfrm>
              <a:off x="6649402" y="4666547"/>
              <a:ext cx="587026" cy="58550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6793896" y="4847236"/>
              <a:ext cx="301085" cy="213741"/>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26" name="TextBox 126"/>
          <p:cNvSpPr txBox="1"/>
          <p:nvPr/>
        </p:nvSpPr>
        <p:spPr>
          <a:xfrm>
            <a:off x="7288006" y="2140272"/>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研究问题</a:t>
            </a:r>
          </a:p>
        </p:txBody>
      </p:sp>
      <p:sp>
        <p:nvSpPr>
          <p:cNvPr id="127" name="TextBox 127"/>
          <p:cNvSpPr txBox="1"/>
          <p:nvPr/>
        </p:nvSpPr>
        <p:spPr>
          <a:xfrm>
            <a:off x="7288006" y="3387809"/>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胺碘酮在心肌病患者中的疗效如何？</a:t>
            </a:r>
          </a:p>
        </p:txBody>
      </p:sp>
      <p:sp>
        <p:nvSpPr>
          <p:cNvPr id="128" name="TextBox 128"/>
          <p:cNvSpPr txBox="1"/>
          <p:nvPr/>
        </p:nvSpPr>
        <p:spPr>
          <a:xfrm>
            <a:off x="7288006" y="4658974"/>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胺碘酮在心肌病患者中的安全性如何？</a:t>
            </a:r>
          </a:p>
        </p:txBody>
      </p:sp>
      <p:grpSp>
        <p:nvGrpSpPr>
          <p:cNvPr id="129" name="Group 129"/>
          <p:cNvGrpSpPr/>
          <p:nvPr/>
        </p:nvGrpSpPr>
        <p:grpSpPr>
          <a:xfrm>
            <a:off x="454963" y="93878"/>
            <a:ext cx="10641129" cy="914400"/>
            <a:chOff x="454963" y="93878"/>
            <a:chExt cx="10641129" cy="914400"/>
          </a:xfrm>
        </p:grpSpPr>
        <p:sp>
          <p:nvSpPr>
            <p:cNvPr id="130" name="AutoShape 13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AutoShape 13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2" name="AutoShape 13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3" name="AutoShape 13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AutoShape 13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AutoShape 13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6" name="AutoShape 13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7" name="AutoShape 13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AutoShape 14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2" name="AutoShape 14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3" name="AutoShape 14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AutoShape 14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AutoShape 14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6" name="AutoShape 14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7" name="AutoShape 14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TextBox 15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研究问题和目标</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9589987">
            <a:off x="4454253" y="3728811"/>
            <a:ext cx="4292624" cy="1204932"/>
          </a:xfrm>
          <a:custGeom>
            <a:rect l="l" t="t" r="r" b="b"/>
            <a:pathLst>
              <a:path w="4648848" h="1304923">
                <a:moveTo>
                  <a:pt x="4559807" y="0"/>
                </a:moveTo>
                <a:lnTo>
                  <a:pt x="4648848" y="1304923"/>
                </a:lnTo>
                <a:lnTo>
                  <a:pt x="406711" y="1304922"/>
                </a:lnTo>
                <a:lnTo>
                  <a:pt x="89042" y="1304922"/>
                </a:lnTo>
                <a:lnTo>
                  <a:pt x="0" y="0"/>
                </a:lnTo>
                <a:lnTo>
                  <a:pt x="406711"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9589987">
            <a:off x="3568187" y="2529272"/>
            <a:ext cx="4270524" cy="1198728"/>
          </a:xfrm>
          <a:custGeom>
            <a:rect l="l" t="t" r="r" b="b"/>
            <a:pathLst>
              <a:path w="4648848" h="1304923">
                <a:moveTo>
                  <a:pt x="4559807" y="0"/>
                </a:moveTo>
                <a:lnTo>
                  <a:pt x="4648848" y="1304923"/>
                </a:lnTo>
                <a:lnTo>
                  <a:pt x="406711" y="1304922"/>
                </a:lnTo>
                <a:lnTo>
                  <a:pt x="89042" y="1304922"/>
                </a:lnTo>
                <a:lnTo>
                  <a:pt x="0" y="0"/>
                </a:lnTo>
                <a:lnTo>
                  <a:pt x="406711"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flipH="1" flipV="1">
            <a:off x="4474863" y="5012009"/>
            <a:ext cx="6452875" cy="1007532"/>
          </a:xfrm>
          <a:custGeom>
            <a:rect l="l" t="t" r="r" b="b"/>
            <a:pathLst>
              <a:path w="7024533" h="1096789">
                <a:moveTo>
                  <a:pt x="7024533" y="1096789"/>
                </a:moveTo>
                <a:lnTo>
                  <a:pt x="6730159" y="1096789"/>
                </a:lnTo>
                <a:lnTo>
                  <a:pt x="6227367" y="1096789"/>
                </a:lnTo>
                <a:lnTo>
                  <a:pt x="5932993" y="1096789"/>
                </a:lnTo>
                <a:lnTo>
                  <a:pt x="835684" y="1096789"/>
                </a:lnTo>
                <a:lnTo>
                  <a:pt x="0" y="0"/>
                </a:lnTo>
                <a:lnTo>
                  <a:pt x="255312" y="0"/>
                </a:lnTo>
                <a:lnTo>
                  <a:pt x="5094321" y="0"/>
                </a:lnTo>
                <a:lnTo>
                  <a:pt x="5388695" y="0"/>
                </a:lnTo>
                <a:lnTo>
                  <a:pt x="5891487" y="0"/>
                </a:lnTo>
                <a:lnTo>
                  <a:pt x="6185861" y="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flipV="1">
            <a:off x="3576905" y="3825188"/>
            <a:ext cx="6446549" cy="1007532"/>
          </a:xfrm>
          <a:custGeom>
            <a:rect l="l" t="t" r="r" b="b"/>
            <a:pathLst>
              <a:path w="7017646" h="1096789">
                <a:moveTo>
                  <a:pt x="7017646" y="1096789"/>
                </a:moveTo>
                <a:lnTo>
                  <a:pt x="6679144" y="1096789"/>
                </a:lnTo>
                <a:lnTo>
                  <a:pt x="6334779" y="1096789"/>
                </a:lnTo>
                <a:lnTo>
                  <a:pt x="5996278" y="1096789"/>
                </a:lnTo>
                <a:lnTo>
                  <a:pt x="835685" y="1096789"/>
                </a:lnTo>
                <a:lnTo>
                  <a:pt x="0" y="0"/>
                </a:lnTo>
                <a:lnTo>
                  <a:pt x="5157606" y="0"/>
                </a:lnTo>
                <a:lnTo>
                  <a:pt x="5496108" y="0"/>
                </a:lnTo>
                <a:lnTo>
                  <a:pt x="5840472" y="0"/>
                </a:lnTo>
                <a:lnTo>
                  <a:pt x="6178974"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609211" y="1451543"/>
            <a:ext cx="5216281" cy="1007532"/>
          </a:xfrm>
          <a:custGeom>
            <a:rect l="l" t="t" r="r" b="b"/>
            <a:pathLst>
              <a:path w="5678389" h="1096789">
                <a:moveTo>
                  <a:pt x="0" y="0"/>
                </a:moveTo>
                <a:lnTo>
                  <a:pt x="3420227" y="0"/>
                </a:lnTo>
                <a:lnTo>
                  <a:pt x="4038183" y="0"/>
                </a:lnTo>
                <a:lnTo>
                  <a:pt x="4221761" y="0"/>
                </a:lnTo>
                <a:lnTo>
                  <a:pt x="4839717" y="0"/>
                </a:lnTo>
                <a:lnTo>
                  <a:pt x="5678389" y="1096789"/>
                </a:lnTo>
                <a:lnTo>
                  <a:pt x="5060433" y="1096789"/>
                </a:lnTo>
                <a:lnTo>
                  <a:pt x="4876855" y="1096789"/>
                </a:lnTo>
                <a:lnTo>
                  <a:pt x="4258899" y="1096789"/>
                </a:lnTo>
                <a:lnTo>
                  <a:pt x="0" y="109678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590163" y="2638366"/>
            <a:ext cx="6130636" cy="1007532"/>
          </a:xfrm>
          <a:custGeom>
            <a:rect l="l" t="t" r="r" b="b"/>
            <a:pathLst>
              <a:path w="6673747" h="1096789">
                <a:moveTo>
                  <a:pt x="0" y="0"/>
                </a:moveTo>
                <a:lnTo>
                  <a:pt x="3420226" y="0"/>
                </a:lnTo>
                <a:lnTo>
                  <a:pt x="4221760" y="0"/>
                </a:lnTo>
                <a:lnTo>
                  <a:pt x="5152211" y="0"/>
                </a:lnTo>
                <a:lnTo>
                  <a:pt x="5835075" y="0"/>
                </a:lnTo>
                <a:lnTo>
                  <a:pt x="6673747" y="1096789"/>
                </a:lnTo>
                <a:lnTo>
                  <a:pt x="5990883" y="1096789"/>
                </a:lnTo>
                <a:lnTo>
                  <a:pt x="5060432" y="1096789"/>
                </a:lnTo>
                <a:lnTo>
                  <a:pt x="4258898" y="1096789"/>
                </a:lnTo>
                <a:lnTo>
                  <a:pt x="0" y="1096789"/>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654742" y="2746306"/>
            <a:ext cx="641522" cy="7991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02</a:t>
            </a:r>
            <a:endParaRPr lang="en-US" sz="1100"/>
          </a:p>
        </p:txBody>
      </p:sp>
      <p:sp>
        <p:nvSpPr>
          <p:cNvPr id="9" name="AutoShape 9"/>
          <p:cNvSpPr/>
          <p:nvPr/>
        </p:nvSpPr>
        <p:spPr>
          <a:xfrm>
            <a:off x="4474857" y="3898948"/>
            <a:ext cx="641522" cy="7991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03</a:t>
            </a:r>
            <a:endParaRPr lang="en-US" sz="1100"/>
          </a:p>
        </p:txBody>
      </p:sp>
      <p:sp>
        <p:nvSpPr>
          <p:cNvPr id="10" name="AutoShape 10"/>
          <p:cNvSpPr/>
          <p:nvPr/>
        </p:nvSpPr>
        <p:spPr>
          <a:xfrm>
            <a:off x="5295226" y="5119948"/>
            <a:ext cx="649537" cy="7991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04</a:t>
            </a:r>
            <a:endParaRPr lang="en-US" sz="1100"/>
          </a:p>
        </p:txBody>
      </p:sp>
      <p:sp>
        <p:nvSpPr>
          <p:cNvPr id="11" name="Freeform 11"/>
          <p:cNvSpPr/>
          <p:nvPr/>
        </p:nvSpPr>
        <p:spPr>
          <a:xfrm>
            <a:off x="1480299" y="1451543"/>
            <a:ext cx="2095069" cy="1097178"/>
          </a:xfrm>
          <a:custGeom>
            <a:rect l="l" t="t" r="r" b="b"/>
            <a:pathLst>
              <a:path w="2280670" h="1194377">
                <a:moveTo>
                  <a:pt x="2280670" y="0"/>
                </a:moveTo>
                <a:lnTo>
                  <a:pt x="1362432" y="1194377"/>
                </a:lnTo>
                <a:lnTo>
                  <a:pt x="0" y="1194376"/>
                </a:lnTo>
                <a:lnTo>
                  <a:pt x="918238"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480300" y="2548719"/>
            <a:ext cx="2095069" cy="1097178"/>
          </a:xfrm>
          <a:custGeom>
            <a:rect l="l" t="t" r="r" b="b"/>
            <a:pathLst>
              <a:path w="2280670" h="1194377">
                <a:moveTo>
                  <a:pt x="1362432" y="0"/>
                </a:moveTo>
                <a:lnTo>
                  <a:pt x="2280670" y="1194377"/>
                </a:lnTo>
                <a:lnTo>
                  <a:pt x="918238" y="1194377"/>
                </a:lnTo>
                <a:lnTo>
                  <a:pt x="0" y="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883508" y="1559483"/>
            <a:ext cx="612668" cy="7991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01</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研究问题和目标</a:t>
              </a:r>
            </a:p>
          </p:txBody>
        </p:sp>
      </p:grpSp>
      <p:sp>
        <p:nvSpPr>
          <p:cNvPr id="36" name="TextBox 36"/>
          <p:cNvSpPr txBox="1"/>
          <p:nvPr/>
        </p:nvSpPr>
        <p:spPr>
          <a:xfrm>
            <a:off x="3698767" y="1450300"/>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研究目标</a:t>
            </a:r>
          </a:p>
        </p:txBody>
      </p:sp>
      <p:sp>
        <p:nvSpPr>
          <p:cNvPr id="37" name="TextBox 37"/>
          <p:cNvSpPr txBox="1"/>
          <p:nvPr/>
        </p:nvSpPr>
        <p:spPr>
          <a:xfrm>
            <a:off x="4550182" y="2644255"/>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通过系统评价胺碘酮在心肌病患者中的疗效，为临床决策提供科学依据。</a:t>
            </a:r>
          </a:p>
        </p:txBody>
      </p:sp>
      <p:sp>
        <p:nvSpPr>
          <p:cNvPr id="38" name="TextBox 38"/>
          <p:cNvSpPr txBox="1"/>
          <p:nvPr/>
        </p:nvSpPr>
        <p:spPr>
          <a:xfrm>
            <a:off x="5655481" y="3874265"/>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全面评估胺碘酮在心肌病患者中的安全性，揭示其潜在的风险因素。</a:t>
            </a:r>
          </a:p>
        </p:txBody>
      </p:sp>
      <p:sp>
        <p:nvSpPr>
          <p:cNvPr id="39" name="TextBox 39"/>
          <p:cNvSpPr txBox="1"/>
          <p:nvPr/>
        </p:nvSpPr>
        <p:spPr>
          <a:xfrm>
            <a:off x="6401648" y="5012009"/>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探索胺碘酮在心肌病患者中的最佳用药方案，优化临床治疗策略。</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02</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胺碘酮药物简介</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药物作用机制</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胺碘酮还具有一定的拮抗交感神经活性的作用，有助于降低心肌梗死后猝死的发生率。</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拮抗交感神经活性</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胺碘酮通过抑制心脏多种离子通道，延长心肌细胞动作电位时程和有效不应期，从而发挥抗心律失常作用。</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延长心肌细胞动作电位时程和有效不应期</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胺碘酮可非竞争性阻滞α和β肾上腺素能受体，且能扩张冠状动脉，增加冠脉流量，减少心肌耗氧量。</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阻滞钠、钾、钙通道</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适应症</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胺碘酮主要用于治疗各种室上性与室性快速性心律失常，包括心房扑动与颤动、预激综合征等。此外，也可用于心肌梗死后室性心律失常的治疗。</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禁忌症</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对碘过敏者禁用胺碘酮，同时严重窦性心动过缓、窦房阻滞、未安装起搏器的病窦综合症以及高度房室传导阻滞患者也应避免使用。此外，甲状腺功能异常、肝功能损害以及妊娠期和哺乳期妇女也需谨慎使用。</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适应症与禁忌症</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胺碘酮通常采用口服或静脉注射的方式给药。口服时，可与食物同服以减少胃肠道刺激；静脉注射时，需用5%葡萄糖溶液稀释后缓慢注射。</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使用方法</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胺碘酮的剂量需根据患者的具体病情和体重进行调整。一般来说，成人常用剂量为每日0.4-0.6g，分2-3次口服；紧急情况下，可首次使用150-300mg静脉注射，之后根据病情逐渐减量。对于老年患者或肝功能不全者，应适当减少剂量以降低不良反应风险。</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剂量</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使用方法及剂量</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03</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心肌病患者概述</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心肌病定义与分类</a:t>
              </a:r>
            </a:p>
          </p:txBody>
        </p:sp>
      </p:grpSp>
      <p:sp>
        <p:nvSpPr>
          <p:cNvPr id="24" name="TextBox 24"/>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心肌病是指影响心脏肌肉的疾病，主要包括心肌结构、功能及电生理的异常，可导致心力衰竭、心律失常等严重后果。</a:t>
            </a:r>
          </a:p>
        </p:txBody>
      </p:sp>
      <p:sp>
        <p:nvSpPr>
          <p:cNvPr id="25" name="TextBox 25"/>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定义</a:t>
            </a:r>
          </a:p>
        </p:txBody>
      </p:sp>
      <p:sp>
        <p:nvSpPr>
          <p:cNvPr id="26" name="TextBox 26"/>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根据病因、病理生理和临床表现，心肌病可分为遗传性心肌病、混合性心肌病和获得性心肌病三大类。其中，遗传性心肌病主要由基因突变导致，如肥厚型心肌病、扩张型心肌病等；混合性心肌病则既有遗传因素影响，又有后天环境因素参与；获得性心肌病则主要由后天因素如感染、代谢性疾病、缺血等导致。</a:t>
            </a:r>
          </a:p>
        </p:txBody>
      </p:sp>
      <p:sp>
        <p:nvSpPr>
          <p:cNvPr id="27" name="TextBox 27"/>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分类</a:t>
            </a:r>
          </a:p>
        </p:txBody>
      </p:sp>
      <p:sp>
        <p:nvSpPr>
          <p:cNvPr id="28" name="AutoShape 28"/>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心肌病患者可出现心悸、气促、乏力、胸痛、水肿等症状，严重者可发生晕厥、猝死等。不同类型的心肌病临床表现有所差异，如肥厚型心肌病患者可出现劳力性呼吸困难、心绞痛等，而扩张型心肌病患者则以心力衰竭为主要表现。</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诊断方法</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心肌病的诊断需结合患者病史、体格检查、心电图、超声心动图、心脏磁共振等多种检查手段。其中，超声心动图是诊断心肌病最常用的无创性检查方法，可评估心脏结构及功能；心脏磁共振则可提供更详细的心肌结构和功能信息，对于诊断疑难病例具有重要价值。</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临床表现</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临床表现及诊断方法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https://d.book118.com/528113020076006044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Arial"/>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Arial"/>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Bebas Neue Regular</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2024-09-24T19:02:18.963</cp:lastPrinted>
  <dcterms:created xsi:type="dcterms:W3CDTF">2024-09-24T11:02:18Z</dcterms:created>
  <dcterms:modified xsi:type="dcterms:W3CDTF">2024-09-24T11:02:21Z</dcterms:modified>
</cp:coreProperties>
</file>