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0095" cy="685927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29FAA0F-2349-45DA-9EBD-9D94C9A1CFA0}"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382588" y="685800"/>
            <a:ext cx="6092825"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F37086-15D0-443D-AF17-A3F21825C045}"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0997CF1-82F9-4FE5-99E9-B7E9B74F25E7}" type="slidenum">
              <a:rPr lang="zh-CN" altLang="en-US" smtClean="0">
                <a:solidFill>
                  <a:prstClr val="black"/>
                </a:solidFill>
              </a:rPr>
              <a:t>1</a:t>
            </a:fld>
            <a:endParaRPr lang="zh-CN" altLang="en-US">
              <a:solidFill>
                <a:prstClr val="black"/>
              </a:solidFill>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C9163E-0FCF-44AC-AC24-2B311989BE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D83530-4818-4F58-B1AE-0ED2ABAEA6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EEB8C8-32B9-4D8A-AA7F-0B61EB6BD0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6CA03A-0FBB-4B1E-BF49-4C30BE0F24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D49EC7-34E5-4F01-93B3-41BBDEC0AD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A8602D-E3EE-40C2-BC07-A5129CCC82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28143B-6A9C-44C2-ACC2-F74F77CAE0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1421E4-E634-4605-9FE1-E86143053B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5E859E-AEEB-4854-A3B4-3AACF3ABCD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2FFC7C-AD2D-436D-A34B-C095CA8284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8FAD0B-1C0B-4100-99B5-872EDF4C31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教材隐性知识">
    <p:spTree>
      <p:nvGrpSpPr>
        <p:cNvPr id="1" name=""/>
        <p:cNvGrpSpPr/>
        <p:nvPr/>
      </p:nvGrpSpPr>
      <p:grpSpPr>
        <a:xfrm>
          <a:off x="0" y="0"/>
          <a:ext cx="0" cy="0"/>
        </a:xfrm>
      </p:grpSpPr>
      <p:pic>
        <p:nvPicPr>
          <p:cNvPr id="9" name="图片 8"/>
          <p:cNvPicPr preferRelativeResize="0"/>
          <p:nvPr userDrawn="1"/>
        </p:nvPicPr>
        <p:blipFill>
          <a:blip r:embed="rId1">
            <a:extLst>
              <a:ext uri="{28A0092B-C50C-407E-A947-70E740481C1C}">
                <a14:useLocalDpi xmlns:a14="http://schemas.microsoft.com/office/drawing/2010/main" val="0"/>
              </a:ext>
            </a:extLst>
          </a:blip>
          <a:srcRect t="5266" b="4205"/>
          <a:stretch>
            <a:fillRect/>
          </a:stretch>
        </p:blipFill>
        <p:spPr>
          <a:xfrm>
            <a:off x="0" y="1588"/>
            <a:ext cx="12189600" cy="6858000"/>
          </a:xfrm>
          <a:prstGeom prst="rect">
            <a:avLst/>
          </a:prstGeom>
        </p:spPr>
      </p:pic>
      <p:sp>
        <p:nvSpPr>
          <p:cNvPr id="14" name="矩形 13"/>
          <p:cNvSpPr/>
          <p:nvPr userDrawn="1"/>
        </p:nvSpPr>
        <p:spPr>
          <a:xfrm>
            <a:off x="-27026" y="0"/>
            <a:ext cx="12217439" cy="1727600"/>
          </a:xfrm>
          <a:prstGeom prst="rect">
            <a:avLst/>
          </a:prstGeom>
          <a:solidFill>
            <a:srgbClr val="818E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ctr"/>
            <a:endParaRPr kumimoji="1" lang="zh-CN" altLang="en-US" sz="2400"/>
          </a:p>
        </p:txBody>
      </p:sp>
      <p:sp>
        <p:nvSpPr>
          <p:cNvPr id="15" name="任意形状 14"/>
          <p:cNvSpPr/>
          <p:nvPr userDrawn="1"/>
        </p:nvSpPr>
        <p:spPr>
          <a:xfrm>
            <a:off x="-27026" y="1501770"/>
            <a:ext cx="12217439" cy="1501295"/>
          </a:xfrm>
          <a:custGeom>
            <a:gdLst>
              <a:gd name="connsiteX0" fmla="*/ 0 w 12191999"/>
              <a:gd name="connsiteY0" fmla="*/ 0 h 1500947"/>
              <a:gd name="connsiteX1" fmla="*/ 12191999 w 12191999"/>
              <a:gd name="connsiteY1" fmla="*/ 0 h 1500947"/>
              <a:gd name="connsiteX2" fmla="*/ 12191999 w 12191999"/>
              <a:gd name="connsiteY2" fmla="*/ 669131 h 1500947"/>
              <a:gd name="connsiteX3" fmla="*/ 11750290 w 12191999"/>
              <a:gd name="connsiteY3" fmla="*/ 788658 h 1500947"/>
              <a:gd name="connsiteX4" fmla="*/ 6096001 w 12191999"/>
              <a:gd name="connsiteY4" fmla="*/ 1500947 h 1500947"/>
              <a:gd name="connsiteX5" fmla="*/ 441709 w 12191999"/>
              <a:gd name="connsiteY5" fmla="*/ 788658 h 1500947"/>
              <a:gd name="connsiteX6" fmla="*/ 0 w 12191999"/>
              <a:gd name="connsiteY6" fmla="*/ 669130 h 150094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1999" h="1500947">
                <a:moveTo>
                  <a:pt x="0" y="0"/>
                </a:moveTo>
                <a:lnTo>
                  <a:pt x="12191999" y="0"/>
                </a:lnTo>
                <a:lnTo>
                  <a:pt x="12191999" y="669131"/>
                </a:lnTo>
                <a:lnTo>
                  <a:pt x="11750290" y="788658"/>
                </a:lnTo>
                <a:cubicBezTo>
                  <a:pt x="9943031" y="1253646"/>
                  <a:pt x="8048396" y="1500947"/>
                  <a:pt x="6096001" y="1500947"/>
                </a:cubicBezTo>
                <a:cubicBezTo>
                  <a:pt x="4143604" y="1500947"/>
                  <a:pt x="2248969" y="1253646"/>
                  <a:pt x="441709" y="788658"/>
                </a:cubicBezTo>
                <a:lnTo>
                  <a:pt x="0" y="669130"/>
                </a:lnTo>
                <a:close/>
              </a:path>
            </a:pathLst>
          </a:custGeom>
          <a:solidFill>
            <a:srgbClr val="818E5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ctr"/>
            <a:endParaRPr kumimoji="1" lang="zh-CN" altLang="en-US" sz="2400"/>
          </a:p>
        </p:txBody>
      </p:sp>
      <p:sp>
        <p:nvSpPr>
          <p:cNvPr id="2" name="剪去对角的矩形 1"/>
          <p:cNvSpPr/>
          <p:nvPr userDrawn="1"/>
        </p:nvSpPr>
        <p:spPr>
          <a:xfrm>
            <a:off x="-27026" y="0"/>
            <a:ext cx="1945769" cy="405458"/>
          </a:xfrm>
          <a:prstGeom prst="snip2DiagRect">
            <a:avLst>
              <a:gd name="adj1" fmla="val 50000"/>
              <a:gd name="adj2" fmla="val 0"/>
            </a:avLst>
          </a:prstGeom>
          <a:solidFill>
            <a:schemeClr val="accent3">
              <a:lumMod val="60000"/>
              <a:lumOff val="4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ctr"/>
            <a:endParaRPr lang="zh-CN" altLang="en-US"/>
          </a:p>
        </p:txBody>
      </p:sp>
      <p:sp>
        <p:nvSpPr>
          <p:cNvPr id="18" name="文本框 17"/>
          <p:cNvSpPr txBox="1"/>
          <p:nvPr userDrawn="1"/>
        </p:nvSpPr>
        <p:spPr>
          <a:xfrm>
            <a:off x="46535" y="3302"/>
            <a:ext cx="1872208" cy="400110"/>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zh-CN" altLang="en-US" sz="2000" i="1" smtClean="0"/>
              <a:t>教材隐性知识</a:t>
            </a:r>
            <a:endParaRPr lang="zh-CN" altLang="en-US" sz="2000" i="1"/>
          </a:p>
        </p:txBody>
      </p:sp>
      <p:sp>
        <p:nvSpPr>
          <p:cNvPr id="8" name="圆角矩形 7"/>
          <p:cNvSpPr/>
          <p:nvPr userDrawn="1"/>
        </p:nvSpPr>
        <p:spPr>
          <a:xfrm>
            <a:off x="430172" y="909514"/>
            <a:ext cx="11330068" cy="5616623"/>
          </a:xfrm>
          <a:prstGeom prst="roundRect">
            <a:avLst>
              <a:gd name="adj" fmla="val 1925"/>
            </a:avLst>
          </a:prstGeom>
          <a:pattFill prst="smGrid">
            <a:fgClr>
              <a:schemeClr val="bg1">
                <a:lumMod val="95000"/>
              </a:schemeClr>
            </a:fgClr>
            <a:bgClr>
              <a:schemeClr val="bg1"/>
            </a:bgClr>
          </a:pattFill>
          <a:ln>
            <a:noFill/>
          </a:ln>
          <a:effectLst>
            <a:outerShdw blurRad="76200" dist="381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ctr"/>
            <a:endParaRPr kumimoji="1" lang="zh-CN" altLang="en-US" sz="2400"/>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00">
    <p:spTree>
      <p:nvGrpSpPr>
        <p:cNvPr id="1" name=""/>
        <p:cNvGrpSpPr/>
        <p:nvPr/>
      </p:nvGrpSpPr>
      <p:grpSpPr>
        <a:xfrm>
          <a:off x="0" y="0"/>
          <a:ext cx="0" cy="0"/>
        </a:xfrm>
      </p:grpSpPr>
      <p:sp>
        <p:nvSpPr>
          <p:cNvPr id="14" name="矩形 13"/>
          <p:cNvSpPr/>
          <p:nvPr userDrawn="1"/>
        </p:nvSpPr>
        <p:spPr>
          <a:xfrm>
            <a:off x="0" y="0"/>
            <a:ext cx="12190413" cy="1727600"/>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ctr"/>
            <a:endParaRPr kumimoji="1" lang="zh-CN" altLang="en-US" sz="2400"/>
          </a:p>
        </p:txBody>
      </p:sp>
      <p:sp>
        <p:nvSpPr>
          <p:cNvPr id="15" name="任意形状 14"/>
          <p:cNvSpPr/>
          <p:nvPr userDrawn="1"/>
        </p:nvSpPr>
        <p:spPr>
          <a:xfrm>
            <a:off x="1" y="1501770"/>
            <a:ext cx="12190412" cy="1501295"/>
          </a:xfrm>
          <a:custGeom>
            <a:gdLst>
              <a:gd name="connsiteX0" fmla="*/ 0 w 12191999"/>
              <a:gd name="connsiteY0" fmla="*/ 0 h 1500947"/>
              <a:gd name="connsiteX1" fmla="*/ 12191999 w 12191999"/>
              <a:gd name="connsiteY1" fmla="*/ 0 h 1500947"/>
              <a:gd name="connsiteX2" fmla="*/ 12191999 w 12191999"/>
              <a:gd name="connsiteY2" fmla="*/ 669131 h 1500947"/>
              <a:gd name="connsiteX3" fmla="*/ 11750290 w 12191999"/>
              <a:gd name="connsiteY3" fmla="*/ 788658 h 1500947"/>
              <a:gd name="connsiteX4" fmla="*/ 6096001 w 12191999"/>
              <a:gd name="connsiteY4" fmla="*/ 1500947 h 1500947"/>
              <a:gd name="connsiteX5" fmla="*/ 441709 w 12191999"/>
              <a:gd name="connsiteY5" fmla="*/ 788658 h 1500947"/>
              <a:gd name="connsiteX6" fmla="*/ 0 w 12191999"/>
              <a:gd name="connsiteY6" fmla="*/ 669130 h 150094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1999" h="1500947">
                <a:moveTo>
                  <a:pt x="0" y="0"/>
                </a:moveTo>
                <a:lnTo>
                  <a:pt x="12191999" y="0"/>
                </a:lnTo>
                <a:lnTo>
                  <a:pt x="12191999" y="669131"/>
                </a:lnTo>
                <a:lnTo>
                  <a:pt x="11750290" y="788658"/>
                </a:lnTo>
                <a:cubicBezTo>
                  <a:pt x="9943031" y="1253646"/>
                  <a:pt x="8048396" y="1500947"/>
                  <a:pt x="6096001" y="1500947"/>
                </a:cubicBezTo>
                <a:cubicBezTo>
                  <a:pt x="4143604" y="1500947"/>
                  <a:pt x="2248969" y="1253646"/>
                  <a:pt x="441709" y="788658"/>
                </a:cubicBezTo>
                <a:lnTo>
                  <a:pt x="0" y="669130"/>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ctr"/>
            <a:endParaRPr kumimoji="1" lang="zh-CN" altLang="en-US" sz="2400"/>
          </a:p>
        </p:txBody>
      </p:sp>
      <p:sp>
        <p:nvSpPr>
          <p:cNvPr id="22" name="任意形状 21"/>
          <p:cNvSpPr/>
          <p:nvPr userDrawn="1"/>
        </p:nvSpPr>
        <p:spPr>
          <a:xfrm>
            <a:off x="0" y="0"/>
            <a:ext cx="838090" cy="707886"/>
          </a:xfrm>
          <a:custGeom>
            <a:gdLst>
              <a:gd name="connsiteX0" fmla="*/ 0 w 670093"/>
              <a:gd name="connsiteY0" fmla="*/ 0 h 425685"/>
              <a:gd name="connsiteX1" fmla="*/ 670093 w 670093"/>
              <a:gd name="connsiteY1" fmla="*/ 0 h 425685"/>
              <a:gd name="connsiteX2" fmla="*/ 664674 w 670093"/>
              <a:gd name="connsiteY2" fmla="*/ 53757 h 425685"/>
              <a:gd name="connsiteX3" fmla="*/ 208333 w 670093"/>
              <a:gd name="connsiteY3" fmla="*/ 425685 h 425685"/>
              <a:gd name="connsiteX4" fmla="*/ 27021 w 670093"/>
              <a:gd name="connsiteY4" fmla="*/ 389080 h 425685"/>
              <a:gd name="connsiteX5" fmla="*/ 0 w 670093"/>
              <a:gd name="connsiteY5" fmla="*/ 374413 h 4256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0093" h="425684">
                <a:moveTo>
                  <a:pt x="0" y="0"/>
                </a:moveTo>
                <a:lnTo>
                  <a:pt x="670093" y="0"/>
                </a:lnTo>
                <a:lnTo>
                  <a:pt x="664674" y="53757"/>
                </a:lnTo>
                <a:cubicBezTo>
                  <a:pt x="621239" y="266015"/>
                  <a:pt x="433432" y="425685"/>
                  <a:pt x="208333" y="425685"/>
                </a:cubicBezTo>
                <a:cubicBezTo>
                  <a:pt x="144019" y="425685"/>
                  <a:pt x="82749" y="412651"/>
                  <a:pt x="27021" y="389080"/>
                </a:cubicBezTo>
                <a:lnTo>
                  <a:pt x="0" y="374413"/>
                </a:lnTo>
                <a:close/>
              </a:path>
            </a:pathLst>
          </a:cu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ctr"/>
            <a:endParaRPr kumimoji="1" lang="zh-CN" altLang="en-US" sz="2400"/>
          </a:p>
        </p:txBody>
      </p:sp>
      <p:sp>
        <p:nvSpPr>
          <p:cNvPr id="9" name="圆角矩形 8"/>
          <p:cNvSpPr/>
          <p:nvPr userDrawn="1"/>
        </p:nvSpPr>
        <p:spPr>
          <a:xfrm>
            <a:off x="430172" y="909514"/>
            <a:ext cx="11330068" cy="5616623"/>
          </a:xfrm>
          <a:prstGeom prst="roundRect">
            <a:avLst>
              <a:gd name="adj" fmla="val 1925"/>
            </a:avLst>
          </a:prstGeom>
          <a:pattFill prst="smGrid">
            <a:fgClr>
              <a:schemeClr val="bg1">
                <a:lumMod val="95000"/>
              </a:schemeClr>
            </a:fgClr>
            <a:bgClr>
              <a:schemeClr val="bg1"/>
            </a:bgClr>
          </a:pattFill>
          <a:ln>
            <a:noFill/>
          </a:ln>
          <a:effectLst>
            <a:outerShdw blurRad="76200" dist="381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ctr"/>
            <a:endParaRPr kumimoji="1" lang="zh-CN" altLang="en-US" sz="2400"/>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空白">
    <p:spTree>
      <p:nvGrpSpPr>
        <p:cNvPr id="1" name=""/>
        <p:cNvGrpSpPr/>
        <p:nvPr/>
      </p:nvGrpSpPr>
      <p:grpSpPr>
        <a:xfrm>
          <a:off x="0" y="0"/>
          <a:ext cx="0" cy="0"/>
        </a:xfrm>
      </p:grpSpPr>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8_空白">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image" Target="../media/image2.jpeg" /><Relationship Id="rId6" Type="http://schemas.openxmlformats.org/officeDocument/2006/relationships/image" Target="file:///D:\qq&#25991;&#20214;\712321467\Image\C2C\Image2\%7b75232B38-A165-1FB7-499C-2E1C792CACB5%7d.png" TargetMode="External" /><Relationship Id="rId7" Type="http://schemas.openxmlformats.org/officeDocument/2006/relationships/image" Target="../media/image3.png"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3" name="矩形 2"/>
          <p:cNvSpPr/>
          <p:nvPr userDrawn="1"/>
        </p:nvSpPr>
        <p:spPr>
          <a:xfrm>
            <a:off x="0" y="0"/>
            <a:ext cx="12190413" cy="6859588"/>
          </a:xfrm>
          <a:prstGeom prst="rect">
            <a:avLst/>
          </a:prstGeom>
          <a:blipFill dpi="0" rotWithShape="1">
            <a:blip r:embed="rId5">
              <a:alphaModFix amt="97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ctr"/>
            <a:endParaRPr lang="zh-CN" altLang="en-US"/>
          </a:p>
        </p:txBody>
      </p:sp>
      <p:pic>
        <p:nvPicPr>
          <p:cNvPr id="4" name="图片 1073743875" descr="学科网 zxxk.com" title=""/>
          <p:cNvPicPr>
            <a:picLocks noChangeAspect="1"/>
          </p:cNvPicPr>
          <p:nvPr/>
        </p:nvPicPr>
        <p:blipFill>
          <a:blip r:embed="rId7" r:link="rId6"/>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11402502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7" name="文本框 16" title=""/>
          <p:cNvSpPr txBox="1"/>
          <p:nvPr/>
        </p:nvSpPr>
        <p:spPr>
          <a:xfrm>
            <a:off x="838835" y="3027045"/>
            <a:ext cx="10810240" cy="852805"/>
          </a:xfrm>
          <a:prstGeom prst="rect">
            <a:avLst/>
          </a:prstGeom>
          <a:noFill/>
        </p:spPr>
        <p:txBody>
          <a:bodyPr wrap="square" rtlCol="0">
            <a:spAutoFit/>
          </a:bodyPr>
          <a:lstStyle>
            <a:defPPr>
              <a:defRPr lang="zh-CN"/>
            </a:defPPr>
            <a:lvl1pPr marL="0" algn="ctr" defTabSz="1219200" rtl="0" eaLnBrk="1" latinLnBrk="0" hangingPunct="1">
              <a:defRPr sz="8800" b="1" kern="1200">
                <a:gradFill flip="none" rotWithShape="1">
                  <a:gsLst>
                    <a:gs pos="38000">
                      <a:srgbClr val="9E8348"/>
                    </a:gs>
                    <a:gs pos="71000">
                      <a:srgbClr val="FBF7F0"/>
                    </a:gs>
                    <a:gs pos="0">
                      <a:srgbClr val="FBF7F0"/>
                    </a:gs>
                    <a:gs pos="100000">
                      <a:srgbClr val="A0854A"/>
                    </a:gs>
                  </a:gsLst>
                  <a:lin ang="8100000" scaled="1"/>
                </a:gradFill>
                <a:latin typeface="微软雅黑 Light" panose="020b0502040204020203" pitchFamily="34" charset="-122"/>
                <a:ea typeface="锐字工房云字库细圆GBK" panose="02010604000000000000" pitchFamily="2" charset="-122"/>
                <a:cs typeface="+mn-ea"/>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ctr">
              <a:lnSpc>
                <a:spcPct val="110000"/>
              </a:lnSpc>
            </a:pPr>
            <a:r>
              <a:rPr lang="zh-CN" altLang="zh-CN" sz="4500" spc="300">
                <a:solidFill>
                  <a:schemeClr val="tx1"/>
                </a:solidFill>
                <a:latin typeface="微软雅黑" panose="020b0503020204020204" charset="-122"/>
                <a:ea typeface="微软雅黑" panose="020b0503020204020204" charset="-122"/>
              </a:rPr>
              <a:t>群体稳态中相关概念、措施及意义分析</a:t>
            </a:r>
            <a:endParaRPr lang="zh-CN" altLang="zh-CN" sz="4500" spc="300">
              <a:solidFill>
                <a:schemeClr val="tx1"/>
              </a:solidFill>
              <a:latin typeface="微软雅黑" panose="020b0503020204020204" charset="-122"/>
              <a:ea typeface="微软雅黑" panose="020b0503020204020204" charset="-122"/>
            </a:endParaRPr>
          </a:p>
        </p:txBody>
      </p:sp>
      <p:sp>
        <p:nvSpPr>
          <p:cNvPr id="19" name="矩形 18" title=""/>
          <p:cNvSpPr/>
          <p:nvPr/>
        </p:nvSpPr>
        <p:spPr>
          <a:xfrm>
            <a:off x="1630680" y="4293870"/>
            <a:ext cx="9178925" cy="706755"/>
          </a:xfrm>
          <a:prstGeom prst="rect">
            <a:avLst/>
          </a:prstGeom>
        </p:spPr>
        <p:txBody>
          <a:bodyPr wrap="squar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ctr"/>
            <a:r>
              <a:rPr lang="zh-CN" altLang="zh-CN" sz="4000" b="1">
                <a:solidFill>
                  <a:srgbClr val="FF0000"/>
                </a:solidFill>
                <a:latin typeface="黑体" panose="02010609060101010101" charset="-122"/>
                <a:cs typeface="+mn-ea"/>
              </a:rPr>
              <a:t>长句表达</a:t>
            </a:r>
            <a:r>
              <a:rPr lang="en-US" altLang="zh-CN" sz="4000" b="1">
                <a:solidFill>
                  <a:srgbClr val="FF0000"/>
                </a:solidFill>
                <a:latin typeface="黑体" panose="02010609060101010101" charset="-122"/>
                <a:cs typeface="+mn-ea"/>
              </a:rPr>
              <a:t>(</a:t>
            </a:r>
            <a:r>
              <a:rPr lang="zh-CN" altLang="zh-CN" sz="4000" b="1">
                <a:solidFill>
                  <a:srgbClr val="FF0000"/>
                </a:solidFill>
                <a:latin typeface="黑体" panose="02010609060101010101" charset="-122"/>
                <a:cs typeface="+mn-ea"/>
              </a:rPr>
              <a:t>知识点及题型分析</a:t>
            </a:r>
            <a:r>
              <a:rPr lang="en-US" altLang="zh-CN" sz="4000" b="1">
                <a:solidFill>
                  <a:srgbClr val="FF0000"/>
                </a:solidFill>
                <a:latin typeface="黑体" panose="02010609060101010101" charset="-122"/>
                <a:cs typeface="+mn-ea"/>
              </a:rPr>
              <a:t>)</a:t>
            </a:r>
            <a:r>
              <a:rPr lang="en-US" altLang="zh-CN" sz="4000" b="1" smtClean="0">
                <a:solidFill>
                  <a:srgbClr val="FF0000"/>
                </a:solidFill>
                <a:latin typeface="Times New Roman" panose="02020603050405020304" pitchFamily="18" charset="0"/>
                <a:ea typeface="Times New Roman" panose="02020603050405020304" pitchFamily="18" charset="0"/>
                <a:cs typeface="Times New Roman" panose="02020603050405020304" pitchFamily="18" charset="0"/>
              </a:rPr>
              <a:t> </a:t>
            </a:r>
            <a:endParaRPr lang="zh-CN" altLang="en-US" b="1">
              <a:solidFill>
                <a:prstClr val="black"/>
              </a:solidFill>
              <a:latin typeface="Times New Roman" panose="02020603050405020304" pitchFamily="18" charset="0"/>
              <a:cs typeface="Times New Roman" panose="02020603050405020304" pitchFamily="18" charset="0"/>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 name="矩形 26" title=""/>
          <p:cNvSpPr/>
          <p:nvPr/>
        </p:nvSpPr>
        <p:spPr>
          <a:xfrm>
            <a:off x="389206" y="973386"/>
            <a:ext cx="11412000" cy="4616648"/>
          </a:xfrm>
          <a:prstGeom prst="rect">
            <a:avLst/>
          </a:prstGeom>
        </p:spPr>
        <p:txBody>
          <a:bodyPr wrap="squar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1.</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(2019·</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全国</a:t>
            </a:r>
            <a:r>
              <a:rPr lang="en-US" altLang="zh-CN" sz="2800" kern="100">
                <a:latin typeface="宋体" panose="02010600030101010101" pitchFamily="2" charset="-122"/>
                <a:ea typeface="楷体_GB2312" panose="02010609030101010101" pitchFamily="49" charset="-122"/>
                <a:cs typeface="Times New Roman" panose="02020603050405020304" pitchFamily="18" charset="0"/>
              </a:rPr>
              <a:t>Ⅰ</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31)</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某果园中存在</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B</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两种果树害虫，果园中的鸟</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(C)</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可以捕食这两种害虫，</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和</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B</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之间存在种间竞争关系，种间竞争通常是指</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a:t>
            </a:r>
            <a:endPar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endParaRPr>
          </a:p>
          <a:p>
            <a:pPr algn="just">
              <a:lnSpc>
                <a:spcPct val="150000"/>
              </a:lnSpc>
              <a:spcAft>
                <a:spcPct val="0"/>
              </a:spcAft>
            </a:pP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____________________________________________________________</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_</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en-US" altLang="zh-CN" sz="1050" kern="100" smtClean="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2.</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(2019·</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海南，</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29)</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恢复群落的垂直结构和水平结构有助于群落所在生态系统功能的恢复。群落中植物的垂直</a:t>
            </a:r>
            <a:r>
              <a:rPr lang="zh-CN" altLang="zh-CN" sz="2800" kern="100" spc="-100">
                <a:latin typeface="Times New Roman" panose="02020603050405020304" pitchFamily="18" charset="0"/>
                <a:ea typeface="方正中等线简体" panose="03000509000000000000" pitchFamily="65" charset="-122"/>
                <a:cs typeface="Times New Roman" panose="02020603050405020304" pitchFamily="18" charset="0"/>
              </a:rPr>
              <a:t>结构对植物和动物的作用分别</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是</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a:t>
            </a:r>
            <a:endPar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endParaRPr>
          </a:p>
          <a:p>
            <a:pPr algn="just">
              <a:lnSpc>
                <a:spcPct val="150000"/>
              </a:lnSpc>
              <a:spcAft>
                <a:spcPct val="0"/>
              </a:spcAft>
            </a:pP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________________________________________________________________________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p:txBody>
      </p:sp>
      <p:sp>
        <p:nvSpPr>
          <p:cNvPr id="2" name="矩形 1" title=""/>
          <p:cNvSpPr/>
          <p:nvPr/>
        </p:nvSpPr>
        <p:spPr>
          <a:xfrm>
            <a:off x="11198249" y="1753512"/>
            <a:ext cx="543739" cy="523220"/>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两</a:t>
            </a:r>
            <a:endParaRPr lang="zh-CN" altLang="en-US"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endParaRPr>
          </a:p>
        </p:txBody>
      </p:sp>
      <p:sp>
        <p:nvSpPr>
          <p:cNvPr id="5" name="矩形 4" title=""/>
          <p:cNvSpPr/>
          <p:nvPr/>
        </p:nvSpPr>
        <p:spPr>
          <a:xfrm>
            <a:off x="454199" y="2242824"/>
            <a:ext cx="11296938" cy="664477"/>
          </a:xfrm>
          <a:prstGeom prst="rect">
            <a:avLst/>
          </a:prstGeom>
        </p:spPr>
        <p:txBody>
          <a:bodyPr>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spc="-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种或更多种生物共同利用同样的有限资源和空间而产生的相互排斥的现象</a:t>
            </a:r>
            <a:endParaRPr lang="zh-CN" altLang="zh-CN" sz="1050" kern="100" spc="-100">
              <a:effectLst/>
              <a:latin typeface="宋体" panose="02010600030101010101" pitchFamily="2" charset="-122"/>
              <a:ea typeface="宋体" panose="02010600030101010101" pitchFamily="2" charset="-122"/>
              <a:cs typeface="Courier New" panose="02070309020205020404" pitchFamily="49" charset="0"/>
            </a:endParaRPr>
          </a:p>
        </p:txBody>
      </p:sp>
      <p:sp>
        <p:nvSpPr>
          <p:cNvPr id="9" name="矩形 8" title=""/>
          <p:cNvSpPr/>
          <p:nvPr/>
        </p:nvSpPr>
        <p:spPr>
          <a:xfrm>
            <a:off x="10910217" y="3673417"/>
            <a:ext cx="902811" cy="523220"/>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zh-CN" altLang="zh-CN" sz="2800" kern="100" spc="-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提高</a:t>
            </a:r>
            <a:endParaRPr lang="zh-CN" altLang="en-US" spc="-100"/>
          </a:p>
        </p:txBody>
      </p:sp>
      <p:sp>
        <p:nvSpPr>
          <p:cNvPr id="15" name="矩形 14" title=""/>
          <p:cNvSpPr/>
          <p:nvPr/>
        </p:nvSpPr>
        <p:spPr>
          <a:xfrm>
            <a:off x="422209" y="4115032"/>
            <a:ext cx="11344407" cy="1315488"/>
          </a:xfrm>
          <a:prstGeom prst="rect">
            <a:avLst/>
          </a:prstGeom>
        </p:spPr>
        <p:txBody>
          <a:bodyPr>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了植物对阳光等环境资源的利用，为动物创造了多种多样的栖息空间和食物</a:t>
            </a:r>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条件</a:t>
            </a:r>
            <a:endParaRPr lang="en-US"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linds(horizontal)">
                                      <p:cBhvr>
                                        <p:cTn id="10" dur="500"/>
                                        <p:tgtEl>
                                          <p:spTgt spid="5"/>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3" presetClass="entr" presetSubtype="10" dur="50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blinds(horizontal)">
                                      <p:cBhvr>
                                        <p:cTn id="15" dur="500"/>
                                        <p:tgtEl>
                                          <p:spTgt spid="9"/>
                                        </p:tgtEl>
                                      </p:cBhvr>
                                    </p:animEffect>
                                  </p:childTnLst>
                                </p:cTn>
                              </p:par>
                              <p:par>
                                <p:cTn id="16" presetID="3" presetClass="entr" presetSubtype="10" dur="500" fill="hold" grpId="0"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blinds(horizontal)">
                                      <p:cBhvr>
                                        <p:cTn id="18"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9" grpId="0"/>
      <p:bldP spid="15"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title=""/>
          <p:cNvSpPr/>
          <p:nvPr/>
        </p:nvSpPr>
        <p:spPr>
          <a:xfrm>
            <a:off x="389206" y="973386"/>
            <a:ext cx="11412000" cy="4616648"/>
          </a:xfrm>
          <a:prstGeom prst="rect">
            <a:avLst/>
          </a:prstGeom>
        </p:spPr>
        <p:txBody>
          <a:bodyPr wrap="squar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3.</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(2018·</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江苏，</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28)</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从生态学角度解释，污染物排放导致水质恶化的主要原因是</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_______________________________________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en-US" altLang="zh-CN" sz="1050" kern="100" smtClean="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4.</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(2018·</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海南，</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29)</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若要调查群落中松鼠种群的密度，则应采用</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a:t>
            </a:r>
            <a:endPar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endParaRPr>
          </a:p>
          <a:p>
            <a:pPr algn="just">
              <a:lnSpc>
                <a:spcPct val="150000"/>
              </a:lnSpc>
              <a:spcAft>
                <a:spcPct val="0"/>
              </a:spcAft>
            </a:pP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法</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，理由是</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___________________________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随着时间的推移，如果该群落被另一个群落代替，则发生代替的可能原因是</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a:t>
            </a:r>
            <a:endPar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endParaRPr>
          </a:p>
          <a:p>
            <a:pPr algn="just">
              <a:lnSpc>
                <a:spcPct val="150000"/>
              </a:lnSpc>
              <a:spcAft>
                <a:spcPct val="0"/>
              </a:spcAft>
            </a:pP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_</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_____________________________________________(</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答出两点即可</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p:txBody>
      </p:sp>
      <p:sp>
        <p:nvSpPr>
          <p:cNvPr id="3" name="矩形 2" title=""/>
          <p:cNvSpPr/>
          <p:nvPr/>
        </p:nvSpPr>
        <p:spPr>
          <a:xfrm>
            <a:off x="1550249" y="1572444"/>
            <a:ext cx="7372319" cy="669158"/>
          </a:xfrm>
          <a:prstGeom prst="rect">
            <a:avLst/>
          </a:prstGeom>
        </p:spPr>
        <p:txBody>
          <a:bodyPr>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河流生态系统自我调节</a:t>
            </a:r>
            <a:r>
              <a:rPr lang="en-US" altLang="zh-CN" sz="2800" kern="100">
                <a:solidFill>
                  <a:srgbClr val="C00000"/>
                </a:solidFill>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自我修复</a:t>
            </a:r>
            <a:r>
              <a:rPr lang="en-US" altLang="zh-CN" sz="2800" kern="100">
                <a:solidFill>
                  <a:srgbClr val="C00000"/>
                </a:solidFill>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能力</a:t>
            </a:r>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有限</a:t>
            </a:r>
            <a:endParaRPr lang="en-US"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endParaRPr>
          </a:p>
        </p:txBody>
      </p:sp>
      <p:sp>
        <p:nvSpPr>
          <p:cNvPr id="8" name="矩形 7" title=""/>
          <p:cNvSpPr/>
          <p:nvPr/>
        </p:nvSpPr>
        <p:spPr>
          <a:xfrm>
            <a:off x="9975432" y="2383582"/>
            <a:ext cx="1620957" cy="523220"/>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标记重捕</a:t>
            </a:r>
            <a:endParaRPr lang="zh-CN" altLang="en-US"/>
          </a:p>
        </p:txBody>
      </p:sp>
      <p:sp>
        <p:nvSpPr>
          <p:cNvPr id="13" name="矩形 12" title=""/>
          <p:cNvSpPr/>
          <p:nvPr/>
        </p:nvSpPr>
        <p:spPr>
          <a:xfrm>
            <a:off x="2235349" y="3022129"/>
            <a:ext cx="4852610" cy="523220"/>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松鼠活动能力强，活动范围大</a:t>
            </a:r>
            <a:endParaRPr lang="zh-CN" altLang="en-US"/>
          </a:p>
        </p:txBody>
      </p:sp>
      <p:sp>
        <p:nvSpPr>
          <p:cNvPr id="17" name="矩形 16" title=""/>
          <p:cNvSpPr/>
          <p:nvPr/>
        </p:nvSpPr>
        <p:spPr>
          <a:xfrm>
            <a:off x="7944028" y="3659056"/>
            <a:ext cx="3775393" cy="523220"/>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后一个群落中的</a:t>
            </a:r>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物</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种竞</a:t>
            </a:r>
            <a:endParaRPr lang="zh-CN" altLang="en-US" sz="2800"/>
          </a:p>
        </p:txBody>
      </p:sp>
      <p:sp>
        <p:nvSpPr>
          <p:cNvPr id="20" name="矩形 19" title=""/>
          <p:cNvSpPr/>
          <p:nvPr/>
        </p:nvSpPr>
        <p:spPr>
          <a:xfrm>
            <a:off x="441801" y="4293890"/>
            <a:ext cx="1620957" cy="523220"/>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争能力强</a:t>
            </a:r>
            <a:endParaRPr lang="zh-CN" altLang="en-US"/>
          </a:p>
        </p:txBody>
      </p:sp>
      <p:sp>
        <p:nvSpPr>
          <p:cNvPr id="24" name="矩形 23" title=""/>
          <p:cNvSpPr/>
          <p:nvPr/>
        </p:nvSpPr>
        <p:spPr>
          <a:xfrm>
            <a:off x="2378143" y="4284365"/>
            <a:ext cx="8109551" cy="523220"/>
          </a:xfrm>
          <a:prstGeom prst="rect">
            <a:avLst/>
          </a:prstGeom>
        </p:spPr>
        <p:txBody>
          <a:bodyPr>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前一个群落为后一个群落的产生提供了良好的</a:t>
            </a:r>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环境</a:t>
            </a:r>
            <a:endParaRPr lang="en-US"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blinds(horizontal)">
                                      <p:cBhvr>
                                        <p:cTn id="12" dur="500"/>
                                        <p:tgtEl>
                                          <p:spTgt spid="8"/>
                                        </p:tgtEl>
                                      </p:cBhvr>
                                    </p:animEffect>
                                  </p:childTnLst>
                                </p:cTn>
                              </p:par>
                              <p:par>
                                <p:cTn id="13" presetID="3" presetClass="entr" presetSubtype="10" dur="50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blinds(horizontal)">
                                      <p:cBhvr>
                                        <p:cTn id="15" dur="500"/>
                                        <p:tgtEl>
                                          <p:spTgt spid="13"/>
                                        </p:tgtEl>
                                      </p:cBhvr>
                                    </p:animEffect>
                                  </p:childTnLst>
                                </p:cTn>
                              </p:par>
                              <p:par>
                                <p:cTn id="16" presetID="3" presetClass="entr" presetSubtype="10" dur="500" fill="hold" grpId="0" nodeType="withEffect">
                                  <p:stCondLst>
                                    <p:cond delay="0"/>
                                  </p:stCondLst>
                                  <p:childTnLst>
                                    <p:set>
                                      <p:cBhvr>
                                        <p:cTn id="17" dur="1" fill="hold">
                                          <p:stCondLst>
                                            <p:cond delay="0"/>
                                          </p:stCondLst>
                                        </p:cTn>
                                        <p:tgtEl>
                                          <p:spTgt spid="17"/>
                                        </p:tgtEl>
                                        <p:attrNameLst>
                                          <p:attrName>style.visibility</p:attrName>
                                        </p:attrNameLst>
                                      </p:cBhvr>
                                      <p:to>
                                        <p:strVal val="visible"/>
                                      </p:to>
                                    </p:set>
                                    <p:animEffect transition="in" filter="blinds(horizontal)">
                                      <p:cBhvr>
                                        <p:cTn id="18" dur="500"/>
                                        <p:tgtEl>
                                          <p:spTgt spid="17"/>
                                        </p:tgtEl>
                                      </p:cBhvr>
                                    </p:animEffect>
                                  </p:childTnLst>
                                </p:cTn>
                              </p:par>
                              <p:par>
                                <p:cTn id="19" presetID="3" presetClass="entr" presetSubtype="10" dur="500" fill="hold" grpId="0" nodeType="with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blinds(horizontal)">
                                      <p:cBhvr>
                                        <p:cTn id="21" dur="500"/>
                                        <p:tgtEl>
                                          <p:spTgt spid="20"/>
                                        </p:tgtEl>
                                      </p:cBhvr>
                                    </p:animEffect>
                                  </p:childTnLst>
                                </p:cTn>
                              </p:par>
                              <p:par>
                                <p:cTn id="22" presetID="3" presetClass="entr" presetSubtype="10" dur="500" fill="hold" grpId="0" nodeType="withEffect">
                                  <p:stCondLst>
                                    <p:cond delay="0"/>
                                  </p:stCondLst>
                                  <p:childTnLst>
                                    <p:set>
                                      <p:cBhvr>
                                        <p:cTn id="23" dur="1" fill="hold">
                                          <p:stCondLst>
                                            <p:cond delay="0"/>
                                          </p:stCondLst>
                                        </p:cTn>
                                        <p:tgtEl>
                                          <p:spTgt spid="24"/>
                                        </p:tgtEl>
                                        <p:attrNameLst>
                                          <p:attrName>style.visibility</p:attrName>
                                        </p:attrNameLst>
                                      </p:cBhvr>
                                      <p:to>
                                        <p:strVal val="visible"/>
                                      </p:to>
                                    </p:set>
                                    <p:animEffect transition="in" filter="blinds(horizontal)">
                                      <p:cBhvr>
                                        <p:cTn id="24"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13" grpId="0"/>
      <p:bldP spid="17" grpId="0"/>
      <p:bldP spid="20" grpId="0"/>
      <p:bldP spid="24"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title=""/>
          <p:cNvSpPr/>
          <p:nvPr/>
        </p:nvSpPr>
        <p:spPr>
          <a:xfrm>
            <a:off x="389206" y="837506"/>
            <a:ext cx="11412000" cy="5909310"/>
          </a:xfrm>
          <a:prstGeom prst="rect">
            <a:avLst/>
          </a:prstGeom>
        </p:spPr>
        <p:txBody>
          <a:bodyPr wrap="squar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5.</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(2020·</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海南，</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24)</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随着培养时间的延长，在有限的空间中，每组酵母菌种群数量都会达到环境容纳量。环境容纳量是指</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a:t>
            </a:r>
            <a:endPar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endParaRPr>
          </a:p>
          <a:p>
            <a:pPr algn="just">
              <a:lnSpc>
                <a:spcPct val="150000"/>
              </a:lnSpc>
              <a:spcAft>
                <a:spcPct val="0"/>
              </a:spcAft>
            </a:pP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en-US" altLang="zh-CN" sz="1050" kern="100" smtClean="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6.</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(2020·</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全国</a:t>
            </a:r>
            <a:r>
              <a:rPr lang="en-US" altLang="zh-CN" sz="2800" kern="100">
                <a:latin typeface="宋体" panose="02010600030101010101" pitchFamily="2" charset="-122"/>
                <a:ea typeface="楷体_GB2312" panose="02010609030101010101" pitchFamily="49" charset="-122"/>
                <a:cs typeface="Times New Roman" panose="02020603050405020304" pitchFamily="18" charset="0"/>
              </a:rPr>
              <a:t>Ⅱ</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38)</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(1)</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植树造林、</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无废弃物农业</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、污水净化是建设美丽中国的重要措施。在植树造林时，一般认为，全部种植一种植物的做法是不可取的。因为与混合种植方式所构建的生态系统相比，按照种植一种植物方式所构建的生态系统，其抵抗力稳定性</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抵抗力稳定性的含义是</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___________________________________________</a:t>
            </a:r>
            <a:r>
              <a:rPr lang="en-US" altLang="zh-CN" sz="2800" kern="100">
                <a:solidFill>
                  <a:prstClr val="black"/>
                </a:solidFill>
                <a:latin typeface="Times New Roman" panose="02020603050405020304" pitchFamily="18" charset="0"/>
                <a:ea typeface="方正中等线简体" panose="03000509000000000000" pitchFamily="65" charset="-122"/>
                <a:cs typeface="Courier New" panose="02070309020205020404" pitchFamily="49" charset="0"/>
              </a:rPr>
              <a:t>____________</a:t>
            </a:r>
            <a:endParaRPr lang="zh-CN" altLang="zh-CN" sz="1050" kern="100" smtClean="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p:txBody>
      </p:sp>
      <p:sp>
        <p:nvSpPr>
          <p:cNvPr id="4" name="矩形 3" title=""/>
          <p:cNvSpPr/>
          <p:nvPr/>
        </p:nvSpPr>
        <p:spPr>
          <a:xfrm>
            <a:off x="7923981" y="1595964"/>
            <a:ext cx="3775393" cy="523220"/>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一定的</a:t>
            </a:r>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环境条件</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所能</a:t>
            </a:r>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维</a:t>
            </a:r>
            <a:endParaRPr lang="zh-CN" altLang="en-US" sz="2800"/>
          </a:p>
        </p:txBody>
      </p:sp>
      <p:sp>
        <p:nvSpPr>
          <p:cNvPr id="6" name="矩形 5" title=""/>
          <p:cNvSpPr/>
          <p:nvPr/>
        </p:nvSpPr>
        <p:spPr>
          <a:xfrm>
            <a:off x="455196" y="2251894"/>
            <a:ext cx="3057247" cy="523220"/>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lvl="0"/>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持</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的种群最大数量</a:t>
            </a:r>
            <a:endParaRPr lang="zh-CN" altLang="en-US" sz="2800">
              <a:solidFill>
                <a:prstClr val="black"/>
              </a:solidFill>
            </a:endParaRPr>
          </a:p>
        </p:txBody>
      </p:sp>
      <p:sp>
        <p:nvSpPr>
          <p:cNvPr id="11" name="矩形 10" title=""/>
          <p:cNvSpPr/>
          <p:nvPr/>
        </p:nvSpPr>
        <p:spPr>
          <a:xfrm>
            <a:off x="8677969" y="4806082"/>
            <a:ext cx="543739" cy="523220"/>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低</a:t>
            </a:r>
            <a:endParaRPr lang="zh-CN" altLang="en-US"/>
          </a:p>
        </p:txBody>
      </p:sp>
      <p:sp>
        <p:nvSpPr>
          <p:cNvPr id="15" name="矩形 14" title=""/>
          <p:cNvSpPr/>
          <p:nvPr/>
        </p:nvSpPr>
        <p:spPr>
          <a:xfrm>
            <a:off x="1873343" y="5300613"/>
            <a:ext cx="9812557" cy="738664"/>
          </a:xfrm>
          <a:prstGeom prst="rect">
            <a:avLst/>
          </a:prstGeom>
        </p:spPr>
        <p:txBody>
          <a:bodyPr>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生态系统抵抗外界干扰并使自身的结构与功能保持原状或不</a:t>
            </a:r>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受</a:t>
            </a:r>
            <a:endParaRPr lang="zh-CN" altLang="zh-CN" sz="2800" kern="100">
              <a:effectLst/>
              <a:latin typeface="宋体" panose="02010600030101010101" pitchFamily="2" charset="-122"/>
              <a:ea typeface="宋体" panose="02010600030101010101" pitchFamily="2" charset="-122"/>
              <a:cs typeface="Courier New" panose="02070309020205020404" pitchFamily="49" charset="0"/>
            </a:endParaRPr>
          </a:p>
        </p:txBody>
      </p:sp>
      <p:sp>
        <p:nvSpPr>
          <p:cNvPr id="18" name="矩形 17" title=""/>
          <p:cNvSpPr/>
          <p:nvPr/>
        </p:nvSpPr>
        <p:spPr>
          <a:xfrm>
            <a:off x="442769" y="5937493"/>
            <a:ext cx="1980029" cy="738664"/>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lvl="0" algn="just">
              <a:lnSpc>
                <a:spcPct val="150000"/>
              </a:lnSpc>
            </a:pP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损害的能力</a:t>
            </a:r>
            <a:endParaRPr lang="zh-CN" altLang="zh-CN" sz="2800" kern="100">
              <a:solidFill>
                <a:prstClr val="black"/>
              </a:solidFill>
              <a:latin typeface="宋体" panose="02010600030101010101" pitchFamily="2" charset="-122"/>
              <a:ea typeface="宋体" panose="02010600030101010101" pitchFamily="2" charset="-122"/>
              <a:cs typeface="Courier New" panose="02070309020205020404" pitchFamily="49"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linds(horizontal)">
                                      <p:cBhvr>
                                        <p:cTn id="10" dur="500"/>
                                        <p:tgtEl>
                                          <p:spTgt spid="6"/>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3" presetClass="entr" presetSubtype="10" dur="50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blinds(horizontal)">
                                      <p:cBhvr>
                                        <p:cTn id="15" dur="500"/>
                                        <p:tgtEl>
                                          <p:spTgt spid="11"/>
                                        </p:tgtEl>
                                      </p:cBhvr>
                                    </p:animEffect>
                                  </p:childTnLst>
                                </p:cTn>
                              </p:par>
                              <p:par>
                                <p:cTn id="16" presetID="3" presetClass="entr" presetSubtype="10" dur="500" fill="hold" grpId="0"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blinds(horizontal)">
                                      <p:cBhvr>
                                        <p:cTn id="18" dur="500"/>
                                        <p:tgtEl>
                                          <p:spTgt spid="15"/>
                                        </p:tgtEl>
                                      </p:cBhvr>
                                    </p:animEffect>
                                  </p:childTnLst>
                                </p:cTn>
                              </p:par>
                              <p:par>
                                <p:cTn id="19" presetID="3" presetClass="entr" presetSubtype="10" dur="500" fill="hold" grpId="0" nodeType="with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blinds(horizontal)">
                                      <p:cBhvr>
                                        <p:cTn id="21"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11" grpId="0"/>
      <p:bldP spid="15" grpId="0"/>
      <p:bldP spid="18"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title=""/>
          <p:cNvSpPr/>
          <p:nvPr/>
        </p:nvSpPr>
        <p:spPr>
          <a:xfrm>
            <a:off x="389206" y="818456"/>
            <a:ext cx="11412000" cy="3970318"/>
          </a:xfrm>
          <a:prstGeom prst="rect">
            <a:avLst/>
          </a:prstGeom>
        </p:spPr>
        <p:txBody>
          <a:bodyPr wrap="squar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(2)</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无废弃物农业</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是我国利用生态工程的原理进行农业生产的一种模式，其做法是收集有机物质。包括人畜粪便、枯枝落叶等，采用堆肥和沤肥等多种方式，把它们转变为有机肥料，再施用到农田中。施用有机肥料的优点是</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__________________________________________</a:t>
            </a:r>
            <a:r>
              <a:rPr lang="en-US" altLang="zh-CN" sz="2800" kern="100">
                <a:solidFill>
                  <a:prstClr val="black"/>
                </a:solidFill>
                <a:latin typeface="Times New Roman" panose="02020603050405020304" pitchFamily="18" charset="0"/>
                <a:ea typeface="方正中等线简体" panose="03000509000000000000" pitchFamily="65" charset="-122"/>
                <a:cs typeface="Courier New" panose="02070309020205020404" pitchFamily="49" charset="0"/>
              </a:rPr>
              <a:t>_________</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答出</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3</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点即可</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。在有机肥料的形成过程中，微生物起到了重要作用，这些微生物属于生态系统组分中的</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
        <p:nvSpPr>
          <p:cNvPr id="3" name="矩形 2" title=""/>
          <p:cNvSpPr/>
          <p:nvPr/>
        </p:nvSpPr>
        <p:spPr>
          <a:xfrm>
            <a:off x="2589336" y="2725390"/>
            <a:ext cx="9259495" cy="738664"/>
          </a:xfrm>
          <a:prstGeom prst="rect">
            <a:avLst/>
          </a:prstGeom>
        </p:spPr>
        <p:txBody>
          <a:bodyPr wrap="squar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改善了土壤结构；培育了土壤微生物；实现了土壤养分</a:t>
            </a:r>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的</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
        <p:nvSpPr>
          <p:cNvPr id="8" name="矩形 7" title=""/>
          <p:cNvSpPr/>
          <p:nvPr/>
        </p:nvSpPr>
        <p:spPr>
          <a:xfrm>
            <a:off x="459532" y="3365922"/>
            <a:ext cx="1620957" cy="738664"/>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lvl="0" algn="just">
              <a:lnSpc>
                <a:spcPct val="150000"/>
              </a:lnSpc>
            </a:pP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循环利用</a:t>
            </a:r>
            <a:endParaRPr lang="zh-CN" altLang="zh-CN" sz="1050" kern="100">
              <a:solidFill>
                <a:prstClr val="black"/>
              </a:solidFill>
              <a:latin typeface="宋体" panose="02010600030101010101" pitchFamily="2" charset="-122"/>
              <a:ea typeface="宋体" panose="02010600030101010101" pitchFamily="2" charset="-122"/>
              <a:cs typeface="Courier New" panose="02070309020205020404" pitchFamily="49" charset="0"/>
            </a:endParaRPr>
          </a:p>
        </p:txBody>
      </p:sp>
      <p:sp>
        <p:nvSpPr>
          <p:cNvPr id="10" name="矩形 9" title=""/>
          <p:cNvSpPr/>
          <p:nvPr/>
        </p:nvSpPr>
        <p:spPr>
          <a:xfrm>
            <a:off x="7194376" y="4148371"/>
            <a:ext cx="1261884" cy="523220"/>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分解者</a:t>
            </a:r>
            <a:endParaRPr lang="zh-CN" altLang="en-US"/>
          </a:p>
        </p:txBody>
      </p:sp>
      <p:sp>
        <p:nvSpPr>
          <p:cNvPr id="13" name="矩形 12" title=""/>
          <p:cNvSpPr/>
          <p:nvPr/>
        </p:nvSpPr>
        <p:spPr>
          <a:xfrm>
            <a:off x="389206" y="4608865"/>
            <a:ext cx="11412000" cy="2031325"/>
          </a:xfrm>
          <a:prstGeom prst="rect">
            <a:avLst/>
          </a:prstGeom>
        </p:spPr>
        <p:txBody>
          <a:bodyPr wrap="squar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(3)</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在污水净化过程中，除发挥污水处理厂的作用外，若要利用生物来回收污水中的铜、镉等金属元素，请提供一个方案：</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a:t>
            </a:r>
            <a:endPar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endParaRPr>
          </a:p>
          <a:p>
            <a:pPr algn="just">
              <a:lnSpc>
                <a:spcPct val="150000"/>
              </a:lnSpc>
              <a:spcAft>
                <a:spcPct val="0"/>
              </a:spcAft>
            </a:pP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___________________________________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
        <p:nvSpPr>
          <p:cNvPr id="15" name="矩形 14" title=""/>
          <p:cNvSpPr/>
          <p:nvPr/>
        </p:nvSpPr>
        <p:spPr>
          <a:xfrm>
            <a:off x="8295510" y="5376848"/>
            <a:ext cx="3416320" cy="523220"/>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种植能吸收这些金属</a:t>
            </a:r>
            <a:endParaRPr lang="zh-CN" altLang="en-US" sz="2800"/>
          </a:p>
        </p:txBody>
      </p:sp>
      <p:sp>
        <p:nvSpPr>
          <p:cNvPr id="16" name="矩形 15" title=""/>
          <p:cNvSpPr/>
          <p:nvPr/>
        </p:nvSpPr>
        <p:spPr>
          <a:xfrm>
            <a:off x="455196" y="6023253"/>
            <a:ext cx="6288901" cy="523220"/>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lvl="0"/>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元素的水生植物，再从植物中回收金属</a:t>
            </a:r>
            <a:endParaRPr lang="zh-CN" altLang="en-US" sz="2800">
              <a:solidFill>
                <a:prstClr val="black"/>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linds(horizontal)">
                                      <p:cBhvr>
                                        <p:cTn id="10" dur="500"/>
                                        <p:tgtEl>
                                          <p:spTgt spid="8"/>
                                        </p:tgtEl>
                                      </p:cBhvr>
                                    </p:animEffect>
                                  </p:childTnLst>
                                </p:cTn>
                              </p:par>
                              <p:par>
                                <p:cTn id="11" presetID="3" presetClass="entr" presetSubtype="10" dur="50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blinds(horizontal)">
                                      <p:cBhvr>
                                        <p:cTn id="13" dur="500"/>
                                        <p:tgtEl>
                                          <p:spTgt spid="10"/>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3" presetClass="entr" presetSubtype="10" dur="500" fill="hold" grpId="0" nodeType="click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blinds(horizontal)">
                                      <p:cBhvr>
                                        <p:cTn id="18" dur="500"/>
                                        <p:tgtEl>
                                          <p:spTgt spid="15"/>
                                        </p:tgtEl>
                                      </p:cBhvr>
                                    </p:animEffect>
                                  </p:childTnLst>
                                </p:cTn>
                              </p:par>
                              <p:par>
                                <p:cTn id="19" presetID="3" presetClass="entr" presetSubtype="10" dur="500" fill="hold" grpId="0" nodeType="with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blinds(horizontal)">
                                      <p:cBhvr>
                                        <p:cTn id="21"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10" grpId="0"/>
      <p:bldP spid="15" grpId="0"/>
      <p:bldP spid="16"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title=""/>
          <p:cNvSpPr/>
          <p:nvPr/>
        </p:nvSpPr>
        <p:spPr>
          <a:xfrm>
            <a:off x="389206" y="837506"/>
            <a:ext cx="11412000" cy="5909310"/>
          </a:xfrm>
          <a:prstGeom prst="rect">
            <a:avLst/>
          </a:prstGeom>
        </p:spPr>
        <p:txBody>
          <a:bodyPr wrap="squar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7.</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(2020·</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全国</a:t>
            </a:r>
            <a:r>
              <a:rPr lang="en-US" altLang="zh-CN" sz="2800" kern="100">
                <a:latin typeface="宋体" panose="02010600030101010101" pitchFamily="2" charset="-122"/>
                <a:ea typeface="楷体_GB2312" panose="02010609030101010101" pitchFamily="49" charset="-122"/>
                <a:cs typeface="Times New Roman" panose="02020603050405020304" pitchFamily="18" charset="0"/>
              </a:rPr>
              <a:t>Ⅲ</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31)</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假设某种蓝细菌</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是某湖泊中唯一的生产者，其密度极大，使湖水能见度降低。某种动物</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(B)</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是该湖泊中唯一的消费者。该湖泊水体中</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种群密度极大的可能原因是</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___________________________</a:t>
            </a:r>
            <a:endPar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endParaRPr>
          </a:p>
          <a:p>
            <a:pPr algn="just">
              <a:lnSpc>
                <a:spcPct val="150000"/>
              </a:lnSpc>
              <a:spcAft>
                <a:spcPct val="0"/>
              </a:spcAft>
            </a:pP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答出</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2 </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点即可</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en-US" altLang="zh-CN" sz="1050" kern="100" smtClean="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8.</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(2015·</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全国</a:t>
            </a:r>
            <a:r>
              <a:rPr lang="en-US" altLang="zh-CN" sz="2800" kern="100">
                <a:latin typeface="宋体" panose="02010600030101010101" pitchFamily="2" charset="-122"/>
                <a:ea typeface="楷体_GB2312" panose="02010609030101010101" pitchFamily="49" charset="-122"/>
                <a:cs typeface="Times New Roman" panose="02020603050405020304" pitchFamily="18" charset="0"/>
              </a:rPr>
              <a:t>Ⅱ</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31)</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某生态系统总面积为</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250 km</a:t>
            </a:r>
            <a:r>
              <a:rPr lang="en-US" altLang="zh-CN" sz="2800" kern="100" baseline="30000">
                <a:latin typeface="Times New Roman" panose="02020603050405020304" pitchFamily="18" charset="0"/>
                <a:ea typeface="方正中等线简体" panose="03000509000000000000" pitchFamily="65" charset="-122"/>
                <a:cs typeface="Courier New" panose="02070309020205020404" pitchFamily="49" charset="0"/>
              </a:rPr>
              <a:t>2</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，假设该生态系统的食物链为甲种植物</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乙种动物</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丙种动物，乙种动物种群的</a:t>
            </a:r>
            <a:r>
              <a:rPr lang="en-US" altLang="zh-CN" sz="2800" i="1" kern="100">
                <a:latin typeface="Times New Roman" panose="02020603050405020304" pitchFamily="18" charset="0"/>
                <a:ea typeface="方正中等线简体" panose="03000509000000000000" pitchFamily="65" charset="-122"/>
                <a:cs typeface="Courier New" panose="02070309020205020404" pitchFamily="49" charset="0"/>
              </a:rPr>
              <a:t>K</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值为</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1 000</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头。若丙种动物的数量增加，则一段时间后，甲种植物数量也增加，其原因是</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_____________________________________________________________</a:t>
            </a:r>
            <a:endPar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endParaRPr>
          </a:p>
          <a:p>
            <a:pPr algn="just">
              <a:lnSpc>
                <a:spcPct val="150000"/>
              </a:lnSpc>
              <a:spcAft>
                <a:spcPct val="0"/>
              </a:spcAft>
            </a:pP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___________________________________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p:txBody>
      </p:sp>
      <p:sp>
        <p:nvSpPr>
          <p:cNvPr id="3" name="矩形 2" title=""/>
          <p:cNvSpPr/>
          <p:nvPr/>
        </p:nvSpPr>
        <p:spPr>
          <a:xfrm>
            <a:off x="6752803" y="2247702"/>
            <a:ext cx="4852610" cy="523220"/>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水体富营养化</a:t>
            </a:r>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没有其他</a:t>
            </a:r>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生</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产</a:t>
            </a:r>
            <a:endParaRPr lang="zh-CN" altLang="en-US" sz="2800"/>
          </a:p>
        </p:txBody>
      </p:sp>
      <p:sp>
        <p:nvSpPr>
          <p:cNvPr id="9" name="矩形 8" title=""/>
          <p:cNvSpPr/>
          <p:nvPr/>
        </p:nvSpPr>
        <p:spPr>
          <a:xfrm>
            <a:off x="469057" y="2883501"/>
            <a:ext cx="1620957" cy="523220"/>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者的竞争</a:t>
            </a:r>
            <a:endParaRPr lang="zh-CN" altLang="en-US"/>
          </a:p>
        </p:txBody>
      </p:sp>
      <p:sp>
        <p:nvSpPr>
          <p:cNvPr id="11" name="矩形 10" title=""/>
          <p:cNvSpPr/>
          <p:nvPr/>
        </p:nvSpPr>
        <p:spPr>
          <a:xfrm>
            <a:off x="422209" y="5290794"/>
            <a:ext cx="11344407" cy="1384995"/>
          </a:xfrm>
          <a:prstGeom prst="rect">
            <a:avLst/>
          </a:prstGeom>
        </p:spPr>
        <p:txBody>
          <a:bodyPr>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    </a:t>
            </a:r>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由于</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乙种动物以甲种植物为食，丙种动物的数量增加导致乙种动物的数量减少，从而导致甲种植物数量</a:t>
            </a:r>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增加</a:t>
            </a:r>
            <a:endParaRPr lang="en-US"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blinds(horizontal)">
                                      <p:cBhvr>
                                        <p:cTn id="10" dur="500"/>
                                        <p:tgtEl>
                                          <p:spTgt spid="9"/>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3" presetClass="entr" presetSubtype="10" dur="50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blinds(horizontal)">
                                      <p:cBhvr>
                                        <p:cTn id="1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p:bldP spid="11"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 name="矩形 26" title=""/>
          <p:cNvSpPr/>
          <p:nvPr/>
        </p:nvSpPr>
        <p:spPr>
          <a:xfrm>
            <a:off x="678711" y="1472655"/>
            <a:ext cx="10832990" cy="1957139"/>
          </a:xfrm>
          <a:prstGeom prst="rect">
            <a:avLst/>
          </a:prstGeom>
        </p:spPr>
        <p:txBody>
          <a:bodyPr wrap="squar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en-US" sz="2800" kern="100" smtClean="0">
                <a:latin typeface="Times New Roman" panose="02020603050405020304"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此</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类题目对语言表达要求较高，应侧重教材结论性语句的记忆和生态学原理的分析，解答此类问题的根本是要扎实掌握好相关的生态学原理。</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 name="矩形 26" title=""/>
          <p:cNvSpPr/>
          <p:nvPr/>
        </p:nvSpPr>
        <p:spPr>
          <a:xfrm>
            <a:off x="332146" y="893260"/>
            <a:ext cx="11526120" cy="1957139"/>
          </a:xfrm>
          <a:prstGeom prst="rect">
            <a:avLst/>
          </a:prstGeom>
        </p:spPr>
        <p:txBody>
          <a:bodyPr wrap="squar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1.</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(2021·</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河北，</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22)</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为探究全球气候变暖对生态系统的影响，研究者将</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20</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个人工淡水池塘均分成两组，对照组保持环境温度，实验组始终比对照组高</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4 </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利用温控装置</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，并从附近淡水栖息地搜集水生生物投入池塘</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r>
              <a:rPr lang="zh-CN" altLang="zh-CN" sz="2800" kern="100" smtClean="0">
                <a:solidFill>
                  <a:prstClr val="black"/>
                </a:solidFill>
                <a:latin typeface="Times New Roman" panose="02020603050405020304" pitchFamily="18" charset="0"/>
                <a:ea typeface="方正中等线简体" panose="03000509000000000000" pitchFamily="65" charset="-122"/>
                <a:cs typeface="Times New Roman" panose="02020603050405020304" pitchFamily="18" charset="0"/>
              </a:rPr>
              <a:t>连</a:t>
            </a:r>
            <a:endParaRPr lang="zh-CN" altLang="zh-CN" sz="2800" kern="100">
              <a:effectLst/>
              <a:latin typeface="宋体" panose="02010600030101010101" pitchFamily="2" charset="-122"/>
              <a:ea typeface="宋体" panose="02010600030101010101" pitchFamily="2" charset="-122"/>
              <a:cs typeface="Courier New" panose="02070309020205020404" pitchFamily="49" charset="0"/>
            </a:endParaRPr>
          </a:p>
        </p:txBody>
      </p:sp>
      <p:pic>
        <p:nvPicPr>
          <p:cNvPr id="1026" name="Picture 2" title=""/>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7191571" y="2882840"/>
            <a:ext cx="4592267" cy="3283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矩形 10" title=""/>
          <p:cNvSpPr/>
          <p:nvPr/>
        </p:nvSpPr>
        <p:spPr>
          <a:xfrm>
            <a:off x="332146" y="2765468"/>
            <a:ext cx="6771172" cy="2677656"/>
          </a:xfrm>
          <a:prstGeom prst="rect">
            <a:avLst/>
          </a:prstGeom>
        </p:spPr>
        <p:txBody>
          <a:bodyPr wrap="squar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lvl="0" algn="just">
              <a:lnSpc>
                <a:spcPct val="150000"/>
              </a:lnSpc>
            </a:pPr>
            <a:r>
              <a:rPr lang="zh-CN" altLang="zh-CN" sz="2800" kern="100">
                <a:solidFill>
                  <a:prstClr val="black"/>
                </a:solidFill>
                <a:latin typeface="Times New Roman" panose="02020603050405020304" pitchFamily="18" charset="0"/>
                <a:ea typeface="方正中等线简体" panose="03000509000000000000" pitchFamily="65" charset="-122"/>
                <a:cs typeface="Times New Roman" panose="02020603050405020304" pitchFamily="18" charset="0"/>
              </a:rPr>
              <a:t>续多年观测发现，池塘逐渐形成主要由浮游植物和浮游动物组成的群落。第</a:t>
            </a:r>
            <a:r>
              <a:rPr lang="en-US" altLang="zh-CN" sz="2800" kern="100">
                <a:solidFill>
                  <a:prstClr val="black"/>
                </a:solidFill>
                <a:latin typeface="Times New Roman" panose="02020603050405020304" pitchFamily="18" charset="0"/>
                <a:ea typeface="方正中等线简体" panose="03000509000000000000" pitchFamily="65" charset="-122"/>
                <a:cs typeface="Courier New" panose="02070309020205020404" pitchFamily="49" charset="0"/>
              </a:rPr>
              <a:t>15</a:t>
            </a:r>
            <a:r>
              <a:rPr lang="zh-CN" altLang="zh-CN" sz="2800" kern="100">
                <a:solidFill>
                  <a:prstClr val="black"/>
                </a:solidFill>
                <a:latin typeface="Times New Roman" panose="02020603050405020304" pitchFamily="18" charset="0"/>
                <a:ea typeface="方正中等线简体" panose="03000509000000000000" pitchFamily="65" charset="-122"/>
                <a:cs typeface="Times New Roman" panose="02020603050405020304" pitchFamily="18" charset="0"/>
              </a:rPr>
              <a:t>年时，池塘中浮游植物和浮游动物生物量</a:t>
            </a:r>
            <a:r>
              <a:rPr lang="en-US" altLang="zh-CN" sz="2800" kern="100">
                <a:solidFill>
                  <a:prstClr val="black"/>
                </a:solidFill>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kern="100">
                <a:solidFill>
                  <a:prstClr val="black"/>
                </a:solidFill>
                <a:latin typeface="Times New Roman" panose="02020603050405020304" pitchFamily="18" charset="0"/>
                <a:ea typeface="方正中等线简体" panose="03000509000000000000" pitchFamily="65" charset="-122"/>
                <a:cs typeface="Times New Roman" panose="02020603050405020304" pitchFamily="18" charset="0"/>
              </a:rPr>
              <a:t>单位体积水体中生物体的质量</a:t>
            </a:r>
            <a:r>
              <a:rPr lang="en-US" altLang="zh-CN" sz="2800" kern="100">
                <a:solidFill>
                  <a:prstClr val="black"/>
                </a:solidFill>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kern="100">
                <a:solidFill>
                  <a:prstClr val="black"/>
                </a:solidFill>
                <a:latin typeface="Times New Roman" panose="02020603050405020304" pitchFamily="18" charset="0"/>
                <a:ea typeface="方正中等线简体" panose="03000509000000000000" pitchFamily="65" charset="-122"/>
                <a:cs typeface="Times New Roman" panose="02020603050405020304" pitchFamily="18" charset="0"/>
              </a:rPr>
              <a:t>的检测结果如图。</a:t>
            </a:r>
            <a:endParaRPr lang="zh-CN" altLang="zh-CN" sz="2800" kern="100">
              <a:solidFill>
                <a:prstClr val="black"/>
              </a:solidFill>
              <a:latin typeface="宋体" panose="02010600030101010101" pitchFamily="2" charset="-122"/>
              <a:ea typeface="宋体" panose="02010600030101010101" pitchFamily="2" charset="-122"/>
              <a:cs typeface="Courier New" panose="02070309020205020404" pitchFamily="49"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 name="矩形 26" title=""/>
          <p:cNvSpPr/>
          <p:nvPr/>
        </p:nvSpPr>
        <p:spPr>
          <a:xfrm>
            <a:off x="389206" y="893260"/>
            <a:ext cx="11412000" cy="4616648"/>
          </a:xfrm>
          <a:prstGeom prst="rect">
            <a:avLst/>
          </a:prstGeom>
        </p:spPr>
        <p:txBody>
          <a:bodyPr wrap="squar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回答下列问题：</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从能量流动角度分析，升温导致该生态系统总生物量降低的原因可能是</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_________________________________________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碳在池塘生物群落中主要以</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的</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形式传递，碳循环具有全球性的主要原因是</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a:t>
            </a:r>
            <a:endPar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endParaRPr>
          </a:p>
          <a:p>
            <a:pPr algn="just">
              <a:lnSpc>
                <a:spcPct val="150000"/>
              </a:lnSpc>
              <a:spcAft>
                <a:spcPct val="0"/>
              </a:spcAft>
            </a:pP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______________________________________</a:t>
            </a:r>
            <a:endPar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endParaRPr>
          </a:p>
          <a:p>
            <a:pPr algn="just">
              <a:lnSpc>
                <a:spcPct val="150000"/>
              </a:lnSpc>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______________________________________</a:t>
            </a:r>
            <a:endPar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endParaRPr>
          </a:p>
          <a:p>
            <a:pPr algn="just">
              <a:lnSpc>
                <a:spcPct val="150000"/>
              </a:lnSpc>
              <a:spcAft>
                <a:spcPct val="0"/>
              </a:spcAft>
            </a:pP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___________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pic>
        <p:nvPicPr>
          <p:cNvPr id="1026" name="Picture 2" title=""/>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7343997" y="3531033"/>
            <a:ext cx="4457209" cy="31866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矩形 2" title=""/>
          <p:cNvSpPr/>
          <p:nvPr/>
        </p:nvSpPr>
        <p:spPr>
          <a:xfrm>
            <a:off x="440482" y="2292524"/>
            <a:ext cx="7446042" cy="523220"/>
          </a:xfrm>
          <a:prstGeom prst="rect">
            <a:avLst/>
          </a:prstGeom>
        </p:spPr>
        <p:txBody>
          <a:bodyPr>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生物自身呼吸消耗增加，分解者分解作用</a:t>
            </a:r>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加快</a:t>
            </a:r>
            <a:endParaRPr lang="en-US"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endParaRPr>
          </a:p>
        </p:txBody>
      </p:sp>
      <p:sp>
        <p:nvSpPr>
          <p:cNvPr id="5" name="矩形 4" title=""/>
          <p:cNvSpPr/>
          <p:nvPr/>
        </p:nvSpPr>
        <p:spPr>
          <a:xfrm>
            <a:off x="1174279" y="2940482"/>
            <a:ext cx="1980029" cy="523220"/>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含碳有机物</a:t>
            </a:r>
            <a:endParaRPr lang="zh-CN" altLang="en-US"/>
          </a:p>
        </p:txBody>
      </p:sp>
      <p:sp>
        <p:nvSpPr>
          <p:cNvPr id="7" name="矩形 6" title=""/>
          <p:cNvSpPr/>
          <p:nvPr/>
        </p:nvSpPr>
        <p:spPr>
          <a:xfrm>
            <a:off x="10161199" y="2953083"/>
            <a:ext cx="1620957" cy="523220"/>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碳在生物</a:t>
            </a:r>
            <a:endParaRPr lang="zh-CN" altLang="en-US" sz="2800"/>
          </a:p>
        </p:txBody>
      </p:sp>
      <p:sp>
        <p:nvSpPr>
          <p:cNvPr id="9" name="矩形 8" title=""/>
          <p:cNvSpPr/>
          <p:nvPr/>
        </p:nvSpPr>
        <p:spPr>
          <a:xfrm>
            <a:off x="422209" y="3401219"/>
            <a:ext cx="11344407" cy="2031325"/>
          </a:xfrm>
          <a:prstGeom prst="rect">
            <a:avLst/>
          </a:prstGeom>
        </p:spPr>
        <p:txBody>
          <a:bodyPr>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群落和非生物环境之间的循环主要以</a:t>
            </a:r>
            <a:r>
              <a:rPr lang="en-US" altLang="zh-CN" sz="2800" kern="100">
                <a:solidFill>
                  <a:srgbClr val="C00000"/>
                </a:solidFill>
                <a:latin typeface="Times New Roman" panose="02020603050405020304" pitchFamily="18" charset="0"/>
                <a:ea typeface="方正中等线简体" panose="03000509000000000000" pitchFamily="65" charset="-122"/>
                <a:cs typeface="Courier New" panose="02070309020205020404" pitchFamily="49" charset="0"/>
              </a:rPr>
              <a:t>CO</a:t>
            </a:r>
            <a:r>
              <a:rPr lang="en-US" altLang="zh-CN" sz="2800" kern="100" baseline="-25000">
                <a:solidFill>
                  <a:srgbClr val="C00000"/>
                </a:solidFill>
                <a:latin typeface="Times New Roman" panose="02020603050405020304" pitchFamily="18" charset="0"/>
                <a:ea typeface="方正中等线简体" panose="03000509000000000000" pitchFamily="65" charset="-122"/>
                <a:cs typeface="Courier New" panose="02070309020205020404" pitchFamily="49" charset="0"/>
              </a:rPr>
              <a:t>2</a:t>
            </a:r>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的</a:t>
            </a:r>
            <a:endParaRPr lang="en-US"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pPr>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形式</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进行</a:t>
            </a:r>
            <a:r>
              <a:rPr lang="zh-CN" altLang="zh-CN" sz="2800" kern="100">
                <a:solidFill>
                  <a:srgbClr val="C00000"/>
                </a:solidFill>
                <a:latin typeface="宋体" panose="02010600030101010101" pitchFamily="2" charset="-122"/>
                <a:ea typeface="Times New Roman" panose="02020603050405020304" pitchFamily="18" charset="0"/>
                <a:cs typeface="Courier New" panose="02070309020205020404" pitchFamily="49" charset="0"/>
              </a:rPr>
              <a:t> </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，大气中的</a:t>
            </a:r>
            <a:r>
              <a:rPr lang="en-US" altLang="zh-CN" sz="2800" kern="100">
                <a:solidFill>
                  <a:srgbClr val="C00000"/>
                </a:solidFill>
                <a:latin typeface="Times New Roman" panose="02020603050405020304" pitchFamily="18" charset="0"/>
                <a:ea typeface="方正中等线简体" panose="03000509000000000000" pitchFamily="65" charset="-122"/>
                <a:cs typeface="Courier New" panose="02070309020205020404" pitchFamily="49" charset="0"/>
              </a:rPr>
              <a:t>CO</a:t>
            </a:r>
            <a:r>
              <a:rPr lang="en-US" altLang="zh-CN" sz="2800" kern="100" baseline="-25000">
                <a:solidFill>
                  <a:srgbClr val="C00000"/>
                </a:solidFill>
                <a:latin typeface="Times New Roman" panose="02020603050405020304" pitchFamily="18" charset="0"/>
                <a:ea typeface="方正中等线简体" panose="03000509000000000000" pitchFamily="65" charset="-122"/>
                <a:cs typeface="Courier New" panose="02070309020205020404" pitchFamily="49" charset="0"/>
              </a:rPr>
              <a:t>2</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能够随着</a:t>
            </a:r>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大气环</a:t>
            </a:r>
            <a:endParaRPr lang="en-US"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pPr>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流在</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全球范围内</a:t>
            </a:r>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流动</a:t>
            </a:r>
            <a:endParaRPr lang="en-US"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linds(horizontal)">
                                      <p:cBhvr>
                                        <p:cTn id="10" dur="500"/>
                                        <p:tgtEl>
                                          <p:spTgt spid="5"/>
                                        </p:tgtEl>
                                      </p:cBhvr>
                                    </p:animEffect>
                                  </p:childTnLst>
                                </p:cTn>
                              </p:par>
                              <p:par>
                                <p:cTn id="11" presetID="3" presetClass="entr" presetSubtype="10" dur="50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linds(horizontal)">
                                      <p:cBhvr>
                                        <p:cTn id="13" dur="500"/>
                                        <p:tgtEl>
                                          <p:spTgt spid="7"/>
                                        </p:tgtEl>
                                      </p:cBhvr>
                                    </p:animEffect>
                                  </p:childTnLst>
                                </p:cTn>
                              </p:par>
                              <p:par>
                                <p:cTn id="14" presetID="3" presetClass="entr" presetSubtype="10" dur="500" fill="hold" grpId="0" nodeType="with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blinds(horizontal)">
                                      <p:cBhvr>
                                        <p:cTn id="16"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P spid="9"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 name="矩形 26" title=""/>
          <p:cNvSpPr/>
          <p:nvPr/>
        </p:nvSpPr>
        <p:spPr>
          <a:xfrm>
            <a:off x="389206" y="893260"/>
            <a:ext cx="11412000" cy="5262979"/>
          </a:xfrm>
          <a:prstGeom prst="rect">
            <a:avLst/>
          </a:prstGeom>
        </p:spPr>
        <p:txBody>
          <a:bodyPr wrap="squar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2.</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(2017·</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全国</a:t>
            </a:r>
            <a:r>
              <a:rPr lang="en-US" altLang="zh-CN" sz="2800" kern="100">
                <a:latin typeface="宋体" panose="02010600030101010101" pitchFamily="2" charset="-122"/>
                <a:ea typeface="楷体_GB2312" panose="02010609030101010101" pitchFamily="49" charset="-122"/>
                <a:cs typeface="Times New Roman" panose="02020603050405020304" pitchFamily="18" charset="0"/>
              </a:rPr>
              <a:t>Ⅱ</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31)</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通常，种群具有个体所没有的特征，如种群密度、年龄结构等。那么，种群的年龄结构是指</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___________________________</a:t>
            </a:r>
            <a:endPar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endParaRPr>
          </a:p>
          <a:p>
            <a:pPr algn="just">
              <a:lnSpc>
                <a:spcPct val="150000"/>
              </a:lnSpc>
              <a:spcAft>
                <a:spcPct val="0"/>
              </a:spcAft>
            </a:pP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en-US" altLang="zh-CN" sz="1050" kern="100" smtClean="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3.</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在荒原变林海的过程中，林场建设者施用人工合成的性引诱剂以降低虫害的发生率。其原理是</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_________________________________________</a:t>
            </a:r>
            <a:endPar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endParaRPr>
          </a:p>
          <a:p>
            <a:pPr algn="just">
              <a:lnSpc>
                <a:spcPct val="150000"/>
              </a:lnSpc>
              <a:spcAft>
                <a:spcPct val="0"/>
              </a:spcAft>
            </a:pP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___________________________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en-US" altLang="zh-CN" sz="1050" kern="100" smtClean="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4.</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捕鱼时要控制网眼大小，只捕捉较大的鱼，从种群特征的角度分析其原理：</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a:t>
            </a:r>
            <a:r>
              <a:rPr lang="en-US" altLang="zh-CN" sz="2800" kern="100" smtClean="0">
                <a:solidFill>
                  <a:prstClr val="black"/>
                </a:solidFill>
                <a:latin typeface="Times New Roman" panose="02020603050405020304" pitchFamily="18" charset="0"/>
                <a:ea typeface="方正中等线简体" panose="03000509000000000000" pitchFamily="65" charset="-122"/>
                <a:cs typeface="Courier New" panose="02070309020205020404" pitchFamily="49" charset="0"/>
              </a:rPr>
              <a:t>___________________________________________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p:txBody>
      </p:sp>
      <p:sp>
        <p:nvSpPr>
          <p:cNvPr id="4" name="矩形 3" title=""/>
          <p:cNvSpPr/>
          <p:nvPr/>
        </p:nvSpPr>
        <p:spPr>
          <a:xfrm>
            <a:off x="6846168" y="1653977"/>
            <a:ext cx="4955038" cy="523220"/>
          </a:xfrm>
          <a:prstGeom prst="rect">
            <a:avLst/>
          </a:prstGeom>
        </p:spPr>
        <p:txBody>
          <a:bodyPr wrap="squar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一个种群中各年龄期的个体</a:t>
            </a:r>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数</a:t>
            </a:r>
            <a:endParaRPr lang="zh-CN" altLang="en-US"/>
          </a:p>
        </p:txBody>
      </p:sp>
      <p:sp>
        <p:nvSpPr>
          <p:cNvPr id="8" name="矩形 7" title=""/>
          <p:cNvSpPr/>
          <p:nvPr/>
        </p:nvSpPr>
        <p:spPr>
          <a:xfrm>
            <a:off x="398731" y="2320985"/>
            <a:ext cx="1620957" cy="523220"/>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lvl="0"/>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目的比例</a:t>
            </a:r>
            <a:endParaRPr lang="zh-CN" altLang="en-US">
              <a:solidFill>
                <a:prstClr val="black"/>
              </a:solidFill>
            </a:endParaRPr>
          </a:p>
        </p:txBody>
      </p:sp>
      <p:sp>
        <p:nvSpPr>
          <p:cNvPr id="11" name="矩形 10" title=""/>
          <p:cNvSpPr/>
          <p:nvPr/>
        </p:nvSpPr>
        <p:spPr>
          <a:xfrm>
            <a:off x="4357489" y="3439319"/>
            <a:ext cx="7282333" cy="738664"/>
          </a:xfrm>
          <a:prstGeom prst="rect">
            <a:avLst/>
          </a:prstGeom>
        </p:spPr>
        <p:txBody>
          <a:bodyPr wrap="squar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破坏害虫正常的性别比例，降低种群的</a:t>
            </a:r>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出生</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
        <p:nvSpPr>
          <p:cNvPr id="15" name="矩形 14" title=""/>
          <p:cNvSpPr/>
          <p:nvPr/>
        </p:nvSpPr>
        <p:spPr>
          <a:xfrm>
            <a:off x="450508" y="4077752"/>
            <a:ext cx="4852610" cy="738664"/>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lvl="0" algn="just">
              <a:lnSpc>
                <a:spcPct val="150000"/>
              </a:lnSpc>
            </a:pP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率，从而降低害虫的种群密度</a:t>
            </a:r>
            <a:endParaRPr lang="zh-CN" altLang="zh-CN" sz="1050" kern="100">
              <a:solidFill>
                <a:prstClr val="black"/>
              </a:solidFill>
              <a:latin typeface="宋体" panose="02010600030101010101" pitchFamily="2" charset="-122"/>
              <a:ea typeface="宋体" panose="02010600030101010101" pitchFamily="2" charset="-122"/>
              <a:cs typeface="Courier New" panose="02070309020205020404" pitchFamily="49" charset="0"/>
            </a:endParaRPr>
          </a:p>
        </p:txBody>
      </p:sp>
      <p:sp>
        <p:nvSpPr>
          <p:cNvPr id="18" name="矩形 17" title=""/>
          <p:cNvSpPr/>
          <p:nvPr/>
        </p:nvSpPr>
        <p:spPr>
          <a:xfrm>
            <a:off x="1522454" y="5366692"/>
            <a:ext cx="9469296" cy="669158"/>
          </a:xfrm>
          <a:prstGeom prst="rect">
            <a:avLst/>
          </a:prstGeom>
        </p:spPr>
        <p:txBody>
          <a:bodyPr>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确保鱼种群的年龄结构为增长型，使鱼种群数量增长速度</a:t>
            </a:r>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快</a:t>
            </a:r>
            <a:endParaRPr lang="en-US"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linds(horizontal)">
                                      <p:cBhvr>
                                        <p:cTn id="10" dur="500"/>
                                        <p:tgtEl>
                                          <p:spTgt spid="8"/>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3" presetClass="entr" presetSubtype="10" dur="50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blinds(horizontal)">
                                      <p:cBhvr>
                                        <p:cTn id="15" dur="500"/>
                                        <p:tgtEl>
                                          <p:spTgt spid="11"/>
                                        </p:tgtEl>
                                      </p:cBhvr>
                                    </p:animEffect>
                                  </p:childTnLst>
                                </p:cTn>
                              </p:par>
                              <p:par>
                                <p:cTn id="16" presetID="3" presetClass="entr" presetSubtype="10" dur="500" fill="hold" grpId="0"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blinds(horizontal)">
                                      <p:cBhvr>
                                        <p:cTn id="18" dur="500"/>
                                        <p:tgtEl>
                                          <p:spTgt spid="15"/>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3" presetClass="entr" presetSubtype="10" dur="50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blinds(horizontal)">
                                      <p:cBhvr>
                                        <p:cTn id="23"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11" grpId="0"/>
      <p:bldP spid="15" grpId="0"/>
      <p:bldP spid="18"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 name="矩形 26" title=""/>
          <p:cNvSpPr/>
          <p:nvPr/>
        </p:nvSpPr>
        <p:spPr>
          <a:xfrm>
            <a:off x="389206" y="837506"/>
            <a:ext cx="11412000" cy="5909310"/>
          </a:xfrm>
          <a:prstGeom prst="rect">
            <a:avLst/>
          </a:prstGeom>
        </p:spPr>
        <p:txBody>
          <a:bodyPr wrap="squar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5.</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酿酒和做面包都需要酵母菌，当酵母菌数量为</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时</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，最适宜分离获得菌种；</a:t>
            </a:r>
            <a:r>
              <a:rPr lang="en-US" altLang="zh-CN" sz="2800" i="1" kern="100">
                <a:latin typeface="Times New Roman" panose="02020603050405020304" pitchFamily="18" charset="0"/>
                <a:ea typeface="方正中等线简体" panose="03000509000000000000" pitchFamily="65" charset="-122"/>
                <a:cs typeface="Courier New" panose="02070309020205020404" pitchFamily="49" charset="0"/>
              </a:rPr>
              <a:t>K</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值之后，种群数量减少的原因主要是</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a:t>
            </a:r>
            <a:endPar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endParaRPr>
          </a:p>
          <a:p>
            <a:pPr algn="just">
              <a:lnSpc>
                <a:spcPct val="150000"/>
              </a:lnSpc>
              <a:spcAft>
                <a:spcPct val="0"/>
              </a:spcAft>
            </a:pP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_________________________________________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en-US" altLang="zh-CN" sz="1050" kern="100" smtClean="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6.</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(2019·</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全国</a:t>
            </a:r>
            <a:r>
              <a:rPr lang="en-US" altLang="zh-CN" sz="2800" kern="100">
                <a:latin typeface="宋体" panose="02010600030101010101" pitchFamily="2" charset="-122"/>
                <a:ea typeface="楷体_GB2312" panose="02010609030101010101" pitchFamily="49" charset="-122"/>
                <a:cs typeface="Times New Roman" panose="02020603050405020304" pitchFamily="18" charset="0"/>
              </a:rPr>
              <a:t>Ⅲ</a:t>
            </a:r>
            <a:r>
              <a:rPr lang="zh-CN" altLang="zh-CN" sz="2800" kern="100">
                <a:latin typeface="Times New Roman" panose="02020603050405020304" pitchFamily="18" charset="0"/>
                <a:ea typeface="楷体_GB2312" panose="02010609030101010101" pitchFamily="49" charset="-122"/>
                <a:cs typeface="Times New Roman" panose="02020603050405020304" pitchFamily="18" charset="0"/>
              </a:rPr>
              <a:t>，</a:t>
            </a:r>
            <a:r>
              <a:rPr lang="en-US" altLang="zh-CN" sz="2800" kern="100">
                <a:latin typeface="Times New Roman" panose="02020603050405020304" pitchFamily="18" charset="0"/>
                <a:ea typeface="楷体_GB2312" panose="02010609030101010101" pitchFamily="49" charset="-122"/>
                <a:cs typeface="Courier New" panose="02070309020205020404" pitchFamily="49" charset="0"/>
              </a:rPr>
              <a:t>31)</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若将某种单细胞菌接种在</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5 mL</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培养基</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M</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中，培养条件相同的情况下，则与接种在装有</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10 mL</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液体培养基</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培养基</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M)</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的试管中的单细胞菌的实验结果相比，该种菌的环境容纳量</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t>
            </a:r>
            <a:r>
              <a:rPr lang="en-US" altLang="zh-CN" sz="2800" i="1" kern="100">
                <a:latin typeface="Times New Roman" panose="02020603050405020304" pitchFamily="18" charset="0"/>
                <a:ea typeface="方正中等线简体" panose="03000509000000000000" pitchFamily="65" charset="-122"/>
                <a:cs typeface="Courier New" panose="02070309020205020404" pitchFamily="49" charset="0"/>
              </a:rPr>
              <a:t>K</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值</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填</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增大</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不变</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或</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减小</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。若在</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5 mL</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培养基</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M</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中接种该菌的量增加一倍，则与增加前相比，</a:t>
            </a:r>
            <a:r>
              <a:rPr lang="en-US" altLang="zh-CN" sz="2800" i="1" kern="100">
                <a:latin typeface="Times New Roman" panose="02020603050405020304" pitchFamily="18" charset="0"/>
                <a:ea typeface="方正中等线简体" panose="03000509000000000000" pitchFamily="65" charset="-122"/>
                <a:cs typeface="Courier New" panose="02070309020205020404" pitchFamily="49" charset="0"/>
              </a:rPr>
              <a:t>K</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值</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填</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增大</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不变</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或</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减小</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，原因是</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______________________________________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p:txBody>
      </p:sp>
      <p:sp>
        <p:nvSpPr>
          <p:cNvPr id="3" name="矩形 2" title=""/>
          <p:cNvSpPr/>
          <p:nvPr/>
        </p:nvSpPr>
        <p:spPr>
          <a:xfrm>
            <a:off x="7995989" y="978726"/>
            <a:ext cx="702436" cy="523220"/>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800" i="1" kern="100">
                <a:solidFill>
                  <a:srgbClr val="C00000"/>
                </a:solidFill>
                <a:latin typeface="Times New Roman" panose="02020603050405020304" pitchFamily="18" charset="0"/>
                <a:ea typeface="方正中等线简体" panose="03000509000000000000" pitchFamily="65" charset="-122"/>
              </a:rPr>
              <a:t>K</a:t>
            </a:r>
            <a:r>
              <a:rPr lang="en-US" altLang="zh-CN" sz="2800" kern="100">
                <a:solidFill>
                  <a:srgbClr val="C00000"/>
                </a:solidFill>
                <a:latin typeface="Times New Roman" panose="02020603050405020304" pitchFamily="18" charset="0"/>
                <a:ea typeface="方正中等线简体" panose="03000509000000000000" pitchFamily="65" charset="-122"/>
              </a:rPr>
              <a:t>/2</a:t>
            </a:r>
            <a:endParaRPr lang="zh-CN" altLang="en-US"/>
          </a:p>
        </p:txBody>
      </p:sp>
      <p:sp>
        <p:nvSpPr>
          <p:cNvPr id="6" name="矩形 5" title=""/>
          <p:cNvSpPr/>
          <p:nvPr/>
        </p:nvSpPr>
        <p:spPr>
          <a:xfrm>
            <a:off x="7770440" y="1482896"/>
            <a:ext cx="3941390" cy="738664"/>
          </a:xfrm>
          <a:prstGeom prst="rect">
            <a:avLst/>
          </a:prstGeom>
        </p:spPr>
        <p:txBody>
          <a:bodyPr wrap="squar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代谢产物的积累导致</a:t>
            </a:r>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酵</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
        <p:nvSpPr>
          <p:cNvPr id="10" name="矩形 9" title=""/>
          <p:cNvSpPr/>
          <p:nvPr/>
        </p:nvSpPr>
        <p:spPr>
          <a:xfrm>
            <a:off x="444674" y="2064179"/>
            <a:ext cx="8109551" cy="669158"/>
          </a:xfrm>
          <a:prstGeom prst="rect">
            <a:avLst/>
          </a:prstGeom>
        </p:spPr>
        <p:txBody>
          <a:bodyPr>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lvl="0" algn="just">
              <a:lnSpc>
                <a:spcPct val="150000"/>
              </a:lnSpc>
            </a:pP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母菌繁殖受影响</a:t>
            </a:r>
            <a:r>
              <a:rPr lang="en-US" altLang="zh-CN" sz="2800" kern="100">
                <a:solidFill>
                  <a:srgbClr val="C00000"/>
                </a:solidFill>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或营养物质的消耗或</a:t>
            </a:r>
            <a:r>
              <a:rPr lang="en-US" altLang="zh-CN" sz="2800" kern="100">
                <a:solidFill>
                  <a:srgbClr val="C00000"/>
                </a:solidFill>
                <a:latin typeface="Times New Roman" panose="02020603050405020304" pitchFamily="18" charset="0"/>
                <a:ea typeface="方正中等线简体" panose="03000509000000000000" pitchFamily="65" charset="-122"/>
                <a:cs typeface="Courier New" panose="02070309020205020404" pitchFamily="49" charset="0"/>
              </a:rPr>
              <a:t>pH</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改变</a:t>
            </a:r>
            <a:r>
              <a:rPr lang="en-US" altLang="zh-CN" sz="2800" kern="100" smtClean="0">
                <a:solidFill>
                  <a:srgbClr val="C00000"/>
                </a:solidFill>
                <a:latin typeface="Times New Roman" panose="02020603050405020304" pitchFamily="18" charset="0"/>
                <a:ea typeface="方正中等线简体" panose="03000509000000000000" pitchFamily="65" charset="-122"/>
                <a:cs typeface="Courier New" panose="02070309020205020404" pitchFamily="49" charset="0"/>
              </a:rPr>
              <a:t>)</a:t>
            </a:r>
            <a:endParaRPr lang="en-US" altLang="zh-CN" sz="2800" kern="100" smtClean="0">
              <a:solidFill>
                <a:srgbClr val="C00000"/>
              </a:solidFill>
              <a:latin typeface="Times New Roman" panose="02020603050405020304" pitchFamily="18" charset="0"/>
              <a:ea typeface="方正中等线简体" panose="03000509000000000000" pitchFamily="65" charset="-122"/>
              <a:cs typeface="Courier New" panose="02070309020205020404" pitchFamily="49" charset="0"/>
            </a:endParaRPr>
          </a:p>
        </p:txBody>
      </p:sp>
      <p:sp>
        <p:nvSpPr>
          <p:cNvPr id="17" name="矩形 16" title=""/>
          <p:cNvSpPr/>
          <p:nvPr/>
        </p:nvSpPr>
        <p:spPr>
          <a:xfrm>
            <a:off x="9561115" y="4175653"/>
            <a:ext cx="902811" cy="523220"/>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减小</a:t>
            </a:r>
            <a:endParaRPr lang="zh-CN" altLang="en-US"/>
          </a:p>
        </p:txBody>
      </p:sp>
      <p:sp>
        <p:nvSpPr>
          <p:cNvPr id="21" name="矩形 20" title=""/>
          <p:cNvSpPr/>
          <p:nvPr/>
        </p:nvSpPr>
        <p:spPr>
          <a:xfrm>
            <a:off x="3987309" y="5452747"/>
            <a:ext cx="902811" cy="523220"/>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不变</a:t>
            </a:r>
            <a:endParaRPr lang="zh-CN" altLang="en-US"/>
          </a:p>
        </p:txBody>
      </p:sp>
      <p:sp>
        <p:nvSpPr>
          <p:cNvPr id="23" name="矩形 22" title=""/>
          <p:cNvSpPr/>
          <p:nvPr/>
        </p:nvSpPr>
        <p:spPr>
          <a:xfrm>
            <a:off x="451079" y="6081769"/>
            <a:ext cx="7372319" cy="523220"/>
          </a:xfrm>
          <a:prstGeom prst="rect">
            <a:avLst/>
          </a:prstGeom>
        </p:spPr>
        <p:txBody>
          <a:bodyPr>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800" i="1" kern="100">
                <a:solidFill>
                  <a:srgbClr val="C00000"/>
                </a:solidFill>
                <a:latin typeface="Times New Roman" panose="02020603050405020304" pitchFamily="18" charset="0"/>
                <a:ea typeface="方正中等线简体" panose="03000509000000000000" pitchFamily="65" charset="-122"/>
              </a:rPr>
              <a:t>K</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值是由环境资源量决定的，与接种量</a:t>
            </a:r>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无关</a:t>
            </a:r>
            <a:endParaRPr lang="en-US"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linds(horizontal)">
                                      <p:cBhvr>
                                        <p:cTn id="10" dur="500"/>
                                        <p:tgtEl>
                                          <p:spTgt spid="6"/>
                                        </p:tgtEl>
                                      </p:cBhvr>
                                    </p:animEffect>
                                  </p:childTnLst>
                                </p:cTn>
                              </p:par>
                              <p:par>
                                <p:cTn id="11" presetID="3" presetClass="entr" presetSubtype="10" dur="50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blinds(horizontal)">
                                      <p:cBhvr>
                                        <p:cTn id="13" dur="500"/>
                                        <p:tgtEl>
                                          <p:spTgt spid="10"/>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3" presetClass="entr" presetSubtype="10" dur="500" fill="hold" grpId="0" nodeType="clickEffect">
                                  <p:stCondLst>
                                    <p:cond delay="0"/>
                                  </p:stCondLst>
                                  <p:childTnLst>
                                    <p:set>
                                      <p:cBhvr>
                                        <p:cTn id="17" dur="1" fill="hold">
                                          <p:stCondLst>
                                            <p:cond delay="0"/>
                                          </p:stCondLst>
                                        </p:cTn>
                                        <p:tgtEl>
                                          <p:spTgt spid="17"/>
                                        </p:tgtEl>
                                        <p:attrNameLst>
                                          <p:attrName>style.visibility</p:attrName>
                                        </p:attrNameLst>
                                      </p:cBhvr>
                                      <p:to>
                                        <p:strVal val="visible"/>
                                      </p:to>
                                    </p:set>
                                    <p:animEffect transition="in" filter="blinds(horizontal)">
                                      <p:cBhvr>
                                        <p:cTn id="18" dur="500"/>
                                        <p:tgtEl>
                                          <p:spTgt spid="17"/>
                                        </p:tgtEl>
                                      </p:cBhvr>
                                    </p:animEffect>
                                  </p:childTnLst>
                                </p:cTn>
                              </p:par>
                              <p:par>
                                <p:cTn id="19" presetID="3" presetClass="entr" presetSubtype="10" dur="500" fill="hold" grpId="0" nodeType="withEffect">
                                  <p:stCondLst>
                                    <p:cond delay="0"/>
                                  </p:stCondLst>
                                  <p:childTnLst>
                                    <p:set>
                                      <p:cBhvr>
                                        <p:cTn id="20" dur="1" fill="hold">
                                          <p:stCondLst>
                                            <p:cond delay="0"/>
                                          </p:stCondLst>
                                        </p:cTn>
                                        <p:tgtEl>
                                          <p:spTgt spid="21"/>
                                        </p:tgtEl>
                                        <p:attrNameLst>
                                          <p:attrName>style.visibility</p:attrName>
                                        </p:attrNameLst>
                                      </p:cBhvr>
                                      <p:to>
                                        <p:strVal val="visible"/>
                                      </p:to>
                                    </p:set>
                                    <p:animEffect transition="in" filter="blinds(horizontal)">
                                      <p:cBhvr>
                                        <p:cTn id="21" dur="500"/>
                                        <p:tgtEl>
                                          <p:spTgt spid="21"/>
                                        </p:tgtEl>
                                      </p:cBhvr>
                                    </p:animEffect>
                                  </p:childTnLst>
                                </p:cTn>
                              </p:par>
                              <p:par>
                                <p:cTn id="22" presetID="3" presetClass="entr" presetSubtype="10" dur="500" fill="hold" grpId="0" nodeType="withEffect">
                                  <p:stCondLst>
                                    <p:cond delay="0"/>
                                  </p:stCondLst>
                                  <p:childTnLst>
                                    <p:set>
                                      <p:cBhvr>
                                        <p:cTn id="23" dur="1" fill="hold">
                                          <p:stCondLst>
                                            <p:cond delay="0"/>
                                          </p:stCondLst>
                                        </p:cTn>
                                        <p:tgtEl>
                                          <p:spTgt spid="23"/>
                                        </p:tgtEl>
                                        <p:attrNameLst>
                                          <p:attrName>style.visibility</p:attrName>
                                        </p:attrNameLst>
                                      </p:cBhvr>
                                      <p:to>
                                        <p:strVal val="visible"/>
                                      </p:to>
                                    </p:set>
                                    <p:animEffect transition="in" filter="blinds(horizontal)">
                                      <p:cBhvr>
                                        <p:cTn id="24"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10" grpId="0"/>
      <p:bldP spid="17" grpId="0"/>
      <p:bldP spid="21" grpId="0"/>
      <p:bldP spid="23"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 name="矩形 26" title=""/>
          <p:cNvSpPr/>
          <p:nvPr/>
        </p:nvSpPr>
        <p:spPr>
          <a:xfrm>
            <a:off x="389206" y="975127"/>
            <a:ext cx="11412000" cy="5262979"/>
          </a:xfrm>
          <a:prstGeom prst="rect">
            <a:avLst/>
          </a:prstGeom>
        </p:spPr>
        <p:txBody>
          <a:bodyPr wrap="squar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7.</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科研人员通过投放捕食浮游植物的鱼类和种植大型挺水植物构建生物修复系统的方法治理湖泊的水华，这样做的原因是</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a:t>
            </a:r>
            <a:endPar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endParaRPr>
          </a:p>
          <a:p>
            <a:pPr algn="just">
              <a:lnSpc>
                <a:spcPct val="150000"/>
              </a:lnSpc>
              <a:spcAft>
                <a:spcPct val="0"/>
              </a:spcAft>
            </a:pP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_________________________________________________________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en-US" altLang="zh-CN" sz="1050" kern="100" smtClean="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8.</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与草丛相比，针叶林中的动物分层现象较为</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填</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简单</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或</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复杂</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，原因是</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_________________________________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en-US" altLang="zh-CN" sz="1050" kern="100" smtClean="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9.</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生态鱼塘为游客提供了垂钓娱乐、陶冶情操的美境。鱼塘中的鲢鱼、草鱼、鲤鱼分别生活在水体的上层、中层和下层，这体现了群落结构存在</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现象</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，原因是</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____________________</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____</a:t>
            </a:r>
            <a:r>
              <a:rPr lang="en-US" altLang="zh-CN" sz="2800" kern="100" smtClean="0">
                <a:latin typeface="Times New Roman" panose="02020603050405020304" pitchFamily="18" charset="0"/>
                <a:ea typeface="方正中等线简体" panose="03000509000000000000" pitchFamily="65" charset="-122"/>
                <a:cs typeface="Courier New" panose="02070309020205020404" pitchFamily="49" charset="0"/>
              </a:rPr>
              <a:t>_____</a:t>
            </a:r>
            <a:r>
              <a:rPr lang="zh-CN" altLang="zh-CN" sz="2800" kern="100" smtClean="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p:txBody>
      </p:sp>
      <p:sp>
        <p:nvSpPr>
          <p:cNvPr id="5" name="矩形 4" title=""/>
          <p:cNvSpPr/>
          <p:nvPr/>
        </p:nvSpPr>
        <p:spPr>
          <a:xfrm>
            <a:off x="8255318" y="1594624"/>
            <a:ext cx="3545888" cy="738664"/>
          </a:xfrm>
          <a:prstGeom prst="rect">
            <a:avLst/>
          </a:prstGeom>
        </p:spPr>
        <p:txBody>
          <a:bodyPr wrap="squar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大型挺水植物和</a:t>
            </a:r>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藻类</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
        <p:nvSpPr>
          <p:cNvPr id="8" name="矩形 7" title=""/>
          <p:cNvSpPr/>
          <p:nvPr/>
        </p:nvSpPr>
        <p:spPr>
          <a:xfrm>
            <a:off x="454199" y="2242696"/>
            <a:ext cx="10793813" cy="669158"/>
          </a:xfrm>
          <a:prstGeom prst="rect">
            <a:avLst/>
          </a:prstGeom>
        </p:spPr>
        <p:txBody>
          <a:bodyPr>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lvl="0" algn="just">
              <a:lnSpc>
                <a:spcPct val="150000"/>
              </a:lnSpc>
            </a:pP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可形成竞争关系以及投放的鱼类能捕食藻类，从而限制藻类</a:t>
            </a:r>
            <a:r>
              <a:rPr lang="zh-CN"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增长</a:t>
            </a:r>
            <a:endParaRPr lang="en-US" altLang="zh-CN" sz="2800" kern="100" smtClean="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endParaRPr>
          </a:p>
        </p:txBody>
      </p:sp>
      <p:sp>
        <p:nvSpPr>
          <p:cNvPr id="11" name="矩形 10" title=""/>
          <p:cNvSpPr/>
          <p:nvPr/>
        </p:nvSpPr>
        <p:spPr>
          <a:xfrm>
            <a:off x="7741250" y="3025259"/>
            <a:ext cx="902811" cy="523220"/>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复杂</a:t>
            </a:r>
            <a:endParaRPr lang="zh-CN" altLang="en-US"/>
          </a:p>
        </p:txBody>
      </p:sp>
      <p:sp>
        <p:nvSpPr>
          <p:cNvPr id="15" name="矩形 14" title=""/>
          <p:cNvSpPr/>
          <p:nvPr/>
        </p:nvSpPr>
        <p:spPr>
          <a:xfrm>
            <a:off x="2710830" y="3667998"/>
            <a:ext cx="5929828" cy="523220"/>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针叶林中植物群落的垂直结构更复杂</a:t>
            </a:r>
            <a:endParaRPr lang="zh-CN" altLang="en-US"/>
          </a:p>
        </p:txBody>
      </p:sp>
      <p:sp>
        <p:nvSpPr>
          <p:cNvPr id="18" name="矩形 17" title=""/>
          <p:cNvSpPr/>
          <p:nvPr/>
        </p:nvSpPr>
        <p:spPr>
          <a:xfrm>
            <a:off x="823003" y="5583639"/>
            <a:ext cx="1620957" cy="523220"/>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垂直分层</a:t>
            </a:r>
            <a:endParaRPr lang="zh-CN" altLang="en-US"/>
          </a:p>
        </p:txBody>
      </p:sp>
      <p:sp>
        <p:nvSpPr>
          <p:cNvPr id="20" name="矩形 19" title=""/>
          <p:cNvSpPr/>
          <p:nvPr/>
        </p:nvSpPr>
        <p:spPr>
          <a:xfrm>
            <a:off x="4520555" y="5583525"/>
            <a:ext cx="5211683" cy="523220"/>
          </a:xfrm>
          <a:prstGeom prst="rect">
            <a:avLst/>
          </a:prstGeom>
        </p:spPr>
        <p:txBody>
          <a:bodyPr wrap="none">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不同鱼类的食物和栖息空间不同</a:t>
            </a:r>
            <a:endParaRPr lang="zh-CN" altLang="en-US"/>
          </a:p>
        </p:txBody>
      </p:sp>
      <p:pic>
        <p:nvPicPr>
          <p:cNvPr id="2" name="Picture 2"/>
          <p:cNvPicPr>
            <a:picLocks noChangeAspect="1"/>
          </p:cNvPicPr>
          <p:nvPr/>
        </p:nvPicPr>
        <p:blipFill>
          <a:blip r:embed="rId2"/>
          <a:stretch>
            <a:fillRect/>
          </a:stretch>
        </p:blipFill>
        <p:spPr>
          <a:xfrm flipH="1">
            <a:off x="10490200" y="11049000"/>
            <a:ext cx="0" cy="0"/>
          </a:xfrm>
          <a:prstGeom prst="rect">
            <a:avLst/>
          </a:prstGeom>
          <a:ln>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linds(horizontal)">
                                      <p:cBhvr>
                                        <p:cTn id="10" dur="500"/>
                                        <p:tgtEl>
                                          <p:spTgt spid="8"/>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3" presetClass="entr" presetSubtype="10" dur="50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blinds(horizontal)">
                                      <p:cBhvr>
                                        <p:cTn id="15" dur="500"/>
                                        <p:tgtEl>
                                          <p:spTgt spid="11"/>
                                        </p:tgtEl>
                                      </p:cBhvr>
                                    </p:animEffect>
                                  </p:childTnLst>
                                </p:cTn>
                              </p:par>
                              <p:par>
                                <p:cTn id="16" presetID="3" presetClass="entr" presetSubtype="10" dur="500" fill="hold" grpId="0"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blinds(horizontal)">
                                      <p:cBhvr>
                                        <p:cTn id="18" dur="500"/>
                                        <p:tgtEl>
                                          <p:spTgt spid="15"/>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3" presetClass="entr" presetSubtype="10" dur="50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blinds(horizontal)">
                                      <p:cBhvr>
                                        <p:cTn id="23" dur="500"/>
                                        <p:tgtEl>
                                          <p:spTgt spid="18"/>
                                        </p:tgtEl>
                                      </p:cBhvr>
                                    </p:animEffect>
                                  </p:childTnLst>
                                </p:cTn>
                              </p:par>
                              <p:par>
                                <p:cTn id="24" presetID="3" presetClass="entr" presetSubtype="10" dur="500" fill="hold" grpId="0" nodeType="withEffect">
                                  <p:stCondLst>
                                    <p:cond delay="0"/>
                                  </p:stCondLst>
                                  <p:childTnLst>
                                    <p:set>
                                      <p:cBhvr>
                                        <p:cTn id="25" dur="1" fill="hold">
                                          <p:stCondLst>
                                            <p:cond delay="0"/>
                                          </p:stCondLst>
                                        </p:cTn>
                                        <p:tgtEl>
                                          <p:spTgt spid="20"/>
                                        </p:tgtEl>
                                        <p:attrNameLst>
                                          <p:attrName>style.visibility</p:attrName>
                                        </p:attrNameLst>
                                      </p:cBhvr>
                                      <p:to>
                                        <p:strVal val="visible"/>
                                      </p:to>
                                    </p:set>
                                    <p:animEffect transition="in" filter="blinds(horizontal)">
                                      <p:cBhvr>
                                        <p:cTn id="26"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11" grpId="0"/>
      <p:bldP spid="15" grpId="0"/>
      <p:bldP spid="18" grpId="0"/>
      <p:bldP spid="20"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095" cy="558927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https://d.book118.com/528114025021006034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7_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基本">
      <a:majorFont>
        <a:latin typeface="Arial Black"/>
        <a:ea typeface="微软雅黑" panose="020b0503020204020204" charset="-122"/>
        <a:cs typeface="Arial"/>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黑体"/>
        <a:cs typeface="Arial"/>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13</Slides>
  <Notes>1</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13</vt:i4>
      </vt:variant>
    </vt:vector>
  </HeadingPairs>
  <TitlesOfParts>
    <vt:vector baseType="lpstr" size="26">
      <vt:lpstr>Arial</vt:lpstr>
      <vt:lpstr>Calibri</vt:lpstr>
      <vt:lpstr>Arial Black</vt:lpstr>
      <vt:lpstr>微软雅黑</vt:lpstr>
      <vt:lpstr>黑体</vt:lpstr>
      <vt:lpstr>微软雅黑 Light</vt:lpstr>
      <vt:lpstr>锐字工房云字库细圆GBK</vt:lpstr>
      <vt:lpstr>Times New Roman</vt:lpstr>
      <vt:lpstr>方正中等线简体</vt:lpstr>
      <vt:lpstr>Courier New</vt:lpstr>
      <vt:lpstr>楷体_GB2312</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2024-09-12T09:19:10.005</cp:lastPrinted>
  <dcterms:created xsi:type="dcterms:W3CDTF">2024-09-12T01:19:10Z</dcterms:created>
  <dcterms:modified xsi:type="dcterms:W3CDTF">2024-09-12T01:19:11Z</dcterms:modified>
</cp:coreProperties>
</file>