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5250A4-3102-4766-9603-CE7C17816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92563-8D7B-4C20-A86C-E9602BFBA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8C81C0-93E5-43D7-9510-647373F06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C199E5-E3E1-4696-A3EE-6BE89F91F6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43F09B-AB60-456C-A7D4-290674FCA3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5127B3-C848-41ED-A05F-C6DFD267C8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370A49-5CC1-48F4-8ECA-03AFD7B809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A5E9CB-5FC5-43DC-A60E-645E7DC027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25D011-A5B6-4570-B227-3EF065FA44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56BAE-4141-4E46-A808-E99F11AD5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34FCE-5B02-4B3E-98C3-E2F753825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20073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科研中心实验室消防演示</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2023-12-28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实验室消防安全概述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火灾预防与应对措施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灭火器材使用及保养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实验室特殊物品消防安全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火灾事故案例分析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实验室消防安全培训与演练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实验室消防安全概述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实验室内存放大量易燃、易爆、有毒有害物品，一旦发生火灾，后果不堪设想。</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实验室空间相对封闭，通风条件差，火灾发生后烟雾和热量不易散发，极易造成火势迅速蔓延。</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实验室人员密集，且存在大量贵重仪器设备和重要资料，火灾时人员疏散和物资抢救难度较大。</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6978" r="2697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火灾危险性大</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火灾蔓延速度快</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人员疏散困难</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火灾危害与实验室特点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实验室必须遵守《中华人民共和国消防法》等相关法律法规，确保消防安全工作有法可依。</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国家消防安全法规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实验室应参照《建筑设计防火规范》、《科研建筑设计规范》等行业标准，进行消防安全设计和建设。</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行业消防安全标准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实验室还应遵守所在地政府发布的消防安全规定，确保消防安全工作符合地方要求。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地方消防安全规定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消防安全法规及标准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250" r="25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保护人员生命安全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通过加强消防安全工作，可以最大限度地减少火灾对人员的伤害，保障人员生命安全。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保障科研工作顺利进行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实验室是科研工作的重要场所，一旦发生火灾，将对科研工作造成严重影响。加强消防安全工作可以确保实验室安全稳定运行，保障科研工作顺利进行。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维护社会稳定和经济发展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实验室往往承担着国家重要科研项目和企业核心技术的研发任务。加强消防安全工作可以避免因火灾造成的重大损失和影响社会稳定和经济发展的风险。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实验室消防安全重要性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火灾预防与应对措施</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评估实验室内易燃、易爆物品的种类和数量，以及可能引发火灾的风险。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易燃易爆物品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电气设备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实验操作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检查电气设备的安装和使用情况，防止因短路、过载等原因引发火灾。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分析实验过程中可能产生的高温、火花等危险因素，以及操作不当可能导致的火灾风险。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实验室火灾风险评估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7891" b="7891"/>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制定实验室消防安全管理制度，明确各级人员的消防安全职责。</a:t>
            </a:r>
            <a:endParaRPr lang="en-US" sz="1100"/>
          </a:p>
        </p:txBody>
      </p:sp>
      <p:sp>
        <p:nvSpPr>
          <p:cNvPr id="8" name="AutoShape 8"/>
          <p:cNvSpPr/>
          <p:nvPr/>
        </p:nvSpPr>
        <p:spPr>
          <a:xfrm>
            <a:off x="644377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严格控制实验室内火源的使用，禁止在易燃易爆场所吸烟、使用明火等行为。</a:t>
            </a:r>
            <a:endParaRPr lang="en-US" sz="1100"/>
          </a:p>
        </p:txBody>
      </p:sp>
      <p:sp>
        <p:nvSpPr>
          <p:cNvPr id="9" name="AutoShape 9"/>
          <p:cNvSpPr/>
          <p:nvPr/>
        </p:nvSpPr>
        <p:spPr>
          <a:xfrm>
            <a:off x="644377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根据实验室的火灾风险等级，合理配置灭火器、灭火毯、消防栓等消防设施。</a:t>
            </a:r>
            <a:endParaRPr lang="en-US" sz="1100"/>
          </a:p>
        </p:txBody>
      </p:sp>
      <p:sp>
        <p:nvSpPr>
          <p:cNvPr id="10" name="AutoShape 10"/>
          <p:cNvSpPr/>
          <p:nvPr/>
        </p:nvSpPr>
        <p:spPr>
          <a:xfrm>
            <a:off x="644377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建立消防安全制度</a:t>
            </a:r>
            <a:endParaRPr lang="en-US" sz="1100"/>
          </a:p>
        </p:txBody>
      </p:sp>
      <p:sp>
        <p:nvSpPr>
          <p:cNvPr id="11" name="AutoShape 11"/>
          <p:cNvSpPr/>
          <p:nvPr/>
        </p:nvSpPr>
        <p:spPr>
          <a:xfrm>
            <a:off x="644377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加强火源管理</a:t>
            </a:r>
            <a:endParaRPr lang="en-US" sz="1100"/>
          </a:p>
        </p:txBody>
      </p:sp>
      <p:sp>
        <p:nvSpPr>
          <p:cNvPr id="12" name="AutoShape 12"/>
          <p:cNvSpPr/>
          <p:nvPr/>
        </p:nvSpPr>
        <p:spPr>
          <a:xfrm>
            <a:off x="644377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配备消防设施</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火灾预防措施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根据实验室的布局和人员分布情况，制定详细的应急疏散预案。</a:t>
            </a:r>
            <a:endParaRPr lang="en-US" sz="1100"/>
          </a:p>
        </p:txBody>
      </p:sp>
      <p:sp>
        <p:nvSpPr>
          <p:cNvPr id="7" name="AutoShape 7"/>
          <p:cNvSpPr/>
          <p:nvPr/>
        </p:nvSpPr>
        <p:spPr>
          <a:xfrm>
            <a:off x="711433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确保实验室内的疏散通道、安全出口畅通无阻，禁止堆放杂物。</a:t>
            </a:r>
            <a:endParaRPr lang="en-US" sz="1100"/>
          </a:p>
        </p:txBody>
      </p:sp>
      <p:sp>
        <p:nvSpPr>
          <p:cNvPr id="8" name="AutoShape 8"/>
          <p:cNvSpPr/>
          <p:nvPr/>
        </p:nvSpPr>
        <p:spPr>
          <a:xfrm>
            <a:off x="711433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定期组织实验室人员进行消防演练和培训，提高人员的自救和互救能力。</a:t>
            </a:r>
            <a:endParaRPr lang="en-US" sz="1100"/>
          </a:p>
        </p:txBody>
      </p:sp>
      <p:sp>
        <p:nvSpPr>
          <p:cNvPr id="9" name="AutoShape 9"/>
          <p:cNvSpPr/>
          <p:nvPr/>
        </p:nvSpPr>
        <p:spPr>
          <a:xfrm>
            <a:off x="711433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制定应急疏散预案</a:t>
            </a:r>
            <a:endParaRPr lang="en-US" sz="1100"/>
          </a:p>
        </p:txBody>
      </p:sp>
      <p:sp>
        <p:nvSpPr>
          <p:cNvPr id="10" name="AutoShape 10"/>
          <p:cNvSpPr/>
          <p:nvPr/>
        </p:nvSpPr>
        <p:spPr>
          <a:xfrm>
            <a:off x="711433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保持疏散通道畅通</a:t>
            </a:r>
            <a:endParaRPr lang="en-US" sz="1100"/>
          </a:p>
        </p:txBody>
      </p:sp>
      <p:sp>
        <p:nvSpPr>
          <p:cNvPr id="11" name="AutoShape 11"/>
          <p:cNvSpPr/>
          <p:nvPr/>
        </p:nvSpPr>
        <p:spPr>
          <a:xfrm>
            <a:off x="711433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掌握逃生技能</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应急疏散与逃生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灭火器材使用及保养</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干粉灭火器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适用于扑灭固体、液体、气体及带电设备的初起火灾。使用时，先拔掉保险销，一手握住喷嘴，对准火源，另一手用力压下压把，干粉便会喷出。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083" r="100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泡沫灭火器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主要用于扑救油品火灾，如汽油、煤油、柴油等。使用时，倒置灭火器并摇晃几下，拉开保险销，喷嘴对准火源，用力握紧压把，泡沫便会喷出。</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二氧化碳灭火器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适用于扑灭图书、档案、贵重设备、精密仪器等的初起火灾。使用时，先拔掉保险销，一手握住喇叭筒根部的手柄，另一只手紧握启闭阀的压把，对准火源喷射。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常见灭火器材类型及使用方法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每月进行一次全面检查，包括外观、压力、喷嘴等是否正常。</a:t>
            </a:r>
          </a:p>
        </p:txBody>
      </p:sp>
      <p:pic>
        <p:nvPicPr>
          <p:cNvPr id="5" name="Picture 5"/>
          <p:cNvPicPr>
            <a:picLocks noChangeAspect="1"/>
          </p:cNvPicPr>
          <p:nvPr/>
        </p:nvPicPr>
        <p:blipFill>
          <a:blip r:embed="rId2"/>
          <a:srcRect t="14750" b="14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833" r="218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542" r="16542"/>
          <a:stretch>
            <a:fillRect/>
          </a:stretch>
        </p:blipFill>
        <p:spPr>
          <a:xfrm>
            <a:off x="8816628" y="1536628"/>
            <a:ext cx="1898908"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月度检查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每年至少进行一次专业保养，包括更换损坏部件、清洗内部管道、重新充装灭火剂等。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年度保养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保养时应由专业人员进行，确保灭火器处于良好状态；同时，要定期更换过期或损坏的灭火器。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注意事项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灭火器材检查与保养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59" r="324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由专业人员现场演示灭火器的正确使用方法，包括如何拔掉保险销、如何握住喷嘴和压把、如何对准火源等。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操作演示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邀请观众参与互动体验环节，在专业人员的指导下亲自操作灭火器进行灭火演练，提高观众的消防安全意识和实际操作能力。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互动体验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操作演示与互动体验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实验室特殊物品消防安全</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https://d.book118.com/528120073020006027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2024-09-04T18:34:34.717</cp:lastPrinted>
  <dcterms:created xsi:type="dcterms:W3CDTF">2024-09-04T10:34:34Z</dcterms:created>
  <dcterms:modified xsi:type="dcterms:W3CDTF">2024-09-04T10:34:36Z</dcterms:modified>
</cp:coreProperties>
</file>