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6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8E0CE-5FDA-42A8-A9D5-FFD827D26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EDFE4-B7F1-45F0-95F3-64DA14C5D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965FD5-C486-4163-88E5-D1A64658F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7C8F1-825D-4312-96D0-4AAD05A1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545D9E-B5B2-4D3E-84DD-D7D07B0C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8A860-58D8-47AE-ABA2-4B713C95C3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AA5DA7-8B6D-4A98-972E-963541191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33554-E703-408E-819E-87BDEA0B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946DCB-E54C-4582-9638-A883E011F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92EA2-E076-4B47-ACCF-E57732775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5EF12-9182-43F7-B175-A86CE3E7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0.xml" /><Relationship Id="rId3" Type="http://schemas.openxmlformats.org/officeDocument/2006/relationships/image" Target="../media/image2.jpeg" /><Relationship Id="rId4" Type="http://schemas.openxmlformats.org/officeDocument/2006/relationships/tags" Target="../tags/tag11.xml" /><Relationship Id="rId5" Type="http://schemas.openxmlformats.org/officeDocument/2006/relationships/image" Target="../media/image3.jpeg" /><Relationship Id="rId6" Type="http://schemas.openxmlformats.org/officeDocument/2006/relationships/tags" Target="../tags/tag12.xml" /><Relationship Id="rId7" Type="http://schemas.openxmlformats.org/officeDocument/2006/relationships/image" Target="../media/image4.jpeg" /><Relationship Id="rId8" Type="http://schemas.openxmlformats.org/officeDocument/2006/relationships/tags" Target="../tags/tag13.xml" /><Relationship Id="rId9" Type="http://schemas.openxmlformats.org/officeDocument/2006/relationships/tags" Target="../tags/tag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image" Target="../media/image5.png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2" Type="http://schemas.openxmlformats.org/officeDocument/2006/relationships/tags" Target="../tags/tag21.xml" /><Relationship Id="rId3" Type="http://schemas.openxmlformats.org/officeDocument/2006/relationships/image" Target="../media/image6.png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8.png" /><Relationship Id="rId11" Type="http://schemas.openxmlformats.org/officeDocument/2006/relationships/tags" Target="../tags/tag37.xml" /><Relationship Id="rId12" Type="http://schemas.openxmlformats.org/officeDocument/2006/relationships/image" Target="../media/image9.png" /><Relationship Id="rId13" Type="http://schemas.openxmlformats.org/officeDocument/2006/relationships/tags" Target="../tags/tag38.xml" /><Relationship Id="rId14" Type="http://schemas.openxmlformats.org/officeDocument/2006/relationships/tags" Target="../tags/tag39.xml" /><Relationship Id="rId15" Type="http://schemas.openxmlformats.org/officeDocument/2006/relationships/tags" Target="../tags/tag40.xml" /><Relationship Id="rId2" Type="http://schemas.openxmlformats.org/officeDocument/2006/relationships/image" Target="../media/image7.png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tags" Target="../tags/tag53.xml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image" Target="../media/image10.gif" /><Relationship Id="rId18" Type="http://schemas.openxmlformats.org/officeDocument/2006/relationships/tags" Target="../tags/tag56.xml" /><Relationship Id="rId19" Type="http://schemas.openxmlformats.org/officeDocument/2006/relationships/image" Target="../media/image11.jpeg" /><Relationship Id="rId2" Type="http://schemas.openxmlformats.org/officeDocument/2006/relationships/tags" Target="../tags/tag41.xml" /><Relationship Id="rId20" Type="http://schemas.openxmlformats.org/officeDocument/2006/relationships/tags" Target="../tags/tag57.xml" /><Relationship Id="rId21" Type="http://schemas.openxmlformats.org/officeDocument/2006/relationships/image" Target="../media/image12.jpeg" /><Relationship Id="rId22" Type="http://schemas.openxmlformats.org/officeDocument/2006/relationships/tags" Target="../tags/tag58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13.png" /><Relationship Id="rId3" Type="http://schemas.microsoft.com/office/2007/relationships/hdphoto" Target="../media/image14.wdp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tags" Target="../tags/tag64.xml" /><Relationship Id="rId3" Type="http://schemas.openxmlformats.org/officeDocument/2006/relationships/image" Target="../media/image15.png" /><Relationship Id="rId4" Type="http://schemas.openxmlformats.org/officeDocument/2006/relationships/tags" Target="../tags/tag65.xml" /><Relationship Id="rId5" Type="http://schemas.openxmlformats.org/officeDocument/2006/relationships/image" Target="../media/image16.png" /><Relationship Id="rId6" Type="http://schemas.microsoft.com/office/2007/relationships/hdphoto" Target="../media/image17.wdp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2112107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5646737" cy="558799"/>
          </a:xfrm>
        </p:spPr>
        <p:txBody>
          <a:bodyPr>
            <a:normAutofit fontScale="80000"/>
          </a:bodyPr>
          <a:lstStyle/>
          <a:p>
            <a:r>
              <a:rPr lang="zh-CN" altLang="en-US" sz="3600" b="1">
                <a:solidFill>
                  <a:srgbClr val="FF0000"/>
                </a:solidFill>
              </a:rPr>
              <a:t>专题</a:t>
            </a:r>
            <a:r>
              <a:rPr lang="en-US" altLang="zh-CN" sz="3600" b="1">
                <a:solidFill>
                  <a:srgbClr val="FF0000"/>
                </a:solidFill>
              </a:rPr>
              <a:t>03</a:t>
            </a:r>
            <a:r>
              <a:rPr lang="zh-CN" altLang="en-US" sz="3600" b="1">
                <a:solidFill>
                  <a:srgbClr val="FF0000"/>
                </a:solidFill>
              </a:rPr>
              <a:t>：图形的运动（一）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5959475" y="4645578"/>
            <a:ext cx="5646737" cy="296271"/>
          </a:xfrm>
        </p:spPr>
        <p:txBody>
          <a:bodyPr/>
          <a:lstStyle/>
          <a:p>
            <a:r>
              <a:rPr lang="zh-CN" altLang="en-US"/>
              <a:t>人教版</a:t>
            </a:r>
            <a:r>
              <a:rPr lang="en-US" altLang="zh-CN"/>
              <a:t>·</a:t>
            </a:r>
            <a:r>
              <a:rPr lang="zh-CN" altLang="en-US"/>
              <a:t>二年级下册</a:t>
            </a:r>
            <a:endParaRPr lang="en-US" altLang="zh-CN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131" name="流程图: 可选过程 130"/>
          <p:cNvSpPr/>
          <p:nvPr>
            <p:custDataLst>
              <p:tags r:id="rId2"/>
            </p:custDataLst>
          </p:nvPr>
        </p:nvSpPr>
        <p:spPr>
          <a:xfrm>
            <a:off x="1481098" y="3151177"/>
            <a:ext cx="3279723" cy="852306"/>
          </a:xfrm>
          <a:prstGeom prst="flowChartAlternateProcess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265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图形的运动</a:t>
            </a:r>
            <a:endParaRPr lang="zh-CN" altLang="en-US" sz="4265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2" name="流程图: 可选过程 131"/>
          <p:cNvSpPr/>
          <p:nvPr>
            <p:custDataLst>
              <p:tags r:id="rId3"/>
            </p:custDataLst>
          </p:nvPr>
        </p:nvSpPr>
        <p:spPr>
          <a:xfrm>
            <a:off x="5114314" y="1563458"/>
            <a:ext cx="5180883" cy="717417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对称现象和轴对称图形</a:t>
            </a:r>
            <a:endParaRPr lang="zh-CN" altLang="en-US" sz="373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3" name="流程图: 可选过程 132"/>
          <p:cNvSpPr/>
          <p:nvPr>
            <p:custDataLst>
              <p:tags r:id="rId4"/>
            </p:custDataLst>
          </p:nvPr>
        </p:nvSpPr>
        <p:spPr>
          <a:xfrm>
            <a:off x="5114315" y="3196606"/>
            <a:ext cx="2340391" cy="761450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认识平移</a:t>
            </a:r>
            <a:endParaRPr lang="zh-CN" altLang="en-US" sz="373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34" name="流程图: 可选过程 133"/>
          <p:cNvSpPr/>
          <p:nvPr>
            <p:custDataLst>
              <p:tags r:id="rId5"/>
            </p:custDataLst>
          </p:nvPr>
        </p:nvSpPr>
        <p:spPr>
          <a:xfrm>
            <a:off x="5114314" y="4679584"/>
            <a:ext cx="2434094" cy="723074"/>
          </a:xfrm>
          <a:prstGeom prst="flowChartAlternateProcess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3429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6858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287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7145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0574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4003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743200" algn="l" defTabSz="685800" rtl="0" eaLnBrk="1" latinLnBrk="0" hangingPunct="1">
              <a:defRPr sz="135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0" b="1" smtClean="0">
                <a:solidFill>
                  <a:prstClr val="black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认识旋转</a:t>
            </a:r>
            <a:endParaRPr lang="zh-CN" altLang="en-US" sz="3730" b="1">
              <a:solidFill>
                <a:prstClr val="black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135" name="组合 134"/>
          <p:cNvGrpSpPr/>
          <p:nvPr/>
        </p:nvGrpSpPr>
        <p:grpSpPr>
          <a:xfrm>
            <a:off x="4764725" y="1869313"/>
            <a:ext cx="363153" cy="3202787"/>
            <a:chOff x="2190824" y="862587"/>
            <a:chExt cx="272600" cy="2404166"/>
          </a:xfrm>
        </p:grpSpPr>
        <p:cxnSp>
          <p:nvCxnSpPr>
            <p:cNvPr id="136" name="直接连接符 135"/>
            <p:cNvCxnSpPr/>
            <p:nvPr>
              <p:custDataLst>
                <p:tags r:id="rId6"/>
              </p:custDataLst>
            </p:nvPr>
          </p:nvCxnSpPr>
          <p:spPr>
            <a:xfrm flipH="1">
              <a:off x="2299228" y="862587"/>
              <a:ext cx="5896" cy="2404165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直接连接符 136"/>
            <p:cNvCxnSpPr/>
            <p:nvPr>
              <p:custDataLst>
                <p:tags r:id="rId7"/>
              </p:custDataLst>
            </p:nvPr>
          </p:nvCxnSpPr>
          <p:spPr>
            <a:xfrm flipV="1">
              <a:off x="2299228" y="862587"/>
              <a:ext cx="158334" cy="11094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直接连接符 137"/>
            <p:cNvCxnSpPr/>
            <p:nvPr>
              <p:custDataLst>
                <p:tags r:id="rId8"/>
              </p:custDataLst>
            </p:nvPr>
          </p:nvCxnSpPr>
          <p:spPr>
            <a:xfrm>
              <a:off x="2305090" y="2182363"/>
              <a:ext cx="158334" cy="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直接连接符 138"/>
            <p:cNvCxnSpPr/>
            <p:nvPr>
              <p:custDataLst>
                <p:tags r:id="rId9"/>
              </p:custDataLst>
            </p:nvPr>
          </p:nvCxnSpPr>
          <p:spPr>
            <a:xfrm>
              <a:off x="2299228" y="3266752"/>
              <a:ext cx="158334" cy="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直接连接符 139"/>
            <p:cNvCxnSpPr/>
            <p:nvPr>
              <p:custDataLst>
                <p:tags r:id="rId10"/>
              </p:custDataLst>
            </p:nvPr>
          </p:nvCxnSpPr>
          <p:spPr>
            <a:xfrm>
              <a:off x="2190824" y="2182363"/>
              <a:ext cx="108404" cy="1"/>
            </a:xfrm>
            <a:prstGeom prst="line">
              <a:avLst/>
            </a:prstGeom>
            <a:ln w="190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3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1" grpId="0"/>
      <p:bldP spid="132" grpId="0"/>
      <p:bldP spid="133" grpId="0"/>
      <p:bldP spid="13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对称现象和轴对称图形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rmAutofit fontScale="9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认识平移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1" name="i$ļïdè"/>
            <p:cNvSpPr/>
            <p:nvPr/>
          </p:nvSpPr>
          <p:spPr bwMode="auto">
            <a:xfrm>
              <a:off x="6327271" y="336609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认识旋转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对称现象和轴对称图形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22" name="文本框 33"/>
          <p:cNvSpPr txBox="1"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4521045" y="1312006"/>
            <a:ext cx="2489743" cy="58356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lvl="0">
              <a:spcBef>
                <a:spcPct val="0"/>
              </a:spcBef>
            </a:pPr>
            <a:r>
              <a:rPr lang="zh-CN" altLang="en-US" sz="3200" b="1" ker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对称</a:t>
            </a:r>
            <a:r>
              <a:rPr lang="zh-CN" altLang="en-US" sz="3200" b="1" kern="0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现象</a:t>
            </a:r>
            <a:endParaRPr lang="zh-CN" altLang="en-US" sz="3200" b="1" kern="0" smtClean="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7669" y="3833355"/>
            <a:ext cx="2594614" cy="2641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/>
          <p:cNvPicPr>
            <a:picLocks noChangeAspect="1" noChangeArrowheads="1"/>
          </p:cNvPicPr>
          <p:nvPr>
            <p:custDataLst>
              <p:tags r:id="rId6"/>
            </p:custDataLst>
          </p:nvPr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29872" y="3833355"/>
            <a:ext cx="3078631" cy="2641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图片 3"/>
          <p:cNvPicPr>
            <a:picLocks noChangeAspect="1" noChangeArrowheads="1"/>
          </p:cNvPicPr>
          <p:nvPr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174" b="7751"/>
          <a:stretch>
            <a:fillRect/>
          </a:stretch>
        </p:blipFill>
        <p:spPr bwMode="auto">
          <a:xfrm>
            <a:off x="8206011" y="3996549"/>
            <a:ext cx="3518920" cy="2641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9" name="圆角矩形标注 10"/>
          <p:cNvSpPr/>
          <p:nvPr>
            <p:custDataLst>
              <p:tags r:id="rId9"/>
            </p:custDataLst>
          </p:nvPr>
        </p:nvSpPr>
        <p:spPr bwMode="auto">
          <a:xfrm>
            <a:off x="416560" y="2164080"/>
            <a:ext cx="10699115" cy="1374775"/>
          </a:xfrm>
          <a:prstGeom prst="wedgeRoundRectCallout">
            <a:avLst>
              <a:gd name="adj1" fmla="val -30652"/>
              <a:gd name="adj2" fmla="val 30067"/>
              <a:gd name="adj3" fmla="val 16667"/>
            </a:avLst>
          </a:prstGeom>
          <a:solidFill>
            <a:schemeClr val="bg1"/>
          </a:solidFill>
          <a:ln w="19050" cap="flat" cmpd="sng" algn="ctr">
            <a:solidFill>
              <a:srgbClr val="00B0F0"/>
            </a:solidFill>
            <a:prstDash val="dash"/>
            <a:miter lim="800000"/>
          </a:ln>
          <a:effectLst/>
        </p:spPr>
        <p:txBody>
          <a:bodyPr lIns="91361" tIns="45680" rIns="91361" bIns="4568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auto" latinLnBrk="0" hangingPunct="0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 kern="0" noProof="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生活</a:t>
            </a:r>
            <a:r>
              <a:rPr lang="zh-CN" altLang="en-US" sz="2800" b="1" kern="0" noProof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中的</a:t>
            </a:r>
            <a:r>
              <a:rPr lang="zh-CN" altLang="en-US" sz="2800" b="1" kern="0" noProof="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物体，如果</a:t>
            </a:r>
            <a:r>
              <a:rPr lang="zh-CN" altLang="en-US" sz="2800" b="1" kern="0" noProof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左右两部分形状、大小完全相同，我们就说它是对称的。</a:t>
            </a:r>
            <a:endParaRPr kumimoji="0" lang="zh-CN" altLang="en-US" sz="2800" b="1" i="0" u="none" strike="noStrike" kern="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68959" y="1906"/>
            <a:ext cx="10850563" cy="1028699"/>
          </a:xfrm>
        </p:spPr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6" name="圆角矩形 5"/>
          <p:cNvSpPr/>
          <p:nvPr>
            <p:custDataLst>
              <p:tags r:id="rId2"/>
            </p:custDataLst>
          </p:nvPr>
        </p:nvSpPr>
        <p:spPr>
          <a:xfrm>
            <a:off x="4433009" y="1105875"/>
            <a:ext cx="3326479" cy="80819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轴对称图形</a:t>
            </a:r>
            <a:endParaRPr lang="zh-CN" altLang="en-US" sz="28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817245" y="1914525"/>
            <a:ext cx="10935335" cy="1699260"/>
          </a:xfrm>
          <a:prstGeom prst="roundRect">
            <a:avLst/>
          </a:prstGeom>
          <a:solidFill>
            <a:schemeClr val="bg1"/>
          </a:solidFill>
          <a:ln w="19050">
            <a:solidFill>
              <a:srgbClr val="00B0F0"/>
            </a:solidFill>
            <a:prstDash val="dash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如果一个图形沿着一条直直的线对折后，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折痕两侧的图形能够完全重合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，这样的图形就是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轴对称图形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en-US" altLang="zh-CN" sz="28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r>
              <a:rPr lang="zh-CN" altLang="en-US" sz="2800" b="1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折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痕所在的直直的线就是</a:t>
            </a:r>
            <a:r>
              <a:rPr lang="zh-CN" altLang="en-US" sz="28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对称轴</a:t>
            </a:r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。</a:t>
            </a:r>
            <a:endParaRPr lang="zh-CN" altLang="en-US" sz="2800" b="1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2" name="Picture 50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792138" y="4657632"/>
            <a:ext cx="4403844" cy="1809515"/>
          </a:xfrm>
          <a:prstGeom prst="rect">
            <a:avLst/>
          </a:prstGeom>
          <a:noFill/>
          <a:ln w="9525">
            <a:noFill/>
          </a:ln>
        </p:spPr>
      </p:pic>
      <p:cxnSp>
        <p:nvCxnSpPr>
          <p:cNvPr id="33" name="直接连接符 32"/>
          <p:cNvCxnSpPr/>
          <p:nvPr>
            <p:custDataLst>
              <p:tags r:id="rId6"/>
            </p:custDataLst>
          </p:nvPr>
        </p:nvCxnSpPr>
        <p:spPr>
          <a:xfrm flipH="1">
            <a:off x="4631935" y="4422836"/>
            <a:ext cx="0" cy="1866848"/>
          </a:xfrm>
          <a:prstGeom prst="line">
            <a:avLst/>
          </a:prstGeom>
          <a:ln w="28575">
            <a:solidFill>
              <a:srgbClr val="0000E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>
            <p:custDataLst>
              <p:tags r:id="rId7"/>
            </p:custDataLst>
          </p:nvPr>
        </p:nvCxnSpPr>
        <p:spPr>
          <a:xfrm flipH="1">
            <a:off x="6156122" y="4497572"/>
            <a:ext cx="4822" cy="1969575"/>
          </a:xfrm>
          <a:prstGeom prst="line">
            <a:avLst/>
          </a:prstGeom>
          <a:ln w="28575">
            <a:solidFill>
              <a:srgbClr val="0000E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>
            <p:custDataLst>
              <p:tags r:id="rId8"/>
            </p:custDataLst>
          </p:nvPr>
        </p:nvCxnSpPr>
        <p:spPr>
          <a:xfrm>
            <a:off x="7598620" y="4434546"/>
            <a:ext cx="8318" cy="1894701"/>
          </a:xfrm>
          <a:prstGeom prst="line">
            <a:avLst/>
          </a:prstGeom>
          <a:ln w="28575">
            <a:solidFill>
              <a:srgbClr val="0000E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1424" y="1434058"/>
            <a:ext cx="10883248" cy="6667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1"/>
            <a:r>
              <a:rPr lang="en-US" altLang="zh-CN" sz="373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1.</a:t>
            </a:r>
            <a:r>
              <a:rPr lang="zh-CN" altLang="en-US" sz="3735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在轴对称图形下面画“√”，并画出一条对称轴。</a:t>
            </a:r>
            <a:endParaRPr lang="en-US" altLang="zh-CN" sz="3735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28119" y="2852936"/>
            <a:ext cx="10330871" cy="1447829"/>
          </a:xfrm>
          <a:prstGeom prst="rect">
            <a:avLst/>
          </a:prstGeom>
        </p:spPr>
      </p:pic>
      <p:sp>
        <p:nvSpPr>
          <p:cNvPr id="20" name="矩形 19"/>
          <p:cNvSpPr/>
          <p:nvPr>
            <p:custDataLst>
              <p:tags r:id="rId5"/>
            </p:custDataLst>
          </p:nvPr>
        </p:nvSpPr>
        <p:spPr>
          <a:xfrm>
            <a:off x="815414" y="4773150"/>
            <a:ext cx="10849205" cy="66678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/>
            <a:r>
              <a:rPr lang="zh-CN" altLang="en-US" sz="3735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   ）  （   ）   （   ）  （   ）  （   ）</a:t>
            </a:r>
            <a:endParaRPr lang="zh-CN" altLang="en-US" sz="3735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矩形 7"/>
          <p:cNvSpPr/>
          <p:nvPr>
            <p:custDataLst>
              <p:tags r:id="rId6"/>
            </p:custDataLst>
          </p:nvPr>
        </p:nvSpPr>
        <p:spPr>
          <a:xfrm>
            <a:off x="1401779" y="4810205"/>
            <a:ext cx="665567" cy="6667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735" b="1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057177" y="4810205"/>
            <a:ext cx="665567" cy="6667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735" b="1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0224459" y="4810205"/>
            <a:ext cx="665567" cy="666786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735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√</a:t>
            </a:r>
            <a:endParaRPr lang="zh-CN" altLang="en-US" sz="3735" b="1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cxnSp>
        <p:nvCxnSpPr>
          <p:cNvPr id="10" name="直接连接符 9"/>
          <p:cNvCxnSpPr/>
          <p:nvPr>
            <p:custDataLst>
              <p:tags r:id="rId9"/>
            </p:custDataLst>
          </p:nvPr>
        </p:nvCxnSpPr>
        <p:spPr>
          <a:xfrm flipH="1">
            <a:off x="1629211" y="2710015"/>
            <a:ext cx="0" cy="1733672"/>
          </a:xfrm>
          <a:prstGeom prst="line">
            <a:avLst/>
          </a:prstGeom>
          <a:ln w="28575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10"/>
            </p:custDataLst>
          </p:nvPr>
        </p:nvCxnSpPr>
        <p:spPr>
          <a:xfrm flipH="1">
            <a:off x="8400256" y="2710015"/>
            <a:ext cx="0" cy="1733672"/>
          </a:xfrm>
          <a:prstGeom prst="line">
            <a:avLst/>
          </a:prstGeom>
          <a:ln w="28575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0608501" y="2710015"/>
            <a:ext cx="0" cy="1733672"/>
          </a:xfrm>
          <a:prstGeom prst="line">
            <a:avLst/>
          </a:prstGeom>
          <a:ln w="28575">
            <a:solidFill>
              <a:srgbClr val="FF000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25161"/>
          <a:stretch>
            <a:fillRect/>
          </a:stretch>
        </p:blipFill>
        <p:spPr>
          <a:xfrm>
            <a:off x="905933" y="1967653"/>
            <a:ext cx="10076180" cy="4240953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4"/>
            </p:custDataLst>
          </p:nvPr>
        </p:nvCxnSpPr>
        <p:spPr>
          <a:xfrm>
            <a:off x="2653416" y="3498427"/>
            <a:ext cx="2266775" cy="1180043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5"/>
            </p:custDataLst>
          </p:nvPr>
        </p:nvCxnSpPr>
        <p:spPr>
          <a:xfrm flipV="1">
            <a:off x="2502323" y="3370580"/>
            <a:ext cx="4967109" cy="1454532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6"/>
            </p:custDataLst>
          </p:nvPr>
        </p:nvCxnSpPr>
        <p:spPr>
          <a:xfrm flipV="1">
            <a:off x="7297032" y="3244851"/>
            <a:ext cx="2361319" cy="1685925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>
            <p:custDataLst>
              <p:tags r:id="rId7"/>
            </p:custDataLst>
          </p:nvPr>
        </p:nvCxnSpPr>
        <p:spPr>
          <a:xfrm>
            <a:off x="5186891" y="3447627"/>
            <a:ext cx="4675293" cy="1146387"/>
          </a:xfrm>
          <a:prstGeom prst="line">
            <a:avLst/>
          </a:prstGeom>
          <a:ln w="127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"/>
          <p:cNvSpPr txBox="1"/>
          <p:nvPr>
            <p:custDataLst>
              <p:tags r:id="rId8"/>
            </p:custDataLst>
          </p:nvPr>
        </p:nvSpPr>
        <p:spPr>
          <a:xfrm>
            <a:off x="5571067" y="-436033"/>
            <a:ext cx="1195917" cy="5219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280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7" name="文本框 16"/>
          <p:cNvSpPr txBox="1"/>
          <p:nvPr>
            <p:custDataLst>
              <p:tags r:id="rId9"/>
            </p:custDataLst>
          </p:nvPr>
        </p:nvSpPr>
        <p:spPr>
          <a:xfrm>
            <a:off x="-408517" y="2569633"/>
            <a:ext cx="408517" cy="5219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endParaRPr lang="zh-CN" altLang="en-US" sz="2800">
              <a:solidFill>
                <a:schemeClr val="bg1">
                  <a:lumMod val="95000"/>
                </a:schemeClr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0250" name="图片 11"/>
          <p:cNvPicPr>
            <a:picLocks noChangeAspect="1" noChangeArrowheads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42467" y="6858000"/>
            <a:ext cx="1202267" cy="40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1" name="图片 12"/>
          <p:cNvPicPr>
            <a:picLocks noChangeAspect="1" noChangeArrowheads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192000" y="2190751"/>
            <a:ext cx="423333" cy="1299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52" name="图片 13"/>
          <p:cNvPicPr>
            <a:picLocks noChangeAspect="1" noChangeArrowheads="1"/>
          </p:cNvPicPr>
          <p:nvPr>
            <p:custDataLst>
              <p:tags r:id="rId14"/>
            </p:custDataLst>
          </p:nvPr>
        </p:nvPicPr>
        <p:blipFill>
          <a:blip r:embed="rId10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19933" y="6563784"/>
            <a:ext cx="872067" cy="29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50" name="Text Box 7"/>
          <p:cNvSpPr txBox="1"/>
          <p:nvPr>
            <p:custDataLst>
              <p:tags r:id="rId15"/>
            </p:custDataLst>
          </p:nvPr>
        </p:nvSpPr>
        <p:spPr>
          <a:xfrm>
            <a:off x="426720" y="964353"/>
            <a:ext cx="12039600" cy="521970"/>
          </a:xfrm>
          <a:prstGeom prst="rect">
            <a:avLst/>
          </a:prstGeom>
          <a:solidFill>
            <a:schemeClr val="bg1"/>
          </a:solidFill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下面的图形是从哪张对折后的纸上剪下来的？</a:t>
            </a:r>
            <a:r>
              <a:rPr 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连一连。</a:t>
            </a:r>
            <a:endParaRPr 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认识平移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6" name="圆角矩形标注 35"/>
          <p:cNvSpPr/>
          <p:nvPr>
            <p:custDataLst>
              <p:tags r:id="rId2"/>
            </p:custDataLst>
          </p:nvPr>
        </p:nvSpPr>
        <p:spPr bwMode="auto">
          <a:xfrm>
            <a:off x="1557655" y="2693035"/>
            <a:ext cx="9302115" cy="444500"/>
          </a:xfrm>
          <a:prstGeom prst="wedgeRoundRectCallout">
            <a:avLst>
              <a:gd name="adj1" fmla="val 46475"/>
              <a:gd name="adj2" fmla="val 4151"/>
              <a:gd name="adj3" fmla="val 16667"/>
            </a:avLst>
          </a:prstGeom>
          <a:noFill/>
          <a:ln w="12700" cap="flat" cmpd="sng" algn="ctr">
            <a:noFill/>
            <a:prstDash val="solid"/>
            <a:miter lim="800000"/>
          </a:ln>
          <a:effectLst/>
        </p:spPr>
        <p:txBody>
          <a:bodyPr lIns="91361" tIns="45680" rIns="91361" bIns="4568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0" hangingPunct="0">
              <a:defRPr/>
            </a:pPr>
            <a:r>
              <a:rPr lang="zh-CN" altLang="en-US" sz="2800" b="1" kern="0" smtClean="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平移：</a:t>
            </a:r>
            <a:r>
              <a:rPr lang="zh-CN" altLang="en-US" sz="2800" b="1" kern="0" smtClean="0">
                <a:ea typeface="楷体" panose="02010609060101010101" pitchFamily="49" charset="-122"/>
                <a:cs typeface="楷体" panose="02010609060101010101" pitchFamily="49" charset="-122"/>
                <a:sym typeface="+mn-lt"/>
              </a:rPr>
              <a:t>物体或图形沿直直的线运动。</a:t>
            </a:r>
            <a:endParaRPr lang="en-US" altLang="zh-CN" sz="2800" b="1" kern="0" smtClean="0"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 defTabSz="914400" eaLnBrk="0" hangingPunct="0">
              <a:lnSpc>
                <a:spcPct val="150000"/>
              </a:lnSpc>
              <a:defRPr/>
            </a:pPr>
            <a:endParaRPr lang="en-US" altLang="zh-CN" sz="2800" b="1" kern="0" smtClean="0"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  <a:p>
            <a:pPr defTabSz="914400" eaLnBrk="0" hangingPunct="0">
              <a:defRPr/>
            </a:pPr>
            <a:endParaRPr lang="en-US" altLang="zh-CN" sz="2800" b="1" kern="0">
              <a:ea typeface="楷体" panose="02010609060101010101" pitchFamily="49" charset="-122"/>
              <a:cs typeface="楷体" panose="02010609060101010101" pitchFamily="49" charset="-122"/>
              <a:sym typeface="+mn-lt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720295" y="2579497"/>
            <a:ext cx="8310643" cy="3558097"/>
            <a:chOff x="1308847" y="1733724"/>
            <a:chExt cx="6238369" cy="2670879"/>
          </a:xfrm>
        </p:grpSpPr>
        <p:grpSp>
          <p:nvGrpSpPr>
            <p:cNvPr id="13" name="组合 12"/>
            <p:cNvGrpSpPr/>
            <p:nvPr/>
          </p:nvGrpSpPr>
          <p:grpSpPr>
            <a:xfrm>
              <a:off x="1566707" y="2572462"/>
              <a:ext cx="5980509" cy="835194"/>
              <a:chOff x="726467" y="2959025"/>
              <a:chExt cx="5980509" cy="835194"/>
            </a:xfrm>
          </p:grpSpPr>
          <p:grpSp>
            <p:nvGrpSpPr>
              <p:cNvPr id="15" name="Group 38"/>
              <p:cNvGrpSpPr/>
              <p:nvPr/>
            </p:nvGrpSpPr>
            <p:grpSpPr>
              <a:xfrm rot="437451">
                <a:off x="726467" y="2959025"/>
                <a:ext cx="814214" cy="811224"/>
                <a:chOff x="889770" y="3160488"/>
                <a:chExt cx="1310925" cy="1301660"/>
              </a:xfrm>
            </p:grpSpPr>
            <p:sp>
              <p:nvSpPr>
                <p:cNvPr id="19" name="Arc 40"/>
                <p:cNvSpPr/>
                <p:nvPr>
                  <p:custDataLst>
                    <p:tags r:id="rId3"/>
                  </p:custDataLst>
                </p:nvPr>
              </p:nvSpPr>
              <p:spPr>
                <a:xfrm>
                  <a:off x="889770" y="3160488"/>
                  <a:ext cx="1310925" cy="1301660"/>
                </a:xfrm>
                <a:prstGeom prst="arc">
                  <a:avLst>
                    <a:gd name="adj1" fmla="val 19215274"/>
                    <a:gd name="adj2" fmla="val 17638266"/>
                  </a:avLst>
                </a:prstGeom>
                <a:noFill/>
                <a:ln w="38100" cap="flat" cmpd="sng" algn="ctr">
                  <a:solidFill>
                    <a:srgbClr val="FF0000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en-US" sz="2800" kern="0">
                    <a:solidFill>
                      <a:srgbClr val="080808"/>
                    </a:solidFill>
                    <a:cs typeface="楷体" panose="02010609060101010101" pitchFamily="49" charset="-122"/>
                    <a:sym typeface="+mn-lt"/>
                  </a:endParaRPr>
                </a:p>
              </p:txBody>
            </p:sp>
            <p:grpSp>
              <p:nvGrpSpPr>
                <p:cNvPr id="20" name="Group 41"/>
                <p:cNvGrpSpPr/>
                <p:nvPr/>
              </p:nvGrpSpPr>
              <p:grpSpPr>
                <a:xfrm>
                  <a:off x="1791220" y="3195394"/>
                  <a:ext cx="247405" cy="247405"/>
                  <a:chOff x="1835854" y="3211561"/>
                  <a:chExt cx="247405" cy="247405"/>
                </a:xfrm>
              </p:grpSpPr>
              <p:sp>
                <p:nvSpPr>
                  <p:cNvPr id="21" name="Oval 42"/>
                  <p:cNvSpPr/>
                  <p:nvPr>
                    <p:custDataLst>
                      <p:tags r:id="rId4"/>
                    </p:custDataLst>
                  </p:nvPr>
                </p:nvSpPr>
                <p:spPr>
                  <a:xfrm>
                    <a:off x="1878594" y="3254301"/>
                    <a:ext cx="161925" cy="161925"/>
                  </a:xfrm>
                  <a:prstGeom prst="ellipse">
                    <a:avLst/>
                  </a:prstGeom>
                  <a:noFill/>
                  <a:ln w="38100" cap="flat" cmpd="sng" algn="ctr">
                    <a:solidFill>
                      <a:srgbClr val="FF0000"/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defRPr/>
                    </a:pPr>
                    <a:endParaRPr lang="ko-KR" altLang="en-US" sz="2800" kern="0">
                      <a:solidFill>
                        <a:srgbClr val="080808"/>
                      </a:solidFill>
                      <a:cs typeface="楷体" panose="02010609060101010101" pitchFamily="49" charset="-122"/>
                      <a:sym typeface="+mn-lt"/>
                    </a:endParaRPr>
                  </a:p>
                </p:txBody>
              </p:sp>
              <p:sp>
                <p:nvSpPr>
                  <p:cNvPr id="22" name="Oval 43"/>
                  <p:cNvSpPr/>
                  <p:nvPr>
                    <p:custDataLst>
                      <p:tags r:id="rId5"/>
                    </p:custDataLst>
                  </p:nvPr>
                </p:nvSpPr>
                <p:spPr>
                  <a:xfrm>
                    <a:off x="1835854" y="3211561"/>
                    <a:ext cx="247405" cy="247405"/>
                  </a:xfrm>
                  <a:prstGeom prst="ellipse">
                    <a:avLst/>
                  </a:prstGeom>
                  <a:noFill/>
                  <a:ln w="9525" cap="flat" cmpd="sng" algn="ctr">
                    <a:solidFill>
                      <a:srgbClr val="FF0000"/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defRPr/>
                    </a:pPr>
                    <a:endParaRPr lang="ko-KR" altLang="en-US" sz="2800" kern="0">
                      <a:solidFill>
                        <a:srgbClr val="080808"/>
                      </a:solidFill>
                      <a:cs typeface="楷体" panose="02010609060101010101" pitchFamily="49" charset="-122"/>
                      <a:sym typeface="+mn-lt"/>
                    </a:endParaRPr>
                  </a:p>
                </p:txBody>
              </p:sp>
            </p:grpSp>
          </p:grpSp>
          <p:sp>
            <p:nvSpPr>
              <p:cNvPr id="16" name="矩形 15"/>
              <p:cNvSpPr/>
              <p:nvPr>
                <p:custDataLst>
                  <p:tags r:id="rId6"/>
                </p:custDataLst>
              </p:nvPr>
            </p:nvSpPr>
            <p:spPr>
              <a:xfrm>
                <a:off x="880561" y="3085171"/>
                <a:ext cx="506027" cy="51850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smtClean="0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变</a:t>
                </a:r>
                <a:endParaRPr lang="zh-CN" altLang="en-US" sz="2800" smtClean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cxnSp>
            <p:nvCxnSpPr>
              <p:cNvPr id="17" name="Straight Connector 30"/>
              <p:cNvCxnSpPr/>
              <p:nvPr>
                <p:custDataLst>
                  <p:tags r:id="rId7"/>
                </p:custDataLst>
              </p:nvPr>
            </p:nvCxnSpPr>
            <p:spPr>
              <a:xfrm>
                <a:off x="1133574" y="3772725"/>
                <a:ext cx="5453659" cy="21494"/>
              </a:xfrm>
              <a:prstGeom prst="line">
                <a:avLst/>
              </a:prstGeom>
              <a:noFill/>
              <a:ln w="38100" cap="flat" cmpd="sng" algn="ctr">
                <a:solidFill>
                  <a:srgbClr val="FF0000"/>
                </a:solidFill>
                <a:prstDash val="solid"/>
                <a:miter lim="800000"/>
              </a:ln>
              <a:effectLst/>
            </p:spPr>
          </p:cxnSp>
          <p:sp>
            <p:nvSpPr>
              <p:cNvPr id="18" name="矩形 17"/>
              <p:cNvSpPr/>
              <p:nvPr>
                <p:custDataLst>
                  <p:tags r:id="rId8"/>
                </p:custDataLst>
              </p:nvPr>
            </p:nvSpPr>
            <p:spPr>
              <a:xfrm>
                <a:off x="1335958" y="3238702"/>
                <a:ext cx="5371018" cy="51850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b="1" smtClean="0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本身的方向、位置发生改变</a:t>
                </a:r>
                <a:endParaRPr lang="zh-CN" altLang="en-US" sz="2800" b="1" smtClean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>
              <a:off x="1308847" y="3564670"/>
              <a:ext cx="6172170" cy="839933"/>
              <a:chOff x="479391" y="3854817"/>
              <a:chExt cx="6172170" cy="839933"/>
            </a:xfrm>
          </p:grpSpPr>
          <p:grpSp>
            <p:nvGrpSpPr>
              <p:cNvPr id="24" name="Group 38"/>
              <p:cNvGrpSpPr/>
              <p:nvPr/>
            </p:nvGrpSpPr>
            <p:grpSpPr>
              <a:xfrm rot="437451">
                <a:off x="708859" y="3854817"/>
                <a:ext cx="798546" cy="824239"/>
                <a:chOff x="889770" y="3160488"/>
                <a:chExt cx="1310925" cy="1301660"/>
              </a:xfrm>
            </p:grpSpPr>
            <p:sp>
              <p:nvSpPr>
                <p:cNvPr id="28" name="Arc 40"/>
                <p:cNvSpPr/>
                <p:nvPr>
                  <p:custDataLst>
                    <p:tags r:id="rId9"/>
                  </p:custDataLst>
                </p:nvPr>
              </p:nvSpPr>
              <p:spPr>
                <a:xfrm>
                  <a:off x="889770" y="3160488"/>
                  <a:ext cx="1310925" cy="1301660"/>
                </a:xfrm>
                <a:prstGeom prst="arc">
                  <a:avLst>
                    <a:gd name="adj1" fmla="val 19215274"/>
                    <a:gd name="adj2" fmla="val 17638266"/>
                  </a:avLst>
                </a:prstGeom>
                <a:noFill/>
                <a:ln w="38100" cap="flat" cmpd="sng" algn="ctr">
                  <a:solidFill>
                    <a:srgbClr val="0506B2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ko-KR" altLang="en-US" sz="2800" kern="0">
                    <a:solidFill>
                      <a:srgbClr val="080808"/>
                    </a:solidFill>
                    <a:cs typeface="楷体" panose="02010609060101010101" pitchFamily="49" charset="-122"/>
                    <a:sym typeface="+mn-lt"/>
                  </a:endParaRPr>
                </a:p>
              </p:txBody>
            </p:sp>
            <p:grpSp>
              <p:nvGrpSpPr>
                <p:cNvPr id="29" name="Group 41"/>
                <p:cNvGrpSpPr/>
                <p:nvPr/>
              </p:nvGrpSpPr>
              <p:grpSpPr>
                <a:xfrm>
                  <a:off x="1791220" y="3195394"/>
                  <a:ext cx="247405" cy="247405"/>
                  <a:chOff x="1835854" y="3211561"/>
                  <a:chExt cx="247405" cy="247405"/>
                </a:xfrm>
              </p:grpSpPr>
              <p:sp>
                <p:nvSpPr>
                  <p:cNvPr id="30" name="Oval 42"/>
                  <p:cNvSpPr/>
                  <p:nvPr>
                    <p:custDataLst>
                      <p:tags r:id="rId10"/>
                    </p:custDataLst>
                  </p:nvPr>
                </p:nvSpPr>
                <p:spPr>
                  <a:xfrm>
                    <a:off x="1878594" y="3254301"/>
                    <a:ext cx="161925" cy="161925"/>
                  </a:xfrm>
                  <a:prstGeom prst="ellipse">
                    <a:avLst/>
                  </a:prstGeom>
                  <a:noFill/>
                  <a:ln w="38100" cap="flat" cmpd="sng" algn="ctr">
                    <a:solidFill>
                      <a:srgbClr val="0506B2"/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defRPr/>
                    </a:pPr>
                    <a:endParaRPr lang="ko-KR" altLang="en-US" sz="2800" kern="0">
                      <a:solidFill>
                        <a:srgbClr val="080808"/>
                      </a:solidFill>
                      <a:cs typeface="楷体" panose="02010609060101010101" pitchFamily="49" charset="-122"/>
                      <a:sym typeface="+mn-lt"/>
                    </a:endParaRPr>
                  </a:p>
                </p:txBody>
              </p:sp>
              <p:sp>
                <p:nvSpPr>
                  <p:cNvPr id="31" name="Oval 43"/>
                  <p:cNvSpPr/>
                  <p:nvPr>
                    <p:custDataLst>
                      <p:tags r:id="rId11"/>
                    </p:custDataLst>
                  </p:nvPr>
                </p:nvSpPr>
                <p:spPr>
                  <a:xfrm>
                    <a:off x="1835854" y="3211561"/>
                    <a:ext cx="247405" cy="247405"/>
                  </a:xfrm>
                  <a:prstGeom prst="ellipse">
                    <a:avLst/>
                  </a:prstGeom>
                  <a:noFill/>
                  <a:ln w="9525" cap="flat" cmpd="sng" algn="ctr">
                    <a:solidFill>
                      <a:srgbClr val="0506B2"/>
                    </a:solidFill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>
                      <a:defRPr/>
                    </a:pPr>
                    <a:endParaRPr lang="ko-KR" altLang="en-US" sz="2800" kern="0">
                      <a:solidFill>
                        <a:srgbClr val="080808"/>
                      </a:solidFill>
                      <a:cs typeface="楷体" panose="02010609060101010101" pitchFamily="49" charset="-122"/>
                      <a:sym typeface="+mn-lt"/>
                    </a:endParaRPr>
                  </a:p>
                </p:txBody>
              </p:sp>
            </p:grpSp>
          </p:grpSp>
          <p:sp>
            <p:nvSpPr>
              <p:cNvPr id="25" name="矩形 24"/>
              <p:cNvSpPr/>
              <p:nvPr>
                <p:custDataLst>
                  <p:tags r:id="rId12"/>
                </p:custDataLst>
              </p:nvPr>
            </p:nvSpPr>
            <p:spPr>
              <a:xfrm>
                <a:off x="479391" y="4001056"/>
                <a:ext cx="1257481" cy="51850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smtClean="0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不变</a:t>
                </a:r>
                <a:endParaRPr lang="zh-CN" altLang="en-US" sz="2800" smtClean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  <p:cxnSp>
            <p:nvCxnSpPr>
              <p:cNvPr id="26" name="Straight Connector 30"/>
              <p:cNvCxnSpPr/>
              <p:nvPr>
                <p:custDataLst>
                  <p:tags r:id="rId13"/>
                </p:custDataLst>
              </p:nvPr>
            </p:nvCxnSpPr>
            <p:spPr>
              <a:xfrm>
                <a:off x="1108131" y="4678778"/>
                <a:ext cx="5543430" cy="15972"/>
              </a:xfrm>
              <a:prstGeom prst="line">
                <a:avLst/>
              </a:prstGeom>
              <a:noFill/>
              <a:ln w="38100" cap="flat" cmpd="sng" algn="ctr">
                <a:solidFill>
                  <a:srgbClr val="0506B2"/>
                </a:solidFill>
                <a:prstDash val="solid"/>
                <a:miter lim="800000"/>
              </a:ln>
              <a:effectLst/>
            </p:spPr>
          </p:cxnSp>
          <p:sp>
            <p:nvSpPr>
              <p:cNvPr id="27" name="矩形 26"/>
              <p:cNvSpPr/>
              <p:nvPr>
                <p:custDataLst>
                  <p:tags r:id="rId14"/>
                </p:custDataLst>
              </p:nvPr>
            </p:nvSpPr>
            <p:spPr>
              <a:xfrm>
                <a:off x="737251" y="4119747"/>
                <a:ext cx="5371018" cy="51850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楷体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800" b="1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大小</a:t>
                </a:r>
                <a:r>
                  <a:rPr lang="zh-CN" altLang="en-US" sz="2800" b="1" smtClean="0">
                    <a:solidFill>
                      <a:schemeClr val="tx1"/>
                    </a:solidFill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rPr>
                  <a:t>、形状没有改变</a:t>
                </a:r>
                <a:endParaRPr lang="zh-CN" altLang="en-US" sz="2800" b="1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endParaRPr>
              </a:p>
            </p:txBody>
          </p:sp>
        </p:grpSp>
        <p:sp>
          <p:nvSpPr>
            <p:cNvPr id="5" name="流程图: 可选过程 4"/>
            <p:cNvSpPr/>
            <p:nvPr>
              <p:custDataLst>
                <p:tags r:id="rId15"/>
              </p:custDataLst>
            </p:nvPr>
          </p:nvSpPr>
          <p:spPr>
            <a:xfrm>
              <a:off x="1308847" y="1733724"/>
              <a:ext cx="2542580" cy="599732"/>
            </a:xfrm>
            <a:prstGeom prst="flowChartAlternateProcess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楷体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solidFill>
                    <a:schemeClr val="tx1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平移的特征</a:t>
              </a:r>
              <a:endParaRPr lang="zh-CN" altLang="en-US" sz="2800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34" name="圆角矩形 33"/>
          <p:cNvSpPr/>
          <p:nvPr>
            <p:custDataLst>
              <p:tags r:id="rId16"/>
            </p:custDataLst>
          </p:nvPr>
        </p:nvSpPr>
        <p:spPr>
          <a:xfrm>
            <a:off x="4107013" y="1157706"/>
            <a:ext cx="3326479" cy="80819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楷体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mtClean="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认识平移</a:t>
            </a:r>
            <a:endParaRPr lang="zh-CN" altLang="en-US" sz="2800" b="1" smtClean="0">
              <a:solidFill>
                <a:schemeClr val="tx1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3" name="图片 3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49870" y="883121"/>
            <a:ext cx="2829017" cy="206114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393" y="4752980"/>
            <a:ext cx="2812937" cy="1983861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2571" y="2818644"/>
            <a:ext cx="2585821" cy="1877307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-40000"/>
                    </a14:imgEffect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7435" y="2513224"/>
            <a:ext cx="9861068" cy="3180163"/>
          </a:xfrm>
          <a:prstGeom prst="rect">
            <a:avLst/>
          </a:prstGeom>
        </p:spPr>
      </p:pic>
      <p:sp>
        <p:nvSpPr>
          <p:cNvPr id="6" name="矩形 5"/>
          <p:cNvSpPr/>
          <p:nvPr>
            <p:custDataLst>
              <p:tags r:id="rId5"/>
            </p:custDataLst>
          </p:nvPr>
        </p:nvSpPr>
        <p:spPr>
          <a:xfrm>
            <a:off x="1103445" y="1553118"/>
            <a:ext cx="10369152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1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把通过平移得到的两个图形连起来。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cxnSp>
        <p:nvCxnSpPr>
          <p:cNvPr id="9" name="直接连接符 8"/>
          <p:cNvCxnSpPr/>
          <p:nvPr>
            <p:custDataLst>
              <p:tags r:id="rId6"/>
            </p:custDataLst>
          </p:nvPr>
        </p:nvCxnSpPr>
        <p:spPr>
          <a:xfrm>
            <a:off x="1727515" y="3561167"/>
            <a:ext cx="1248139" cy="115212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>
            <p:custDataLst>
              <p:tags r:id="rId7"/>
            </p:custDataLst>
          </p:nvPr>
        </p:nvCxnSpPr>
        <p:spPr>
          <a:xfrm flipH="1">
            <a:off x="7152117" y="3513162"/>
            <a:ext cx="2592288" cy="1248139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>
            <p:custDataLst>
              <p:tags r:id="rId8"/>
            </p:custDataLst>
          </p:nvPr>
        </p:nvCxnSpPr>
        <p:spPr>
          <a:xfrm>
            <a:off x="6960096" y="3679851"/>
            <a:ext cx="1248139" cy="1152128"/>
          </a:xfrm>
          <a:prstGeom prst="line">
            <a:avLst/>
          </a:prstGeom>
          <a:ln w="190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1424" y="1486569"/>
            <a:ext cx="10369152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latinLnBrk="1"/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哪些鱼可以通过平移与红色小鱼重合？把它们涂上颜色。</a:t>
            </a:r>
            <a:endParaRPr lang="en-US" altLang="zh-CN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969452" y="2830718"/>
            <a:ext cx="8253097" cy="290177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602" b="48052" l="85693" r="98478"/>
                    </a14:imgEffect>
                  </a14:imgLayer>
                </a14:imgProps>
              </a:ext>
            </a:extLst>
          </a:blip>
          <a:srcRect l="85928" t="30380" b="54064"/>
          <a:stretch>
            <a:fillRect/>
          </a:stretch>
        </p:blipFill>
        <p:spPr>
          <a:xfrm>
            <a:off x="5039882" y="3161715"/>
            <a:ext cx="1161396" cy="480053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602" b="48052" l="85693" r="98478"/>
                    </a14:imgEffect>
                  </a14:imgLayer>
                </a14:imgProps>
              </a:ext>
            </a:extLst>
          </a:blip>
          <a:srcRect l="85928" t="30380" b="54064"/>
          <a:stretch>
            <a:fillRect/>
          </a:stretch>
        </p:blipFill>
        <p:spPr>
          <a:xfrm>
            <a:off x="6431979" y="3161715"/>
            <a:ext cx="1161396" cy="480053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602" b="48052" l="85693" r="98478"/>
                    </a14:imgEffect>
                  </a14:imgLayer>
                </a14:imgProps>
              </a:ext>
            </a:extLst>
          </a:blip>
          <a:srcRect l="85928" t="30380" b="54064"/>
          <a:stretch>
            <a:fillRect/>
          </a:stretch>
        </p:blipFill>
        <p:spPr>
          <a:xfrm>
            <a:off x="6384033" y="3752883"/>
            <a:ext cx="1209343" cy="480053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https://d.book118.com/528121121072006047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楷体</vt:lpstr>
      <vt:lpstr>Office Theme</vt:lpstr>
      <vt:lpstr>期中专项考点复习</vt:lpstr>
      <vt:lpstr>单元知识框架</vt:lpstr>
      <vt:lpstr>PowerPoint Presentation</vt:lpstr>
      <vt:lpstr>对称现象和轴对称图形</vt:lpstr>
      <vt:lpstr>知识梳理</vt:lpstr>
      <vt:lpstr>知识梳理</vt:lpstr>
      <vt:lpstr>典型例题</vt:lpstr>
      <vt:lpstr>跟踪练习</vt:lpstr>
      <vt:lpstr>认识平移</vt:lpstr>
      <vt:lpstr>知识梳理</vt:lpstr>
      <vt:lpstr>典型例题</vt:lpstr>
      <vt:lpstr>跟踪练习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2024-09-28T22:14:17.417</cp:lastPrinted>
  <dcterms:created xsi:type="dcterms:W3CDTF">2024-09-28T14:14:17Z</dcterms:created>
  <dcterms:modified xsi:type="dcterms:W3CDTF">2024-09-28T14:14:19Z</dcterms:modified>
</cp:coreProperties>
</file>