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3526566-24B6-44EC-9F33-BFD3DA18D5F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D3D1B1-1457-4C7C-8333-E3DF49DF61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CF6C5-7367-4B9B-9675-1766AE42F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8DB108-30C7-4E3E-ADD4-AFD7B050A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0D9436-8A7C-4238-B623-5E11D5DF96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1EC180-39E0-4FA7-AD2D-08B38210E4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544CB5-A2A9-40AF-BD4D-A13DC5B4FA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FB9A3B-E221-441C-95DA-30C1DE9419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756BB5-F008-484B-9263-259A14C18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5BA6A0-B797-4BCC-81C9-3E13458E4C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1C495B-E8BD-40C1-A89A-9EFF54381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3BE21C-6150-4D83-90A1-E58A895415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8098AD7-7152-4277-9254-314ECA2B4E2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E3DC73D-E24E-4597-8657-12AB3D6F031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2207003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医学仪器器械展览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医学仪器器械展览简介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医学成像设备展区</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手术器械展区</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体外诊断设备展区</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康复辅助设备展区</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医学仪器器械展览总结</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医学仪器器械展览简介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医学仪器器械展览概述</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医学仪器器械展览是一个专注于展示最新医疗设备和技术的行业活动，为医护人员和医疗机构提供了解和学习的机会。医学仪器器械展览为医疗领域的发展注入新的动力，推动医学技术的进步。</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医学仪器器械展览历史</a:t>
            </a:r>
            <a:endParaRPr lang="en-US" sz="3600" b="0" strike="noStrike" spc="-1">
              <a:solidFill>
                <a:schemeClr val="dk1"/>
              </a:solidFill>
              <a:latin typeface="Arial"/>
            </a:endParaRPr>
          </a:p>
        </p:txBody>
      </p:sp>
      <p:sp>
        <p:nvSpPr>
          <p:cNvPr id="8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医学仪器器械展览起源于</a:t>
            </a:r>
            <a:r>
              <a:rPr lang="en-US" sz="1400" b="0" strike="noStrike" spc="-1">
                <a:solidFill>
                  <a:schemeClr val="dk1"/>
                </a:solidFill>
                <a:latin typeface="Arial"/>
                <a:ea typeface="微软雅黑"/>
              </a:rPr>
              <a:t>19</a:t>
            </a:r>
            <a:r>
              <a:rPr lang="zh-CN" sz="1400" b="0" strike="noStrike" spc="-1">
                <a:solidFill>
                  <a:schemeClr val="dk1"/>
                </a:solidFill>
                <a:latin typeface="Arial"/>
                <a:ea typeface="微软雅黑"/>
              </a:rPr>
              <a:t>世纪，见证了医疗技术的持续革新。</a:t>
            </a:r>
            <a:endParaRPr lang="en-US" sz="1400" b="0" strike="noStrike" spc="-1">
              <a:solidFill>
                <a:srgbClr val="000000"/>
              </a:solidFill>
              <a:latin typeface="Arial"/>
            </a:endParaRPr>
          </a:p>
        </p:txBody>
      </p:sp>
      <p:sp>
        <p:nvSpPr>
          <p:cNvPr id="8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19</a:t>
            </a:r>
            <a:r>
              <a:rPr lang="zh-CN" sz="2000" b="1" strike="noStrike" spc="-1">
                <a:solidFill>
                  <a:schemeClr val="accent1"/>
                </a:solidFill>
                <a:latin typeface="微软雅黑"/>
                <a:ea typeface="微软雅黑"/>
              </a:rPr>
              <a:t>世纪起源</a:t>
            </a:r>
            <a:endParaRPr lang="en-US" sz="2000" b="0" strike="noStrike" spc="-1">
              <a:solidFill>
                <a:srgbClr val="000000"/>
              </a:solidFill>
              <a:latin typeface="Arial"/>
            </a:endParaRPr>
          </a:p>
        </p:txBody>
      </p:sp>
      <p:sp>
        <p:nvSpPr>
          <p:cNvPr id="8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医学仪器器械展览推动了医疗技术的发展，促进了医学领域的创新与进步。</a:t>
            </a:r>
            <a:endParaRPr lang="en-US" sz="1400" b="0" strike="noStrike" spc="-1">
              <a:solidFill>
                <a:srgbClr val="000000"/>
              </a:solidFill>
              <a:latin typeface="Arial"/>
            </a:endParaRPr>
          </a:p>
        </p:txBody>
      </p:sp>
      <p:sp>
        <p:nvSpPr>
          <p:cNvPr id="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技术发展</a:t>
            </a:r>
            <a:endParaRPr lang="en-US" sz="2000" b="0" strike="noStrike" spc="-1">
              <a:solidFill>
                <a:srgbClr val="000000"/>
              </a:solidFill>
              <a:latin typeface="Arial"/>
            </a:endParaRPr>
          </a:p>
        </p:txBody>
      </p:sp>
      <p:sp>
        <p:nvSpPr>
          <p:cNvPr id="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随着时间的推移，医学仪器器械展览的规模和影响力逐渐扩大，吸引着更多参与者和关注者。</a:t>
            </a:r>
            <a:endParaRPr lang="en-US" sz="1400" b="0" strike="noStrike" spc="-1">
              <a:solidFill>
                <a:srgbClr val="000000"/>
              </a:solidFill>
              <a:latin typeface="Arial"/>
            </a:endParaRPr>
          </a:p>
        </p:txBody>
      </p:sp>
      <p:sp>
        <p:nvSpPr>
          <p:cNvPr id="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规模扩大</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医学仪器器械展览目的</a:t>
            </a:r>
            <a:endParaRPr lang="en-US" sz="3600" b="0" strike="noStrike" spc="-1">
              <a:solidFill>
                <a:schemeClr val="dk1"/>
              </a:solidFill>
              <a:latin typeface="Arial"/>
            </a:endParaRPr>
          </a:p>
        </p:txBody>
      </p:sp>
      <p:sp>
        <p:nvSpPr>
          <p:cNvPr id="9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医学仪器器械展览的主要目的之一是促进医疗设备的创新，推动医疗技术的不断进步。</a:t>
            </a:r>
            <a:endParaRPr lang="en-US" sz="1400" b="0" strike="noStrike" spc="-1">
              <a:solidFill>
                <a:srgbClr val="000000"/>
              </a:solidFill>
              <a:latin typeface="Arial"/>
            </a:endParaRPr>
          </a:p>
        </p:txBody>
      </p:sp>
      <p:sp>
        <p:nvSpPr>
          <p:cNvPr id="9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促进医疗设备创新</a:t>
            </a:r>
            <a:endParaRPr lang="en-US" sz="1800" b="0" strike="noStrike" spc="-1">
              <a:solidFill>
                <a:srgbClr val="000000"/>
              </a:solidFill>
              <a:latin typeface="Arial"/>
            </a:endParaRPr>
          </a:p>
        </p:txBody>
      </p:sp>
      <p:sp>
        <p:nvSpPr>
          <p:cNvPr id="9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展览为医疗设备制造商、医疗机构和科研机构之间的合作搭建了平台，促进了行业间的交流与合作。</a:t>
            </a:r>
            <a:endParaRPr lang="en-US" sz="1400" b="0" strike="noStrike" spc="-1">
              <a:solidFill>
                <a:srgbClr val="000000"/>
              </a:solidFill>
              <a:latin typeface="Arial"/>
            </a:endParaRPr>
          </a:p>
        </p:txBody>
      </p:sp>
      <p:sp>
        <p:nvSpPr>
          <p:cNvPr id="9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促进行业合作</a:t>
            </a:r>
            <a:endParaRPr lang="en-US" sz="1800" b="0" strike="noStrike" spc="-1">
              <a:solidFill>
                <a:srgbClr val="000000"/>
              </a:solidFill>
              <a:latin typeface="Arial"/>
            </a:endParaRPr>
          </a:p>
        </p:txBody>
      </p:sp>
      <p:sp>
        <p:nvSpPr>
          <p:cNvPr id="9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医学仪器器械展览是医护人员了解和学习最新医疗技术的重要途径，促进了医疗行业的知识更新与提升。</a:t>
            </a:r>
            <a:endParaRPr lang="en-US" sz="1400" b="0" strike="noStrike" spc="-1">
              <a:solidFill>
                <a:srgbClr val="000000"/>
              </a:solidFill>
              <a:latin typeface="Arial"/>
            </a:endParaRPr>
          </a:p>
        </p:txBody>
      </p:sp>
      <p:sp>
        <p:nvSpPr>
          <p:cNvPr id="9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分享最新技术</a:t>
            </a:r>
            <a:endParaRPr lang="en-US" sz="1800" b="0" strike="noStrike" spc="-1">
              <a:solidFill>
                <a:srgbClr val="000000"/>
              </a:solidFill>
              <a:latin typeface="Arial"/>
            </a:endParaRPr>
          </a:p>
        </p:txBody>
      </p:sp>
      <p:sp>
        <p:nvSpPr>
          <p:cNvPr id="9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展览为医疗设备制造商展示产品优势和创新能力提供了舞台，增强了产品的市场竞争力。</a:t>
            </a:r>
            <a:endParaRPr lang="en-US" sz="1400" b="0" strike="noStrike" spc="-1">
              <a:solidFill>
                <a:srgbClr val="000000"/>
              </a:solidFill>
              <a:latin typeface="Arial"/>
            </a:endParaRPr>
          </a:p>
        </p:txBody>
      </p:sp>
      <p:sp>
        <p:nvSpPr>
          <p:cNvPr id="10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展示产品优势</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医学仪器器械展览形式</a:t>
            </a:r>
            <a:endParaRPr lang="en-US" sz="3600" b="0" strike="noStrike" spc="-1">
              <a:solidFill>
                <a:schemeClr val="dk1"/>
              </a:solidFill>
              <a:latin typeface="Arial"/>
            </a:endParaRPr>
          </a:p>
        </p:txBody>
      </p:sp>
      <p:sp>
        <p:nvSpPr>
          <p:cNvPr id="10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医学仪器器械展览通常以展示会的形式举办，为医疗设备制造商提供展示产品并进行交流的平台。</a:t>
            </a:r>
            <a:endParaRPr lang="en-US" sz="1400" b="0" strike="noStrike" spc="-1">
              <a:solidFill>
                <a:srgbClr val="000000"/>
              </a:solidFill>
              <a:latin typeface="Arial"/>
            </a:endParaRPr>
          </a:p>
        </p:txBody>
      </p:sp>
      <p:sp>
        <p:nvSpPr>
          <p:cNvPr id="10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展示会</a:t>
            </a:r>
            <a:endParaRPr lang="en-US" sz="2000" b="0" strike="noStrike" spc="-1">
              <a:solidFill>
                <a:srgbClr val="000000"/>
              </a:solidFill>
              <a:latin typeface="Arial"/>
            </a:endParaRPr>
          </a:p>
        </p:txBody>
      </p:sp>
      <p:sp>
        <p:nvSpPr>
          <p:cNvPr id="1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展会会安排专业讲座，邀请行业内专家和学者分享最新的医疗技术和研究成果，提升参与者的专业知识水平。</a:t>
            </a:r>
            <a:endParaRPr lang="en-US" sz="1400" b="0" strike="noStrike" spc="-1">
              <a:solidFill>
                <a:srgbClr val="000000"/>
              </a:solidFill>
              <a:latin typeface="Arial"/>
            </a:endParaRPr>
          </a:p>
        </p:txBody>
      </p:sp>
      <p:sp>
        <p:nvSpPr>
          <p:cNvPr id="1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专业讲座</a:t>
            </a:r>
            <a:endParaRPr lang="en-US" sz="2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展览期间还会举办各类论坛和研讨会，探讨医疗技术发展的趋势和未来，促进行业内专业知识的交流与分享。</a:t>
            </a:r>
            <a:endParaRPr lang="en-US" sz="1400" b="0" strike="noStrike" spc="-1">
              <a:solidFill>
                <a:srgbClr val="000000"/>
              </a:solidFill>
              <a:latin typeface="Arial"/>
            </a:endParaRPr>
          </a:p>
        </p:txBody>
      </p:sp>
      <p:sp>
        <p:nvSpPr>
          <p:cNvPr id="1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论坛</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医学仪器器械展览的重要性</a:t>
            </a:r>
            <a:endParaRPr lang="en-US" sz="2200" b="0" strike="noStrike" spc="-1">
              <a:solidFill>
                <a:srgbClr val="000000"/>
              </a:solidFill>
              <a:latin typeface="Arial"/>
            </a:endParaRPr>
          </a:p>
        </p:txBody>
      </p:sp>
      <p:sp>
        <p:nvSpPr>
          <p:cNvPr id="11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医学仪器器械展览是医疗行业不可或缺的一部分，通过展示最新的医疗设备和技术，为医护人员提供了解行业动态、学习先进技术的平台。展览不仅推动了医疗设备的创新和发展，也促进了医护人员的职业发展和技术提升。</a:t>
            </a:r>
            <a:endParaRPr lang="en-US" sz="1400" b="0" strike="noStrike" spc="-1">
              <a:solidFill>
                <a:srgbClr val="000000"/>
              </a:solidFill>
              <a:latin typeface="Arial"/>
            </a:endParaRPr>
          </a:p>
        </p:txBody>
      </p:sp>
      <p:sp>
        <p:nvSpPr>
          <p:cNvPr id="11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医学成像设备展区</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医学成像设备简介</a:t>
            </a:r>
            <a:endParaRPr lang="en-US" sz="2200" b="0" strike="noStrike" spc="-1">
              <a:solidFill>
                <a:srgbClr val="000000"/>
              </a:solidFill>
              <a:latin typeface="Arial"/>
            </a:endParaRPr>
          </a:p>
        </p:txBody>
      </p:sp>
      <p:sp>
        <p:nvSpPr>
          <p:cNvPr id="1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医学成像设备是医疗领域的重要工具，包括</a:t>
            </a:r>
            <a:r>
              <a:rPr lang="en-US" sz="1400" b="0" strike="noStrike" spc="148">
                <a:solidFill>
                  <a:schemeClr val="dk1"/>
                </a:solidFill>
                <a:latin typeface="Arial"/>
                <a:ea typeface="微软雅黑"/>
              </a:rPr>
              <a:t>X</a:t>
            </a:r>
            <a:r>
              <a:rPr lang="zh-CN" sz="1400" b="0" strike="noStrike" spc="148">
                <a:solidFill>
                  <a:schemeClr val="dk1"/>
                </a:solidFill>
                <a:latin typeface="Arial"/>
                <a:ea typeface="微软雅黑"/>
              </a:rPr>
              <a:t>光机、</a:t>
            </a:r>
            <a:r>
              <a:rPr lang="en-US" sz="1400" b="0" strike="noStrike" spc="148">
                <a:solidFill>
                  <a:schemeClr val="dk1"/>
                </a:solidFill>
                <a:latin typeface="Arial"/>
                <a:ea typeface="微软雅黑"/>
              </a:rPr>
              <a:t>CT</a:t>
            </a:r>
            <a:r>
              <a:rPr lang="zh-CN" sz="1400" b="0" strike="noStrike" spc="148">
                <a:solidFill>
                  <a:schemeClr val="dk1"/>
                </a:solidFill>
                <a:latin typeface="Arial"/>
                <a:ea typeface="微软雅黑"/>
              </a:rPr>
              <a:t>、</a:t>
            </a:r>
            <a:r>
              <a:rPr lang="en-US" sz="1400" b="0" strike="noStrike" spc="148">
                <a:solidFill>
                  <a:schemeClr val="dk1"/>
                </a:solidFill>
                <a:latin typeface="Arial"/>
                <a:ea typeface="微软雅黑"/>
              </a:rPr>
              <a:t>MRI</a:t>
            </a:r>
            <a:r>
              <a:rPr lang="zh-CN" sz="1400" b="0" strike="noStrike" spc="148">
                <a:solidFill>
                  <a:schemeClr val="dk1"/>
                </a:solidFill>
                <a:latin typeface="Arial"/>
                <a:ea typeface="微软雅黑"/>
              </a:rPr>
              <a:t>等，展区将展示最新的成像技术和设备。医学成像设备在医学诊断和治疗中起着关键作用，帮助医生更准确地诊断疾病并制定治疗方案。</a:t>
            </a:r>
            <a:endParaRPr lang="en-US" sz="14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X</a:t>
            </a:r>
            <a:r>
              <a:rPr lang="zh-CN" sz="1800" b="1" strike="noStrike" spc="-1">
                <a:solidFill>
                  <a:schemeClr val="dk1"/>
                </a:solidFill>
                <a:latin typeface="微软雅黑"/>
                <a:ea typeface="微软雅黑"/>
              </a:rPr>
              <a:t>光机在医学诊断中的应用</a:t>
            </a:r>
            <a:endParaRPr lang="en-US" sz="1800" b="0" strike="noStrike" spc="-1">
              <a:solidFill>
                <a:srgbClr val="000000"/>
              </a:solidFill>
              <a:latin typeface="Arial"/>
            </a:endParaRPr>
          </a:p>
        </p:txBody>
      </p:sp>
      <p:sp>
        <p:nvSpPr>
          <p:cNvPr id="12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骨折检查</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肺部疾病诊断</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牙科影像检查</a:t>
            </a:r>
            <a:endParaRPr lang="en-US" sz="1200" b="0" strike="noStrike" spc="-1">
              <a:solidFill>
                <a:srgbClr val="000000"/>
              </a:solidFill>
              <a:latin typeface="Arial"/>
            </a:endParaRPr>
          </a:p>
        </p:txBody>
      </p:sp>
      <p:sp>
        <p:nvSpPr>
          <p:cNvPr id="12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X</a:t>
            </a:r>
            <a:r>
              <a:rPr lang="zh-CN" sz="1800" b="1" strike="noStrike" spc="-1">
                <a:solidFill>
                  <a:schemeClr val="dk1"/>
                </a:solidFill>
                <a:latin typeface="微软雅黑"/>
                <a:ea typeface="微软雅黑"/>
              </a:rPr>
              <a:t>光机的未来发展趋势</a:t>
            </a:r>
            <a:endParaRPr lang="en-US" sz="1800" b="0" strike="noStrike" spc="-1">
              <a:solidFill>
                <a:srgbClr val="000000"/>
              </a:solidFill>
              <a:latin typeface="Arial"/>
            </a:endParaRPr>
          </a:p>
        </p:txBody>
      </p:sp>
      <p:sp>
        <p:nvSpPr>
          <p:cNvPr id="12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智能化技术应用</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更高分辨率成像</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更低辐射剂量</a:t>
            </a:r>
            <a:endParaRPr lang="en-US" sz="1200" b="0" strike="noStrike" spc="-1">
              <a:solidFill>
                <a:srgbClr val="000000"/>
              </a:solidFill>
              <a:latin typeface="Arial"/>
            </a:endParaRPr>
          </a:p>
        </p:txBody>
      </p:sp>
      <p:sp>
        <p:nvSpPr>
          <p:cNvPr id="12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X</a:t>
            </a:r>
            <a:r>
              <a:rPr lang="zh-CN" sz="3600" b="1" strike="noStrike" spc="299">
                <a:solidFill>
                  <a:schemeClr val="dk1">
                    <a:lumMod val="85000"/>
                    <a:lumOff val="15000"/>
                  </a:schemeClr>
                </a:solidFill>
                <a:latin typeface="Arial"/>
                <a:ea typeface="微软雅黑"/>
              </a:rPr>
              <a:t>光机展示</a:t>
            </a:r>
            <a:endParaRPr lang="en-US" sz="3600" b="0" strike="noStrike" spc="-1">
              <a:solidFill>
                <a:schemeClr val="dk1"/>
              </a:solidFill>
              <a:latin typeface="Arial"/>
            </a:endParaRPr>
          </a:p>
        </p:txBody>
      </p:sp>
      <p:sp>
        <p:nvSpPr>
          <p:cNvPr id="13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最新一代</a:t>
            </a:r>
            <a:r>
              <a:rPr lang="en-US" sz="1800" b="1" strike="noStrike" spc="-1">
                <a:solidFill>
                  <a:schemeClr val="dk1"/>
                </a:solidFill>
                <a:latin typeface="微软雅黑"/>
                <a:ea typeface="微软雅黑"/>
              </a:rPr>
              <a:t>X</a:t>
            </a:r>
            <a:r>
              <a:rPr lang="zh-CN" sz="1800" b="1" strike="noStrike" spc="-1">
                <a:solidFill>
                  <a:schemeClr val="dk1"/>
                </a:solidFill>
                <a:latin typeface="微软雅黑"/>
                <a:ea typeface="微软雅黑"/>
              </a:rPr>
              <a:t>光机的特点</a:t>
            </a:r>
            <a:endParaRPr lang="en-US" sz="1800" b="0" strike="noStrike" spc="-1">
              <a:solidFill>
                <a:srgbClr val="000000"/>
              </a:solidFill>
              <a:latin typeface="Arial"/>
            </a:endParaRPr>
          </a:p>
        </p:txBody>
      </p:sp>
      <p:sp>
        <p:nvSpPr>
          <p:cNvPr id="13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高分辨率</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低剂量辐射</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快速成像</a:t>
            </a:r>
            <a:endParaRPr lang="en-US" sz="1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CT</a:t>
            </a:r>
            <a:r>
              <a:rPr lang="zh-CN" sz="3600" b="1" strike="noStrike" spc="299">
                <a:solidFill>
                  <a:schemeClr val="accent1"/>
                </a:solidFill>
                <a:latin typeface="微软雅黑"/>
                <a:ea typeface="微软雅黑"/>
              </a:rPr>
              <a:t>扫描仪展示</a:t>
            </a:r>
            <a:endParaRPr lang="en-US" sz="3600" b="0" strike="noStrike" spc="-1">
              <a:solidFill>
                <a:schemeClr val="dk1"/>
              </a:solidFill>
              <a:latin typeface="Arial"/>
            </a:endParaRPr>
          </a:p>
        </p:txBody>
      </p:sp>
      <p:sp>
        <p:nvSpPr>
          <p:cNvPr id="13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优质成像</a:t>
            </a:r>
            <a:endParaRPr lang="en-US" sz="1400" b="0" strike="noStrike" spc="-1">
              <a:solidFill>
                <a:srgbClr val="000000"/>
              </a:solidFill>
              <a:latin typeface="Arial"/>
            </a:endParaRPr>
          </a:p>
        </p:txBody>
      </p:sp>
      <p:sp>
        <p:nvSpPr>
          <p:cNvPr id="13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高清晰度</a:t>
            </a:r>
            <a:r>
              <a:rPr lang="en-US" sz="1800" b="1" strike="noStrike" spc="-1">
                <a:solidFill>
                  <a:schemeClr val="accent1"/>
                </a:solidFill>
                <a:latin typeface="微软雅黑"/>
                <a:ea typeface="微软雅黑"/>
              </a:rPr>
              <a:t>CT</a:t>
            </a:r>
            <a:r>
              <a:rPr lang="zh-CN" sz="1800" b="1" strike="noStrike" spc="-1">
                <a:solidFill>
                  <a:schemeClr val="accent1"/>
                </a:solidFill>
                <a:latin typeface="微软雅黑"/>
                <a:ea typeface="微软雅黑"/>
              </a:rPr>
              <a:t>扫描仪的优势</a:t>
            </a:r>
            <a:endParaRPr lang="en-US" sz="1800" b="0" strike="noStrike" spc="-1">
              <a:solidFill>
                <a:srgbClr val="000000"/>
              </a:solidFill>
              <a:latin typeface="Arial"/>
            </a:endParaRPr>
          </a:p>
        </p:txBody>
      </p:sp>
      <p:sp>
        <p:nvSpPr>
          <p:cNvPr id="13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肿瘤检测</a:t>
            </a:r>
            <a:endParaRPr lang="en-US" sz="1400" b="0" strike="noStrike" spc="-1">
              <a:solidFill>
                <a:srgbClr val="000000"/>
              </a:solidFill>
              <a:latin typeface="Arial"/>
            </a:endParaRPr>
          </a:p>
        </p:txBody>
      </p:sp>
      <p:sp>
        <p:nvSpPr>
          <p:cNvPr id="13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CT</a:t>
            </a:r>
            <a:r>
              <a:rPr lang="zh-CN" sz="1800" b="1" strike="noStrike" spc="-1">
                <a:solidFill>
                  <a:schemeClr val="accent1"/>
                </a:solidFill>
                <a:latin typeface="微软雅黑"/>
                <a:ea typeface="微软雅黑"/>
              </a:rPr>
              <a:t>扫描在疾病诊断中的作用</a:t>
            </a:r>
            <a:endParaRPr lang="en-US" sz="1800" b="0" strike="noStrike" spc="-1">
              <a:solidFill>
                <a:srgbClr val="000000"/>
              </a:solidFill>
              <a:latin typeface="Arial"/>
            </a:endParaRPr>
          </a:p>
        </p:txBody>
      </p:sp>
      <p:sp>
        <p:nvSpPr>
          <p:cNvPr id="14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快速扫描</a:t>
            </a:r>
            <a:endParaRPr lang="en-US" sz="1400" b="0" strike="noStrike" spc="-1">
              <a:solidFill>
                <a:srgbClr val="000000"/>
              </a:solidFill>
              <a:latin typeface="Arial"/>
            </a:endParaRPr>
          </a:p>
        </p:txBody>
      </p:sp>
      <p:sp>
        <p:nvSpPr>
          <p:cNvPr id="14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CT</a:t>
            </a:r>
            <a:r>
              <a:rPr lang="zh-CN" sz="1800" b="1" strike="noStrike" spc="-1">
                <a:solidFill>
                  <a:schemeClr val="accent1"/>
                </a:solidFill>
                <a:latin typeface="微软雅黑"/>
                <a:ea typeface="微软雅黑"/>
              </a:rPr>
              <a:t>扫描技术的创新和改进</a:t>
            </a:r>
            <a:endParaRPr lang="en-US" sz="1800" b="0" strike="noStrike" spc="-1">
              <a:solidFill>
                <a:srgbClr val="000000"/>
              </a:solidFill>
              <a:latin typeface="Arial"/>
            </a:endParaRPr>
          </a:p>
        </p:txBody>
      </p:sp>
      <p:sp>
        <p:nvSpPr>
          <p:cNvPr id="14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MRI</a:t>
            </a:r>
            <a:r>
              <a:rPr lang="zh-CN" sz="3600" b="1" strike="noStrike" spc="299">
                <a:solidFill>
                  <a:schemeClr val="dk1">
                    <a:lumMod val="85000"/>
                    <a:lumOff val="15000"/>
                  </a:schemeClr>
                </a:solidFill>
                <a:latin typeface="Arial"/>
                <a:ea typeface="微软雅黑"/>
              </a:rPr>
              <a:t>设备展示</a:t>
            </a:r>
            <a:endParaRPr lang="en-US" sz="3600" b="0" strike="noStrike" spc="-1">
              <a:solidFill>
                <a:schemeClr val="dk1"/>
              </a:solidFill>
              <a:latin typeface="Arial"/>
            </a:endParaRPr>
          </a:p>
        </p:txBody>
      </p:sp>
      <p:sp>
        <p:nvSpPr>
          <p:cNvPr id="14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磁共振成像</a:t>
            </a:r>
            <a:endParaRPr lang="en-US" sz="1400" b="0" strike="noStrike" spc="-1">
              <a:solidFill>
                <a:srgbClr val="000000"/>
              </a:solidFill>
              <a:latin typeface="Arial"/>
            </a:endParaRPr>
          </a:p>
        </p:txBody>
      </p:sp>
      <p:sp>
        <p:nvSpPr>
          <p:cNvPr id="14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MRI</a:t>
            </a:r>
            <a:r>
              <a:rPr lang="zh-CN" sz="2000" b="1" strike="noStrike" spc="-1">
                <a:solidFill>
                  <a:schemeClr val="accent1"/>
                </a:solidFill>
                <a:latin typeface="微软雅黑"/>
                <a:ea typeface="微软雅黑"/>
              </a:rPr>
              <a:t>设备的工作原理</a:t>
            </a:r>
            <a:endParaRPr lang="en-US" sz="2000" b="0" strike="noStrike" spc="-1">
              <a:solidFill>
                <a:srgbClr val="000000"/>
              </a:solidFill>
              <a:latin typeface="Arial"/>
            </a:endParaRPr>
          </a:p>
        </p:txBody>
      </p:sp>
      <p:sp>
        <p:nvSpPr>
          <p:cNvPr id="14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功能性磁共振成像</a:t>
            </a:r>
            <a:endParaRPr lang="en-US" sz="1400" b="0" strike="noStrike" spc="-1">
              <a:solidFill>
                <a:srgbClr val="000000"/>
              </a:solidFill>
              <a:latin typeface="Arial"/>
            </a:endParaRPr>
          </a:p>
        </p:txBody>
      </p:sp>
      <p:sp>
        <p:nvSpPr>
          <p:cNvPr id="15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MRI</a:t>
            </a:r>
            <a:r>
              <a:rPr lang="zh-CN" sz="2000" b="1" strike="noStrike" spc="-1">
                <a:solidFill>
                  <a:schemeClr val="accent1"/>
                </a:solidFill>
                <a:latin typeface="微软雅黑"/>
                <a:ea typeface="微软雅黑"/>
              </a:rPr>
              <a:t>技术的发展方向</a:t>
            </a:r>
            <a:endParaRPr lang="en-US" sz="2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脑部疾病诊断</a:t>
            </a:r>
            <a:endParaRPr lang="en-US" sz="1400" b="0" strike="noStrike" spc="-1">
              <a:solidFill>
                <a:srgbClr val="000000"/>
              </a:solidFill>
              <a:latin typeface="Arial"/>
            </a:endParaRPr>
          </a:p>
        </p:txBody>
      </p:sp>
      <p:sp>
        <p:nvSpPr>
          <p:cNvPr id="15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MRI</a:t>
            </a:r>
            <a:r>
              <a:rPr lang="zh-CN" sz="2000" b="1" strike="noStrike" spc="-1">
                <a:solidFill>
                  <a:schemeClr val="accent1"/>
                </a:solidFill>
                <a:latin typeface="微软雅黑"/>
                <a:ea typeface="微软雅黑"/>
              </a:rPr>
              <a:t>在神经科学和心脏病学中的应用</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医学成像设备展区总结</a:t>
            </a:r>
            <a:endParaRPr lang="en-US" sz="3600" b="0" strike="noStrike" spc="-1">
              <a:solidFill>
                <a:schemeClr val="dk1"/>
              </a:solidFill>
              <a:latin typeface="Arial"/>
            </a:endParaRPr>
          </a:p>
        </p:txBody>
      </p:sp>
      <p:sp>
        <p:nvSpPr>
          <p:cNvPr id="15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最新成像技术</a:t>
            </a:r>
            <a:endParaRPr lang="en-US" sz="1400" b="0" strike="noStrike" spc="-1">
              <a:solidFill>
                <a:srgbClr val="000000"/>
              </a:solidFill>
              <a:latin typeface="Arial"/>
            </a:endParaRPr>
          </a:p>
        </p:txBody>
      </p:sp>
      <p:sp>
        <p:nvSpPr>
          <p:cNvPr id="15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前沿技术展示</a:t>
            </a:r>
            <a:endParaRPr lang="en-US" sz="1800" b="0" strike="noStrike" spc="-1">
              <a:solidFill>
                <a:srgbClr val="000000"/>
              </a:solidFill>
              <a:latin typeface="Arial"/>
            </a:endParaRPr>
          </a:p>
        </p:txBody>
      </p:sp>
      <p:sp>
        <p:nvSpPr>
          <p:cNvPr id="15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疾病诊断与治疗</a:t>
            </a:r>
            <a:endParaRPr lang="en-US" sz="1400" b="0" strike="noStrike" spc="-1">
              <a:solidFill>
                <a:srgbClr val="000000"/>
              </a:solidFill>
              <a:latin typeface="Arial"/>
            </a:endParaRPr>
          </a:p>
        </p:txBody>
      </p:sp>
      <p:sp>
        <p:nvSpPr>
          <p:cNvPr id="15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医疗应用展示</a:t>
            </a:r>
            <a:endParaRPr lang="en-US" sz="1800" b="0" strike="noStrike" spc="-1">
              <a:solidFill>
                <a:srgbClr val="000000"/>
              </a:solidFill>
              <a:latin typeface="Arial"/>
            </a:endParaRPr>
          </a:p>
        </p:txBody>
      </p:sp>
      <p:sp>
        <p:nvSpPr>
          <p:cNvPr id="15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智能化医疗设备</a:t>
            </a:r>
            <a:endParaRPr lang="en-US" sz="1400" b="0" strike="noStrike" spc="-1">
              <a:solidFill>
                <a:srgbClr val="000000"/>
              </a:solidFill>
              <a:latin typeface="Arial"/>
            </a:endParaRPr>
          </a:p>
        </p:txBody>
      </p:sp>
      <p:sp>
        <p:nvSpPr>
          <p:cNvPr id="16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未来发展展望</a:t>
            </a:r>
            <a:endParaRPr lang="en-US" sz="1800" b="0" strike="noStrike" spc="-1">
              <a:solidFill>
                <a:srgbClr val="000000"/>
              </a:solidFill>
              <a:latin typeface="Arial"/>
            </a:endParaRPr>
          </a:p>
        </p:txBody>
      </p:sp>
      <p:sp>
        <p:nvSpPr>
          <p:cNvPr id="16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医学成像设备展览的意义</a:t>
            </a:r>
            <a:endParaRPr lang="en-US" sz="3600" b="0" strike="noStrike" spc="-1">
              <a:solidFill>
                <a:schemeClr val="dk1"/>
              </a:solidFill>
              <a:latin typeface="Arial"/>
            </a:endParaRPr>
          </a:p>
        </p:txBody>
      </p:sp>
      <p:sp>
        <p:nvSpPr>
          <p:cNvPr id="16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医学成像设备展览为医疗产业的发展提供了一个交流和学习的平台，有助于推动医学科技的创新与进步，提高医疗服务质量，促进医学教育和学术研究的发展。</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手术器械展区</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手术器械概述</a:t>
            </a:r>
            <a:endParaRPr lang="en-US" sz="2200" b="0" strike="noStrike" spc="-1">
              <a:solidFill>
                <a:srgbClr val="000000"/>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手术器械是医生在手术过程中使用的各种工具，展区将展示最新、最先进的手术器械。这些器械包括各种刀具、夹器、钳子等，在手术中起着至关重要的作用。不同的手术需要不同的器械，而展区将展示最新研发的手术器械，让观众了解到最前沿的医学技术。</a:t>
            </a:r>
            <a:endParaRPr lang="en-US" sz="14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微创手术器械展示</a:t>
            </a:r>
            <a:endParaRPr lang="en-US" sz="3600" b="0" strike="noStrike" spc="-1">
              <a:solidFill>
                <a:schemeClr val="dk1"/>
              </a:solidFill>
              <a:latin typeface="Arial"/>
            </a:endParaRPr>
          </a:p>
        </p:txBody>
      </p:sp>
      <p:sp>
        <p:nvSpPr>
          <p:cNvPr id="17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减少手术创伤</a:t>
            </a:r>
            <a:endParaRPr lang="en-US" sz="1400" b="0" strike="noStrike" spc="-1">
              <a:solidFill>
                <a:srgbClr val="000000"/>
              </a:solidFill>
              <a:latin typeface="Arial"/>
            </a:endParaRPr>
          </a:p>
        </p:txBody>
      </p:sp>
      <p:sp>
        <p:nvSpPr>
          <p:cNvPr id="17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优势</a:t>
            </a:r>
            <a:endParaRPr lang="en-US" sz="2000" b="0" strike="noStrike" spc="-1">
              <a:solidFill>
                <a:srgbClr val="000000"/>
              </a:solidFill>
              <a:latin typeface="Arial"/>
            </a:endParaRPr>
          </a:p>
        </p:txBody>
      </p:sp>
      <p:sp>
        <p:nvSpPr>
          <p:cNvPr id="17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胃肠外科、妇科</a:t>
            </a:r>
            <a:endParaRPr lang="en-US" sz="1400" b="0" strike="noStrike" spc="-1">
              <a:solidFill>
                <a:srgbClr val="000000"/>
              </a:solidFill>
              <a:latin typeface="Arial"/>
            </a:endParaRPr>
          </a:p>
        </p:txBody>
      </p:sp>
      <p:sp>
        <p:nvSpPr>
          <p:cNvPr id="17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应用领域</a:t>
            </a:r>
            <a:endParaRPr lang="en-US" sz="2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小切口</a:t>
            </a:r>
            <a:endParaRPr lang="en-US" sz="1400" b="0" strike="noStrike" spc="-1">
              <a:solidFill>
                <a:srgbClr val="000000"/>
              </a:solidFill>
              <a:latin typeface="Arial"/>
            </a:endParaRPr>
          </a:p>
        </p:txBody>
      </p:sp>
      <p:sp>
        <p:nvSpPr>
          <p:cNvPr id="18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特点</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优势</a:t>
            </a:r>
            <a:endParaRPr lang="en-US" sz="1800" b="0" strike="noStrike" spc="-1">
              <a:solidFill>
                <a:srgbClr val="000000"/>
              </a:solidFill>
              <a:latin typeface="Arial"/>
            </a:endParaRPr>
          </a:p>
        </p:txBody>
      </p:sp>
      <p:sp>
        <p:nvSpPr>
          <p:cNvPr id="18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准确性高</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术后恢复快</a:t>
            </a:r>
            <a:endParaRPr lang="en-US" sz="12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眼科应用</a:t>
            </a:r>
            <a:endParaRPr lang="en-US" sz="1800" b="0" strike="noStrike" spc="-1">
              <a:solidFill>
                <a:srgbClr val="000000"/>
              </a:solidFill>
              <a:latin typeface="Arial"/>
            </a:endParaRPr>
          </a:p>
        </p:txBody>
      </p:sp>
      <p:sp>
        <p:nvSpPr>
          <p:cNvPr id="18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白内障手术</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近视矫正术</a:t>
            </a:r>
            <a:endParaRPr lang="en-US" sz="12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皮肤科应用</a:t>
            </a:r>
            <a:endParaRPr lang="en-US" sz="1800" b="0" strike="noStrike" spc="-1">
              <a:solidFill>
                <a:srgbClr val="000000"/>
              </a:solidFill>
              <a:latin typeface="Arial"/>
            </a:endParaRPr>
          </a:p>
        </p:txBody>
      </p:sp>
      <p:sp>
        <p:nvSpPr>
          <p:cNvPr id="19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激光祛斑</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激光脱毛</a:t>
            </a:r>
            <a:endParaRPr lang="en-US" sz="1200" b="0" strike="noStrike" spc="-1">
              <a:solidFill>
                <a:srgbClr val="000000"/>
              </a:solidFill>
              <a:latin typeface="Arial"/>
            </a:endParaRPr>
          </a:p>
        </p:txBody>
      </p:sp>
      <p:sp>
        <p:nvSpPr>
          <p:cNvPr id="19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激光手术器械展示</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原理和用途</a:t>
            </a:r>
            <a:endParaRPr lang="en-US" sz="1800" b="0" strike="noStrike" spc="-1">
              <a:solidFill>
                <a:srgbClr val="000000"/>
              </a:solidFill>
              <a:latin typeface="Arial"/>
            </a:endParaRPr>
          </a:p>
        </p:txBody>
      </p:sp>
      <p:sp>
        <p:nvSpPr>
          <p:cNvPr id="19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利用激光束切割组织</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治疗眼部疾病</a:t>
            </a:r>
            <a:endParaRPr lang="en-US" sz="1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1"/>
                </a:solidFill>
                <a:latin typeface="微软雅黑"/>
                <a:ea typeface="微软雅黑"/>
              </a:rPr>
              <a:t>3D</a:t>
            </a:r>
            <a:r>
              <a:rPr lang="zh-CN" sz="3600" b="1" strike="noStrike" spc="299">
                <a:solidFill>
                  <a:schemeClr val="accent1"/>
                </a:solidFill>
                <a:latin typeface="微软雅黑"/>
                <a:ea typeface="微软雅黑"/>
              </a:rPr>
              <a:t>打印手术器械展示</a:t>
            </a:r>
            <a:endParaRPr lang="en-US" sz="3600" b="0" strike="noStrike" spc="-1">
              <a:solidFill>
                <a:schemeClr val="dk1"/>
              </a:solidFill>
              <a:latin typeface="Arial"/>
            </a:endParaRPr>
          </a:p>
        </p:txBody>
      </p:sp>
      <p:sp>
        <p:nvSpPr>
          <p:cNvPr id="19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层层堆叠材料</a:t>
            </a:r>
            <a:endParaRPr lang="en-US" sz="1400" b="0" strike="noStrike" spc="-1">
              <a:solidFill>
                <a:srgbClr val="000000"/>
              </a:solidFill>
              <a:latin typeface="Arial"/>
            </a:endParaRPr>
          </a:p>
        </p:txBody>
      </p:sp>
      <p:sp>
        <p:nvSpPr>
          <p:cNvPr id="19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制造过程</a:t>
            </a:r>
            <a:endParaRPr lang="en-US" sz="1800" b="0" strike="noStrike" spc="-1">
              <a:solidFill>
                <a:srgbClr val="000000"/>
              </a:solidFill>
              <a:latin typeface="Arial"/>
            </a:endParaRPr>
          </a:p>
        </p:txBody>
      </p:sp>
      <p:sp>
        <p:nvSpPr>
          <p:cNvPr id="19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骨科植入物制造</a:t>
            </a:r>
            <a:endParaRPr lang="en-US" sz="1400" b="0" strike="noStrike" spc="-1">
              <a:solidFill>
                <a:srgbClr val="000000"/>
              </a:solidFill>
              <a:latin typeface="Arial"/>
            </a:endParaRPr>
          </a:p>
        </p:txBody>
      </p:sp>
      <p:sp>
        <p:nvSpPr>
          <p:cNvPr id="19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应用范围</a:t>
            </a:r>
            <a:endParaRPr lang="en-US" sz="1800" b="0" strike="noStrike" spc="-1">
              <a:solidFill>
                <a:srgbClr val="000000"/>
              </a:solidFill>
              <a:latin typeface="Arial"/>
            </a:endParaRPr>
          </a:p>
        </p:txBody>
      </p:sp>
      <p:sp>
        <p:nvSpPr>
          <p:cNvPr id="20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定制手术器械</a:t>
            </a:r>
            <a:endParaRPr lang="en-US" sz="1400" b="0" strike="noStrike" spc="-1">
              <a:solidFill>
                <a:srgbClr val="000000"/>
              </a:solidFill>
              <a:latin typeface="Arial"/>
            </a:endParaRPr>
          </a:p>
        </p:txBody>
      </p:sp>
      <p:sp>
        <p:nvSpPr>
          <p:cNvPr id="20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未来发展</a:t>
            </a:r>
            <a:endParaRPr lang="en-US" sz="1800" b="0" strike="noStrike" spc="-1">
              <a:solidFill>
                <a:srgbClr val="000000"/>
              </a:solidFill>
              <a:latin typeface="Arial"/>
            </a:endParaRPr>
          </a:p>
        </p:txBody>
      </p:sp>
      <p:sp>
        <p:nvSpPr>
          <p:cNvPr id="20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精准度高</a:t>
            </a:r>
            <a:endParaRPr lang="en-US" sz="1400" b="0" strike="noStrike" spc="-1">
              <a:solidFill>
                <a:srgbClr val="000000"/>
              </a:solidFill>
              <a:latin typeface="Arial"/>
            </a:endParaRPr>
          </a:p>
        </p:txBody>
      </p:sp>
      <p:sp>
        <p:nvSpPr>
          <p:cNvPr id="20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技术优势</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https://d.book118.com/528122070036006047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医学仪器器械展览</vt:lpstr>
      <vt:lpstr>目录</vt:lpstr>
      <vt:lpstr>第一章 医学仪器器械展览简介</vt:lpstr>
      <vt:lpstr>医学仪器器械展览概述</vt:lpstr>
      <vt:lpstr>医学仪器器械展览历史</vt:lpstr>
      <vt:lpstr>医学仪器器械展览目的</vt:lpstr>
      <vt:lpstr>医学仪器器械展览形式</vt:lpstr>
      <vt:lpstr> </vt:lpstr>
      <vt:lpstr>第2章 医学成像设备展区</vt:lpstr>
      <vt:lpstr> </vt:lpstr>
      <vt:lpstr>X光机展示</vt:lpstr>
      <vt:lpstr>CT扫描仪展示</vt:lpstr>
      <vt:lpstr>MRI设备展示</vt:lpstr>
      <vt:lpstr>医学成像设备展区总结</vt:lpstr>
      <vt:lpstr>医学成像设备展览的意义</vt:lpstr>
      <vt:lpstr>第3章 手术器械展区</vt:lpstr>
      <vt:lpstr> </vt:lpstr>
      <vt:lpstr>微创手术器械展示</vt:lpstr>
      <vt:lpstr>激光手术器械展示</vt:lpstr>
      <vt:lpstr>3D打印手术器械展示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2024-09-28T12:06:53.332</cp:lastPrinted>
  <dcterms:created xsi:type="dcterms:W3CDTF">2024-09-28T04:06:53Z</dcterms:created>
  <dcterms:modified xsi:type="dcterms:W3CDTF">2024-09-28T04:06:55Z</dcterms:modified>
</cp:coreProperties>
</file>