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9EDB22E-8E93-469A-A3E3-E958570327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024F53-89FF-460E-B4C7-D50DB87E49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0FAFA09-F24E-45D8-BC25-398FC31F71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B78D112-AD54-47BC-8A9C-430C83988F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8DEA2BB-AE0A-43D8-A318-A8CC2E12082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3AC0C90-B2AB-4813-BCCC-547B76E3943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4C308CC-EE5C-4EB7-93B6-0DB063011D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FC9F43-CA2A-431C-9281-B1A97149E7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EF56A4-C7C3-4441-A13C-1B0C6767FF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D27199-5E8F-4DE4-BA78-40A9399E22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6B3DED-624E-4D6A-92A2-3B1A609376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8125126112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0764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3">
                    <a:alpha val="100000"/>
                  </a:schemeClr>
                </a:solidFill>
                <a:latin typeface="Arial"/>
                <a:ea typeface="Arial"/>
                <a:cs typeface="Arial"/>
              </a:rPr>
              <a:t>社区成人血脂管理中国专家共识（2024年）解读</a:t>
            </a:r>
          </a:p>
        </p:txBody>
      </p:sp>
      <p:sp>
        <p:nvSpPr>
          <p:cNvPr id="3" name="TextBox 3"/>
          <p:cNvSpPr txBox="1"/>
          <p:nvPr/>
        </p:nvSpPr>
        <p:spPr>
          <a:xfrm>
            <a:off x="859816" y="5259787"/>
            <a:ext cx="3200400" cy="3905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汇报人：xxx</a:t>
            </a:r>
          </a:p>
        </p:txBody>
      </p:sp>
      <p:sp>
        <p:nvSpPr>
          <p:cNvPr id="4" name="TextBox 4"/>
          <p:cNvSpPr txBox="1"/>
          <p:nvPr/>
        </p:nvSpPr>
        <p:spPr>
          <a:xfrm>
            <a:off x="859816" y="5741875"/>
            <a:ext cx="2990850" cy="4191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3">
                    <a:alpha val="100000"/>
                  </a:schemeClr>
                </a:solidFill>
                <a:latin typeface="Arial"/>
                <a:ea typeface="Arial"/>
                <a:cs typeface="Arial"/>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血脂异常概述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血脂管理策略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特殊人群的血脂管理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血脂管理的挑战与机遇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专家共识的解读与建议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应对血脂异常高发问题</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随着生活方式改变和老龄化进程加速，血脂异常已成为我国居民常见健康问题之一。制定社区成人血脂管理共识，旨在提高基层医疗机构的血脂管理水平，降低心血管疾病风险。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推动基层医疗发展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社区作为居民健康管理的第一道防线，在血脂管理中发挥着重要作用。通过专家共识的制定和推广，可以规范基层医疗机构的血脂管理流程，提高诊疗质量。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6625" r="266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提供科学指导</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专家共识基于最新临床证据和专家经验，为社区成人血脂管理提供全面、科学的指导建议，有助于提高基层医生的诊疗水平和患者的生活质量。</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促进多学科合作</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共识强调多学科合作在血脂管理中的重要性，鼓励基层医生与营养师、心理医生等多学科专家共同参与患者的血脂管理，实现全方位的健康管理。</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推动健康中国建设</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作为健康中国建设的重要组成部分，心血管疾病的防治工作至关重要。社区成人血脂管理共识的制定和推广，有助于推动心血管疾病防治工作的深入开展，为健康中国建设贡献力量。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共识的意义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血脂异常概述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6824385" y="841294"/>
            <a:ext cx="4968573" cy="5706182"/>
            <a:chOff x="6824385" y="841294"/>
            <a:chExt cx="4968573" cy="5706182"/>
          </a:xfrm>
        </p:grpSpPr>
        <p:pic>
          <p:nvPicPr>
            <p:cNvPr id="3" name="Picture 3"/>
            <p:cNvPicPr>
              <a:picLocks noChangeAspect="1"/>
            </p:cNvPicPr>
            <p:nvPr/>
          </p:nvPicPr>
          <p:blipFill>
            <a:blip r:embed="rId2">
              <a:alphaModFix/>
            </a:blip>
            <a:srcRect l="17708" r="17708"/>
            <a:stretch>
              <a:fillRect/>
            </a:stretch>
          </p:blipFill>
          <p:spPr>
            <a:xfrm>
              <a:off x="9032810" y="3787328"/>
              <a:ext cx="2760148" cy="2760148"/>
            </a:xfrm>
            <a:prstGeom prst="parallelogram">
              <a:avLst/>
            </a:prstGeom>
          </p:spPr>
        </p:pic>
        <p:pic>
          <p:nvPicPr>
            <p:cNvPr id="4" name="Picture 4"/>
            <p:cNvPicPr>
              <a:picLocks noChangeAspect="1"/>
            </p:cNvPicPr>
            <p:nvPr/>
          </p:nvPicPr>
          <p:blipFill>
            <a:blip r:embed="rId3">
              <a:alphaModFix/>
            </a:blip>
            <a:srcRect l="16750" r="16750"/>
            <a:stretch>
              <a:fillRect/>
            </a:stretch>
          </p:blipFill>
          <p:spPr>
            <a:xfrm>
              <a:off x="6824385" y="3787328"/>
              <a:ext cx="2760148" cy="2760148"/>
            </a:xfrm>
            <a:prstGeom prst="parallelogram">
              <a:avLst/>
            </a:prstGeom>
          </p:spPr>
        </p:pic>
        <p:pic>
          <p:nvPicPr>
            <p:cNvPr id="5" name="Picture 5"/>
            <p:cNvPicPr>
              <a:picLocks noChangeAspect="1"/>
            </p:cNvPicPr>
            <p:nvPr/>
          </p:nvPicPr>
          <p:blipFill>
            <a:blip r:embed="rId4">
              <a:alphaModFix/>
            </a:blip>
            <a:stretch>
              <a:fillRect/>
            </a:stretch>
          </p:blipFill>
          <p:spPr>
            <a:xfrm>
              <a:off x="8544638" y="841294"/>
              <a:ext cx="2760148" cy="2760148"/>
            </a:xfrm>
            <a:prstGeom prst="parallelogram">
              <a:avLst/>
            </a:prstGeom>
          </p:spPr>
        </p:pic>
      </p:grpSp>
      <p:sp>
        <p:nvSpPr>
          <p:cNvPr id="6" name="Freeform 6"/>
          <p:cNvSpPr/>
          <p:nvPr/>
        </p:nvSpPr>
        <p:spPr>
          <a:xfrm>
            <a:off x="1017623"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397964"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778306"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201" y="1453600"/>
            <a:ext cx="5647282" cy="3901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血脂异常是指血浆中脂质量和质的异常。通常指血浆中胆固醇和（或）甘油三酯升高，俗称高脂血症。实际上血脂异常也泛指包括低高密度脂蛋白胆固醇血症在内的各种血脂异常。</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血脂异常的定义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261268" y="119793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65729" y="1205454"/>
            <a:ext cx="2584705" cy="2521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46028" y="1193270"/>
            <a:ext cx="2584705" cy="252109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alphaModFix amt="70000"/>
          </a:blip>
          <a:srcRect t="1418" b="1418"/>
          <a:stretch>
            <a:fillRect/>
          </a:stretch>
        </p:blipFill>
        <p:spPr>
          <a:xfrm>
            <a:off x="1415276" y="1289262"/>
            <a:ext cx="2433158" cy="2364134"/>
          </a:xfrm>
          <a:prstGeom prst="ellipse">
            <a:avLst/>
          </a:prstGeom>
        </p:spPr>
      </p:pic>
      <p:sp>
        <p:nvSpPr>
          <p:cNvPr id="6" name="TextBox 6"/>
          <p:cNvSpPr txBox="1"/>
          <p:nvPr/>
        </p:nvSpPr>
        <p:spPr>
          <a:xfrm>
            <a:off x="795406" y="4001686"/>
            <a:ext cx="10658475" cy="2038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血脂异常是动脉粥样硬化性心血管疾病（ASCVD）最重要的危险因素之一。无论采取何种药物或措施，只要能使血清低密度脂蛋白胆固醇（LDL-C）水平下降，就可稳定、延缓或消退动脉粥样硬化病变，并能显著减少ASCVD的发生率、致残率和死亡率。</a:t>
            </a:r>
          </a:p>
        </p:txBody>
      </p:sp>
      <p:pic>
        <p:nvPicPr>
          <p:cNvPr id="7" name="Picture 7"/>
          <p:cNvPicPr>
            <a:picLocks noChangeAspect="1"/>
          </p:cNvPicPr>
          <p:nvPr/>
        </p:nvPicPr>
        <p:blipFill>
          <a:blip r:embed="rId3">
            <a:alphaModFix amt="70000"/>
          </a:blip>
          <a:srcRect t="1418" b="1418"/>
          <a:stretch>
            <a:fillRect/>
          </a:stretch>
        </p:blipFill>
        <p:spPr>
          <a:xfrm>
            <a:off x="4855037" y="1276410"/>
            <a:ext cx="2433158" cy="2364134"/>
          </a:xfrm>
          <a:prstGeom prst="ellipse">
            <a:avLst/>
          </a:prstGeom>
        </p:spPr>
      </p:pic>
      <p:pic>
        <p:nvPicPr>
          <p:cNvPr id="8" name="Picture 8"/>
          <p:cNvPicPr>
            <a:picLocks noChangeAspect="1"/>
          </p:cNvPicPr>
          <p:nvPr/>
        </p:nvPicPr>
        <p:blipFill>
          <a:blip r:embed="rId4">
            <a:alphaModFix amt="70000"/>
          </a:blip>
          <a:srcRect t="1418" b="1418"/>
          <a:stretch>
            <a:fillRect/>
          </a:stretch>
        </p:blipFill>
        <p:spPr>
          <a:xfrm>
            <a:off x="8349233" y="1271082"/>
            <a:ext cx="2433158" cy="2364134"/>
          </a:xfrm>
          <a:prstGeom prst="ellipse">
            <a:avLst/>
          </a:prstGeom>
        </p:spPr>
      </p:pic>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血脂异常的危害</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35" r="16635"/>
          <a:stretch>
            <a:fillRect/>
          </a:stretch>
        </p:blipFill>
        <p:spPr>
          <a:xfrm>
            <a:off x="6822813" y="3719013"/>
            <a:ext cx="2701660" cy="2699124"/>
          </a:xfrm>
          <a:prstGeom prst="diamond">
            <a:avLst/>
          </a:prstGeom>
        </p:spPr>
      </p:pic>
      <p:pic>
        <p:nvPicPr>
          <p:cNvPr id="3" name="Picture 3"/>
          <p:cNvPicPr>
            <a:picLocks noChangeAspect="1"/>
          </p:cNvPicPr>
          <p:nvPr/>
        </p:nvPicPr>
        <p:blipFill>
          <a:blip r:embed="rId3">
            <a:alphaModFix/>
          </a:blip>
          <a:srcRect l="16635" r="16635"/>
          <a:stretch>
            <a:fillRect/>
          </a:stretch>
        </p:blipFill>
        <p:spPr>
          <a:xfrm>
            <a:off x="7719270" y="1064801"/>
            <a:ext cx="3836142" cy="3832540"/>
          </a:xfrm>
          <a:prstGeom prst="diamond">
            <a:avLst/>
          </a:prstGeom>
        </p:spPr>
      </p:pic>
      <p:sp>
        <p:nvSpPr>
          <p:cNvPr id="4" name="TextBox 4"/>
          <p:cNvSpPr txBox="1"/>
          <p:nvPr/>
        </p:nvSpPr>
        <p:spPr>
          <a:xfrm>
            <a:off x="1218874" y="1875949"/>
            <a:ext cx="5367290" cy="3901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随着生活方式的改变和人口老龄化，我国血脂异常的发生率逐年上升。据最新数据显示，我国成人血脂异常总体患病率高达40.40%，较2002年呈大幅度上升。其中，高胆固醇血症的患病率4.9%，高甘油三酯血症的患病率13.1%，低高密度脂蛋白胆固醇血症的患病率33.9%。这意味着我国有超过一半的成年人存在血脂异常问题，且这一比例仍在不断攀升。</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血脂异常的流行趋势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血脂管理策略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健康饮食</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规律运动</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控制体重</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戒烟限酒</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生活方式干预</a:t>
              </a:r>
            </a:p>
          </p:txBody>
        </p:sp>
      </p:grpSp>
      <p:pic>
        <p:nvPicPr>
          <p:cNvPr id="28" name="Picture 28"/>
          <p:cNvPicPr>
            <a:picLocks noChangeAspect="1"/>
          </p:cNvPicPr>
          <p:nvPr/>
        </p:nvPicPr>
        <p:blipFill>
          <a:blip r:embed="rId2"/>
          <a:srcRect l="15629" r="15629"/>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3649" b="364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2413" r="12413"/>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推荐采用低饱和脂肪和胆固醇的饮食，增加蔬菜、水果、全谷类和健康脂肪的摄入。</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每周至少进行150分钟的中等强度有氧运动，如快走、游泳或骑自行车。</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保持健康的体重范围，避免肥胖，肥胖者需减重。</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避免吸烟，限制饮酒量。</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他汀类药物</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贝特类药物</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烟酸类药物</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胆固醇吸收抑制剂</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作为血脂异常治疗的首选药物，可有效降低低密度脂蛋白胆固醇（LDL-C）水平。</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适用于高甘油三酯血症和以甘油三酯升高为主的混合型高脂血症。</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主要用于高甘油三酯血症的治疗，可降低甘油三酯（TG）水平。</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可减少肠道内胆固醇的吸收，从而降低血浆胆固醇水平。</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720" r="2572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建议成人至少每年进行一次血脂检测，包括总胆固醇（TC）、LDL-C、高密度脂蛋白胆固醇（HDL-C）和TG。</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血脂检测</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根据血脂检测结果，结合其他心血管危险因素，进行心血管风险评估。</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风险评估</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根据患者的具体情况和风险评估结果，制定个体化的血脂治疗目标。</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个体化治疗目标</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对血脂异常患者进行长期随访，监测血脂变化，及时调整治疗方案。</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长期随访</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血脂监测与随访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https://d.book118.com/528125126112006036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2024-09-16T04:06:05.854</cp:lastPrinted>
  <dcterms:created xsi:type="dcterms:W3CDTF">2024-09-15T20:06:05Z</dcterms:created>
  <dcterms:modified xsi:type="dcterms:W3CDTF">2024-09-15T20:06:07Z</dcterms:modified>
</cp:coreProperties>
</file>