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embeddedFontLst>
    <p:embeddedFont>
      <p:font typeface="QEBSJU+TELSFE+MicrosoftYaHei-Bold"/>
      <p:regular r:id="rId19"/>
    </p:embeddedFont>
    <p:embeddedFont>
      <p:font typeface="CEVFFV+MS-UIGothic"/>
      <p:regular r:id="rId20"/>
    </p:embeddedFont>
    <p:embeddedFont>
      <p:font typeface="WOCAKC+WSQUWJ+MicrosoftYaHei"/>
      <p:regular r:id="rId21"/>
    </p:embeddedFont>
    <p:embeddedFont>
      <p:font typeface="NQACJR+TELSFE+MicrosoftYaHei-Bold"/>
      <p:regular r:id="rId22"/>
    </p:embeddedFont>
    <p:embeddedFont>
      <p:font typeface="LHETMM+WSQUWJ+MicrosoftYaHei"/>
      <p:regular r:id="rId23"/>
    </p:embeddedFont>
  </p:embeddedFontLst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font" Target="fonts/font1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2.fntdata" /><Relationship Id="rId21" Type="http://schemas.openxmlformats.org/officeDocument/2006/relationships/font" Target="fonts/font3.fntdata" /><Relationship Id="rId22" Type="http://schemas.openxmlformats.org/officeDocument/2006/relationships/font" Target="fonts/font4.fntdata" /><Relationship Id="rId23" Type="http://schemas.openxmlformats.org/officeDocument/2006/relationships/font" Target="fonts/font5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6621A7-5837-49AB-870E-A67801DB1B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D8F736-8615-452E-96DD-1643D076F7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818537-F39A-4938-B7DB-0D443BD210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1065E1-0E4C-4ECF-B985-AF3A328C49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7A932B-3B1F-4BF0-A958-0F6A39BDD4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50F699A-5804-4EC3-8A6B-F302863467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F3D71A-3F78-4594-B0B6-35D4102D12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2DAEF4-1D32-4490-A49B-86744AFED2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171234-6C13-4C30-814E-C92B246DFB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469300-4E7D-4937-8175-0F5BBF2D77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C4AF1F-CA5C-4123-81AB-D070878764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12707402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78779" y="5688611"/>
            <a:ext cx="16114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C21401"/>
                </a:solidFill>
                <a:latin typeface="QEBSJU+TELSFE+MicrosoftYaHei-Bold"/>
                <a:cs typeface="QEBSJU+TELSFE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CEVFFV+MS-UIGothic"/>
                <a:cs typeface="CEVFFV+MS-UIGothic"/>
              </a:rPr>
              <a:t>抗生素的定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BA242F"/>
                </a:solidFill>
                <a:latin typeface="CEVFFV+MS-UIGothic"/>
                <a:cs typeface="CEVFFV+MS-UIGothic"/>
              </a:rPr>
              <a:t>与分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BA242F"/>
                </a:solidFill>
                <a:latin typeface="CEVFFV+MS-UIGothic"/>
                <a:cs typeface="CEVFFV+MS-UIGothic"/>
              </a:rPr>
              <a:t>抗生素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37495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由微生物（包括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菌、真菌、放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菌属）或高等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植物在生活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程中所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生的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具有抗病原体或其他活性的一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次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级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代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谢产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物，能干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扰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其他生活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胞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育功能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的化学物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BA242F"/>
                </a:solidFill>
                <a:latin typeface="CEVFFV+MS-UIGothic"/>
                <a:cs typeface="CEVFFV+MS-UIGothic"/>
              </a:rPr>
              <a:t>分</a:t>
            </a:r>
            <a:r>
              <a:rPr sz="2300">
                <a:solidFill>
                  <a:srgbClr val="BA242F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16154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抗生素可根据来源、作用机制、化学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构、抗菌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谱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等不同特征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行分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。如</a:t>
            </a:r>
            <a:r>
              <a:rPr sz="1500">
                <a:solidFill>
                  <a:srgbClr val="5C0B15"/>
                </a:solidFill>
                <a:latin typeface="WOCAKC+WSQUWJ+MicrosoftYaHei"/>
                <a:cs typeface="WOCAKC+WSQUWJ+MicrosoftYaHei"/>
              </a:rPr>
              <a:t>β-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内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酰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胺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、大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内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酯类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、氨基糖苷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、抗真菌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CEVFFV+MS-UIGothic"/>
                <a:cs typeface="CEVFFV+MS-UIGothic"/>
              </a:rPr>
              <a:t>抗生素的作用机制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7270" y="149903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BA242F"/>
                </a:solidFill>
                <a:latin typeface="CEVFFV+MS-UIGothic"/>
                <a:cs typeface="CEVFFV+MS-UIGothic"/>
              </a:rPr>
              <a:t>抑制</a:t>
            </a:r>
            <a:r>
              <a:rPr sz="2300" spc="25">
                <a:solidFill>
                  <a:srgbClr val="BA242F"/>
                </a:solidFill>
                <a:latin typeface="SimSun"/>
                <a:cs typeface="SimSun"/>
              </a:rPr>
              <a:t>细</a:t>
            </a:r>
            <a:r>
              <a:rPr sz="2300" spc="25">
                <a:solidFill>
                  <a:srgbClr val="BA242F"/>
                </a:solidFill>
                <a:latin typeface="CEVFFV+MS-UIGothic"/>
                <a:cs typeface="CEVFFV+MS-UIGothic"/>
              </a:rPr>
              <a:t>胞壁合成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7270" y="2034913"/>
            <a:ext cx="598690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通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破坏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菌胞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膜的完整性，抑制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菌体内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肽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聚糖的合成，从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而达到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杀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菌或抑制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菌生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的目的。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97270" y="314813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BA242F"/>
                </a:solidFill>
                <a:latin typeface="CEVFFV+MS-UIGothic"/>
                <a:cs typeface="CEVFFV+MS-UIGothic"/>
              </a:rPr>
              <a:t>抑制蛋白</a:t>
            </a:r>
            <a:r>
              <a:rPr sz="2300" spc="25">
                <a:solidFill>
                  <a:srgbClr val="BA242F"/>
                </a:solidFill>
                <a:latin typeface="SimSun"/>
                <a:cs typeface="SimSun"/>
              </a:rPr>
              <a:t>质</a:t>
            </a:r>
            <a:r>
              <a:rPr sz="2300" spc="25">
                <a:solidFill>
                  <a:srgbClr val="BA242F"/>
                </a:solidFill>
                <a:latin typeface="CEVFFV+MS-UIGothic"/>
                <a:cs typeface="CEVFFV+MS-UIGothic"/>
              </a:rPr>
              <a:t>合成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97270" y="3684008"/>
            <a:ext cx="627957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通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抑制核糖体上蛋白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合成的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程，达到抑制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菌生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或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杀灭细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097270" y="3958328"/>
            <a:ext cx="1174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菌的目的。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97270" y="4800401"/>
            <a:ext cx="373168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BA242F"/>
                </a:solidFill>
                <a:latin typeface="CEVFFV+MS-UIGothic"/>
                <a:cs typeface="CEVFFV+MS-UIGothic"/>
              </a:rPr>
              <a:t>破坏</a:t>
            </a:r>
            <a:r>
              <a:rPr sz="2300" spc="25">
                <a:solidFill>
                  <a:srgbClr val="BA242F"/>
                </a:solidFill>
                <a:latin typeface="SimSun"/>
                <a:cs typeface="SimSun"/>
              </a:rPr>
              <a:t>细</a:t>
            </a:r>
            <a:r>
              <a:rPr sz="2300" spc="23">
                <a:solidFill>
                  <a:srgbClr val="BA242F"/>
                </a:solidFill>
                <a:latin typeface="CEVFFV+MS-UIGothic"/>
                <a:cs typeface="CEVFFV+MS-UIGothic"/>
              </a:rPr>
              <a:t>菌胞</a:t>
            </a:r>
            <a:r>
              <a:rPr sz="2300" spc="25">
                <a:solidFill>
                  <a:srgbClr val="BA242F"/>
                </a:solidFill>
                <a:latin typeface="SimSun"/>
                <a:cs typeface="SimSun"/>
              </a:rPr>
              <a:t>质</a:t>
            </a:r>
            <a:r>
              <a:rPr sz="2300" spc="25">
                <a:solidFill>
                  <a:srgbClr val="BA242F"/>
                </a:solidFill>
                <a:latin typeface="CEVFFV+MS-UIGothic"/>
                <a:cs typeface="CEVFFV+MS-UIGothic"/>
              </a:rPr>
              <a:t>膜的完整性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097270" y="5336278"/>
            <a:ext cx="6205983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通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破坏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菌胞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膜的完整性，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致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胞内重要物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泄漏，最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终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使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菌死亡。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CEVFFV+MS-UIGothic"/>
                <a:cs typeface="CEVFFV+MS-UIGothic"/>
              </a:rPr>
              <a:t>抗生素的敏感性与耐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药</a:t>
            </a:r>
            <a:r>
              <a:rPr sz="3000">
                <a:solidFill>
                  <a:srgbClr val="BA242F"/>
                </a:solidFill>
                <a:latin typeface="CEVFFV+MS-UIGothic"/>
                <a:cs typeface="CEVFFV+MS-UIGothic"/>
              </a:rPr>
              <a:t>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643744" y="2004055"/>
            <a:ext cx="8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BA242F"/>
                </a:solidFill>
                <a:latin typeface="CEVFFV+MS-UIGothic"/>
                <a:cs typeface="CEVFFV+MS-UIGothic"/>
              </a:rPr>
              <a:t>敏感性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825040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指抗生素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于特定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菌或病原体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的效力。敏感性可分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高度敏感、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中度敏感和低度敏感。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643744" y="4147815"/>
            <a:ext cx="8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BA242F"/>
                </a:solidFill>
                <a:latin typeface="CEVFFV+MS-UIGothic"/>
                <a:cs typeface="CEVFFV+MS-UIGothic"/>
              </a:rPr>
              <a:t>耐</a:t>
            </a:r>
            <a:r>
              <a:rPr sz="1550" spc="25">
                <a:solidFill>
                  <a:srgbClr val="BA242F"/>
                </a:solidFill>
                <a:latin typeface="SimSun"/>
                <a:cs typeface="SimSun"/>
              </a:rPr>
              <a:t>药</a:t>
            </a:r>
            <a:r>
              <a:rPr sz="1550">
                <a:solidFill>
                  <a:srgbClr val="BA242F"/>
                </a:solidFill>
                <a:latin typeface="CEVFFV+MS-UIGothic"/>
                <a:cs typeface="CEVFFV+MS-UIGothic"/>
              </a:rPr>
              <a:t>性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9410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指微生物、寄生虫、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肿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瘤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胞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对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于化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疗药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物的耐受性。耐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性可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分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天然耐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性和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获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得耐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性。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78779" y="5688611"/>
            <a:ext cx="16114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C21401"/>
                </a:solidFill>
                <a:latin typeface="QEBSJU+TELSFE+MicrosoftYaHei-Bold"/>
                <a:cs typeface="QEBSJU+TELSFE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CEVFFV+MS-UIGothic"/>
                <a:cs typeface="CEVFFV+MS-UIGothic"/>
              </a:rPr>
              <a:t>适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BA242F"/>
                </a:solidFill>
                <a:latin typeface="CEVFFV+MS-UIGothic"/>
                <a:cs typeface="CEVFFV+MS-UIGothic"/>
              </a:rPr>
              <a:t>症与禁忌症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CEVFFV+MS-UIGothic"/>
                <a:cs typeface="CEVFFV+MS-UIGothic"/>
              </a:rPr>
              <a:t>适</a:t>
            </a: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2300">
                <a:solidFill>
                  <a:srgbClr val="FFFFFF"/>
                </a:solidFill>
                <a:latin typeface="CEVFFV+MS-UIGothic"/>
                <a:cs typeface="CEVFFV+MS-UIGothic"/>
              </a:rPr>
              <a:t>症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6635918" cy="7481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正确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选择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抗生素，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基于感染部位、病因和患者情况等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综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合因素考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虑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。例如，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于社区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获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得性肺炎，可以使用大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内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酯类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、</a:t>
            </a:r>
            <a:r>
              <a:rPr sz="1350">
                <a:solidFill>
                  <a:srgbClr val="FFFFFF"/>
                </a:solidFill>
                <a:latin typeface="WOCAKC+WSQUWJ+MicrosoftYaHei"/>
                <a:cs typeface="WOCAKC+WSQUWJ+MicrosoftYaHei"/>
              </a:rPr>
              <a:t>β-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内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酰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等抗生素。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CEVFFV+MS-UIGothic"/>
                <a:cs typeface="CEVFFV+MS-UIGothic"/>
              </a:rPr>
              <a:t>禁忌症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6702154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避免使用某些抗生素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于特定患者。例如，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于孕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妇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避免使用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丙沙星等氟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喹诺酮类药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物。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CEVFFV+MS-UIGothic"/>
                <a:cs typeface="CEVFFV+MS-UIGothic"/>
              </a:rPr>
              <a:t>用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药剂</a:t>
            </a:r>
            <a:r>
              <a:rPr sz="3000">
                <a:solidFill>
                  <a:srgbClr val="BA242F"/>
                </a:solidFill>
                <a:latin typeface="CEVFFV+MS-UIGothic"/>
                <a:cs typeface="CEVFFV+MS-UIGothic"/>
              </a:rPr>
              <a:t>量与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疗</a:t>
            </a:r>
            <a:r>
              <a:rPr sz="3000">
                <a:solidFill>
                  <a:srgbClr val="BA242F"/>
                </a:solidFill>
                <a:latin typeface="CEVFFV+MS-UIGothic"/>
                <a:cs typeface="CEVFFV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BA242F"/>
                </a:solidFill>
                <a:latin typeface="CEVFFV+MS-UIGothic"/>
                <a:cs typeface="CEVFFV+MS-UIGothic"/>
              </a:rPr>
              <a:t>用</a:t>
            </a:r>
            <a:r>
              <a:rPr sz="1550" spc="25">
                <a:solidFill>
                  <a:srgbClr val="BA242F"/>
                </a:solidFill>
                <a:latin typeface="SimSun"/>
                <a:cs typeface="SimSun"/>
              </a:rPr>
              <a:t>药剂</a:t>
            </a:r>
            <a:r>
              <a:rPr sz="1550">
                <a:solidFill>
                  <a:srgbClr val="BA242F"/>
                </a:solidFill>
                <a:latin typeface="CEVFFV+MS-UIGothic"/>
                <a:cs typeface="CEVFFV+MS-UIGothic"/>
              </a:rPr>
              <a:t>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154679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根据感染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严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重程度和患者情况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选择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合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适的抗生素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剂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量。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轻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中度感染通常采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用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准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剂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量，重度感染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则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可能需要增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加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剂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量。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550">
                <a:solidFill>
                  <a:srgbClr val="FFFFFF"/>
                </a:solidFill>
                <a:latin typeface="CEVFFV+MS-UIGothic"/>
                <a:cs typeface="CEVFFV+MS-UIGothic"/>
              </a:rPr>
              <a:t>程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088444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抗生素使用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时间应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足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，以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彻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底清除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感染源。但是，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过长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程可能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致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性的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FFFFFF"/>
                </a:solidFill>
                <a:latin typeface="CEVFFV+MS-UIGothic"/>
                <a:cs typeface="CEVFFV+MS-UIGothic"/>
              </a:rPr>
              <a:t>生。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联</a:t>
            </a:r>
            <a:r>
              <a:rPr sz="3000">
                <a:solidFill>
                  <a:srgbClr val="BA242F"/>
                </a:solidFill>
                <a:latin typeface="CEVFFV+MS-UIGothic"/>
                <a:cs typeface="CEVFFV+MS-UIGothic"/>
              </a:rPr>
              <a:t>合用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药</a:t>
            </a:r>
            <a:r>
              <a:rPr sz="3000">
                <a:solidFill>
                  <a:srgbClr val="BA242F"/>
                </a:solidFill>
                <a:latin typeface="CEVFFV+MS-UIGothic"/>
                <a:cs typeface="CEVFFV+MS-UIGothic"/>
              </a:rPr>
              <a:t>与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轮换</a:t>
            </a:r>
            <a:r>
              <a:rPr sz="3000">
                <a:solidFill>
                  <a:srgbClr val="BA242F"/>
                </a:solidFill>
                <a:latin typeface="CEVFFV+MS-UIGothic"/>
                <a:cs typeface="CEVFFV+MS-UIGothic"/>
              </a:rPr>
              <a:t>用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BA242F"/>
                </a:solidFill>
                <a:latin typeface="SimSun"/>
                <a:cs typeface="SimSun"/>
              </a:rPr>
              <a:t>联</a:t>
            </a:r>
            <a:r>
              <a:rPr sz="2000" spc="15">
                <a:solidFill>
                  <a:srgbClr val="BA242F"/>
                </a:solidFill>
                <a:latin typeface="CEVFFV+MS-UIGothic"/>
                <a:cs typeface="CEVFFV+MS-UIGothic"/>
              </a:rPr>
              <a:t>合用</a:t>
            </a:r>
            <a:r>
              <a:rPr sz="2000">
                <a:solidFill>
                  <a:srgbClr val="BA242F"/>
                </a:solidFill>
                <a:latin typeface="SimSun"/>
                <a:cs typeface="SimSun"/>
              </a:rPr>
              <a:t>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5060119" cy="810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在某些情况下，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合使用两种或多种抗生素可以增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强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抗菌效</a:t>
            </a:r>
          </a:p>
          <a:p>
            <a:pPr marL="0" marR="0">
              <a:lnSpc>
                <a:spcPts val="1350"/>
              </a:lnSpc>
              <a:spcBef>
                <a:spcPts val="166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果。例如，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于多重耐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的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菌，可以使用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合用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方案。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4208938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BA242F"/>
                </a:solidFill>
                <a:latin typeface="SimSun"/>
                <a:cs typeface="SimSun"/>
              </a:rPr>
              <a:t>轮换</a:t>
            </a:r>
            <a:r>
              <a:rPr sz="2000" spc="15">
                <a:solidFill>
                  <a:srgbClr val="BA242F"/>
                </a:solidFill>
                <a:latin typeface="CEVFFV+MS-UIGothic"/>
                <a:cs typeface="CEVFFV+MS-UIGothic"/>
              </a:rPr>
              <a:t>用</a:t>
            </a:r>
            <a:r>
              <a:rPr sz="2000">
                <a:solidFill>
                  <a:srgbClr val="BA242F"/>
                </a:solidFill>
                <a:latin typeface="SimSun"/>
                <a:cs typeface="SimSun"/>
              </a:rPr>
              <a:t>药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766163"/>
            <a:ext cx="4993883" cy="8108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了避免耐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性的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生，当一种抗生素无效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，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应该轮换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使</a:t>
            </a:r>
          </a:p>
          <a:p>
            <a:pPr marL="0" marR="0">
              <a:lnSpc>
                <a:spcPts val="1350"/>
              </a:lnSpc>
              <a:spcBef>
                <a:spcPts val="1659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用其他种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的抗生素。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78779" y="5688611"/>
            <a:ext cx="16114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C21401"/>
                </a:solidFill>
                <a:latin typeface="QEBSJU+TELSFE+MicrosoftYaHei-Bold"/>
                <a:cs typeface="QEBSJU+TELSFE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57265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NQACJR+TELSFE+MicrosoftYaHei-Bold"/>
                <a:cs typeface="NQACJR+TELSFE+MicrosoftYaHei-Bold"/>
              </a:rPr>
              <a:t>β-</a:t>
            </a:r>
            <a:r>
              <a:rPr sz="3000">
                <a:solidFill>
                  <a:srgbClr val="BA242F"/>
                </a:solidFill>
                <a:latin typeface="CEVFFV+MS-UIGothic"/>
                <a:cs typeface="CEVFFV+MS-UIGothic"/>
              </a:rPr>
              <a:t>内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酰</a:t>
            </a:r>
            <a:r>
              <a:rPr sz="3000">
                <a:solidFill>
                  <a:srgbClr val="BA242F"/>
                </a:solidFill>
                <a:latin typeface="CEVFFV+MS-UIGothic"/>
                <a:cs typeface="CEVFFV+MS-UIGothic"/>
              </a:rPr>
              <a:t>胺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类</a:t>
            </a:r>
            <a:r>
              <a:rPr sz="3000">
                <a:solidFill>
                  <a:srgbClr val="BA242F"/>
                </a:solidFill>
                <a:latin typeface="CEVFFV+MS-UIGothic"/>
                <a:cs typeface="CEVFFV+MS-UIGothic"/>
              </a:rPr>
              <a:t>抗生素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96229" y="142220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BA242F"/>
                </a:solidFill>
                <a:latin typeface="CEVFFV+MS-UIGothic"/>
                <a:cs typeface="CEVFFV+MS-UIGothic"/>
              </a:rPr>
              <a:t>青霉素</a:t>
            </a:r>
            <a:r>
              <a:rPr sz="2300">
                <a:solidFill>
                  <a:srgbClr val="BA242F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61459" y="1521187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QEBSJU+TELSFE+MicrosoftYaHei-Bold"/>
                <a:cs typeface="QEBSJU+TELSFE+MicrosoftYaHei-Bold"/>
              </a:rPr>
              <a:t>01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96229" y="1916167"/>
            <a:ext cx="6570538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青霉素、氨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苄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西林、阿莫西林等。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这类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抗生素主要用于治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敏感的革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兰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阳性球菌和杆菌、革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兰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阴性球菌和杆菌等感染，如呼吸道感染、泌尿生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殖道感染等。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956175" y="316083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BA242F"/>
                </a:solidFill>
                <a:latin typeface="SimSun"/>
                <a:cs typeface="SimSun"/>
              </a:rPr>
              <a:t>头孢</a:t>
            </a:r>
            <a:r>
              <a:rPr sz="2300" spc="23">
                <a:solidFill>
                  <a:srgbClr val="BA242F"/>
                </a:solidFill>
                <a:latin typeface="CEVFFV+MS-UIGothic"/>
                <a:cs typeface="CEVFFV+MS-UIGothic"/>
              </a:rPr>
              <a:t>菌素</a:t>
            </a:r>
            <a:r>
              <a:rPr sz="2300">
                <a:solidFill>
                  <a:srgbClr val="BA242F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651884" y="326045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QEBSJU+TELSFE+MicrosoftYaHei-Bold"/>
                <a:cs typeface="QEBSJU+TELSFE+MicrosoftYaHei-Bold"/>
              </a:rPr>
              <a:t>02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956175" y="3654797"/>
            <a:ext cx="664413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头孢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氨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苄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、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头孢唑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啉、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头孢呋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辛等。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这类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抗生素具有广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谱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抗菌作用，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对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革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兰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阳性球菌、革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兰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阴性杆菌和部分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厌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氧菌均有抗菌活性，常用于呼吸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道感染、泌尿生殖道感染等。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555490" y="4899461"/>
            <a:ext cx="2824315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8">
                <a:solidFill>
                  <a:srgbClr val="BA242F"/>
                </a:solidFill>
                <a:latin typeface="NQACJR+TELSFE+MicrosoftYaHei-Bold"/>
                <a:cs typeface="NQACJR+TELSFE+MicrosoftYaHei-Bold"/>
              </a:rPr>
              <a:t>β</a:t>
            </a:r>
            <a:r>
              <a:rPr sz="2300" spc="21">
                <a:solidFill>
                  <a:srgbClr val="BA242F"/>
                </a:solidFill>
                <a:latin typeface="QEBSJU+TELSFE+MicrosoftYaHei-Bold"/>
                <a:cs typeface="QEBSJU+TELSFE+MicrosoftYaHei-Bold"/>
              </a:rPr>
              <a:t>-</a:t>
            </a:r>
            <a:r>
              <a:rPr sz="2300" spc="18">
                <a:solidFill>
                  <a:srgbClr val="BA242F"/>
                </a:solidFill>
                <a:latin typeface="CEVFFV+MS-UIGothic"/>
                <a:cs typeface="CEVFFV+MS-UIGothic"/>
              </a:rPr>
              <a:t>内</a:t>
            </a:r>
            <a:r>
              <a:rPr sz="2300" spc="20">
                <a:solidFill>
                  <a:srgbClr val="BA242F"/>
                </a:solidFill>
                <a:latin typeface="SimSun"/>
                <a:cs typeface="SimSun"/>
              </a:rPr>
              <a:t>酰</a:t>
            </a:r>
            <a:r>
              <a:rPr sz="2300" spc="20">
                <a:solidFill>
                  <a:srgbClr val="BA242F"/>
                </a:solidFill>
                <a:latin typeface="CEVFFV+MS-UIGothic"/>
                <a:cs typeface="CEVFFV+MS-UIGothic"/>
              </a:rPr>
              <a:t>胺</a:t>
            </a:r>
            <a:r>
              <a:rPr sz="2300" spc="18">
                <a:solidFill>
                  <a:srgbClr val="BA242F"/>
                </a:solidFill>
                <a:latin typeface="SimSun"/>
                <a:cs typeface="SimSun"/>
              </a:rPr>
              <a:t>酶</a:t>
            </a:r>
            <a:r>
              <a:rPr sz="2300" spc="20">
                <a:solidFill>
                  <a:srgbClr val="BA242F"/>
                </a:solidFill>
                <a:latin typeface="CEVFFV+MS-UIGothic"/>
                <a:cs typeface="CEVFFV+MS-UIGothic"/>
              </a:rPr>
              <a:t>抑制</a:t>
            </a:r>
            <a:r>
              <a:rPr sz="2300">
                <a:solidFill>
                  <a:srgbClr val="BA242F"/>
                </a:solidFill>
                <a:latin typeface="SimSun"/>
                <a:cs typeface="SimSun"/>
              </a:rPr>
              <a:t>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287395" y="499908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QEBSJU+TELSFE+MicrosoftYaHei-Bold"/>
                <a:cs typeface="QEBSJU+TELSFE+MicrosoftYaHei-Bold"/>
              </a:rPr>
              <a:t>03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555490" y="5394063"/>
            <a:ext cx="6577945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克拉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维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酸、舒巴坦等。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这类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抗生素常与</a:t>
            </a:r>
            <a:r>
              <a:rPr sz="1500">
                <a:solidFill>
                  <a:srgbClr val="5C0B15"/>
                </a:solidFill>
                <a:latin typeface="WOCAKC+WSQUWJ+MicrosoftYaHei"/>
                <a:cs typeface="WOCAKC+WSQUWJ+MicrosoftYaHei"/>
              </a:rPr>
              <a:t>β-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内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酰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胺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抗生素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联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合使用，可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增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抗菌效果，并降低耐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性的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5C0B15"/>
                </a:solidFill>
                <a:latin typeface="CEVFFV+MS-UIGothic"/>
                <a:cs typeface="CEVFFV+MS-UIGothic"/>
              </a:rPr>
              <a:t>生。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CEVFFV+MS-UIGothic"/>
                <a:cs typeface="CEVFFV+MS-UIGothic"/>
              </a:rPr>
              <a:t>大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环</a:t>
            </a:r>
            <a:r>
              <a:rPr sz="3000">
                <a:solidFill>
                  <a:srgbClr val="BA242F"/>
                </a:solidFill>
                <a:latin typeface="CEVFFV+MS-UIGothic"/>
                <a:cs typeface="CEVFFV+MS-UIGothic"/>
              </a:rPr>
              <a:t>内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酯类</a:t>
            </a:r>
            <a:r>
              <a:rPr sz="3000">
                <a:solidFill>
                  <a:srgbClr val="BA242F"/>
                </a:solidFill>
                <a:latin typeface="CEVFFV+MS-UIGothic"/>
                <a:cs typeface="CEVFFV+MS-UIGothic"/>
              </a:rPr>
              <a:t>抗生素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3669" y="1640363"/>
            <a:ext cx="165862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FFFFFF"/>
                </a:solidFill>
                <a:latin typeface="CEVFFV+MS-UIGothic"/>
                <a:cs typeface="CEVFFV+MS-UIGothic"/>
              </a:rPr>
              <a:t>大</a:t>
            </a:r>
            <a:r>
              <a:rPr sz="2000" spc="15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2000" spc="15">
                <a:solidFill>
                  <a:srgbClr val="FFFFFF"/>
                </a:solidFill>
                <a:latin typeface="CEVFFV+MS-UIGothic"/>
                <a:cs typeface="CEVFFV+MS-UIGothic"/>
              </a:rPr>
              <a:t>内</a:t>
            </a:r>
            <a:r>
              <a:rPr sz="2000" spc="14">
                <a:solidFill>
                  <a:srgbClr val="FFFFFF"/>
                </a:solidFill>
                <a:latin typeface="SimSun"/>
                <a:cs typeface="SimSun"/>
              </a:rPr>
              <a:t>酯类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23669" y="2400038"/>
            <a:ext cx="10366697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红</a:t>
            </a:r>
            <a:r>
              <a:rPr sz="1500">
                <a:solidFill>
                  <a:srgbClr val="FFFFFF"/>
                </a:solidFill>
                <a:latin typeface="CEVFFV+MS-UIGothic"/>
                <a:cs typeface="CEVFFV+MS-UIGothic"/>
              </a:rPr>
              <a:t>霉素、阿奇霉素、克拉霉素等。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这类</a:t>
            </a:r>
            <a:r>
              <a:rPr sz="1500">
                <a:solidFill>
                  <a:srgbClr val="FFFFFF"/>
                </a:solidFill>
                <a:latin typeface="CEVFFV+MS-UIGothic"/>
                <a:cs typeface="CEVFFV+MS-UIGothic"/>
              </a:rPr>
              <a:t>抗生素主要用于治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FFFFFF"/>
                </a:solidFill>
                <a:latin typeface="CEVFFV+MS-UIGothic"/>
                <a:cs typeface="CEVFFV+MS-UIGothic"/>
              </a:rPr>
              <a:t>革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兰</a:t>
            </a:r>
            <a:r>
              <a:rPr sz="1500">
                <a:solidFill>
                  <a:srgbClr val="FFFFFF"/>
                </a:solidFill>
                <a:latin typeface="CEVFFV+MS-UIGothic"/>
                <a:cs typeface="CEVFFV+MS-UIGothic"/>
              </a:rPr>
              <a:t>阳性球菌和杆菌、部分革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兰</a:t>
            </a:r>
            <a:r>
              <a:rPr sz="1500">
                <a:solidFill>
                  <a:srgbClr val="FFFFFF"/>
                </a:solidFill>
                <a:latin typeface="CEVFFV+MS-UIGothic"/>
                <a:cs typeface="CEVFFV+MS-UIGothic"/>
              </a:rPr>
              <a:t>阴性球菌等感染，如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CEVFFV+MS-UIGothic"/>
                <a:cs typeface="CEVFFV+MS-UIGothic"/>
              </a:rPr>
              <a:t>呼吸道感染、皮肤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软组织</a:t>
            </a:r>
            <a:r>
              <a:rPr sz="1500">
                <a:solidFill>
                  <a:srgbClr val="FFFFFF"/>
                </a:solidFill>
                <a:latin typeface="CEVFFV+MS-UIGothic"/>
                <a:cs typeface="CEVFFV+MS-UIGothic"/>
              </a:rPr>
              <a:t>感染等。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11605" y="4359433"/>
            <a:ext cx="165862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BA242F"/>
                </a:solidFill>
                <a:latin typeface="SimSun"/>
                <a:cs typeface="SimSun"/>
              </a:rPr>
              <a:t>酯类</a:t>
            </a:r>
            <a:r>
              <a:rPr sz="2000" spc="15">
                <a:solidFill>
                  <a:srgbClr val="BA242F"/>
                </a:solidFill>
                <a:latin typeface="CEVFFV+MS-UIGothic"/>
                <a:cs typeface="CEVFFV+MS-UIGothic"/>
              </a:rPr>
              <a:t>衍生物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11605" y="5094343"/>
            <a:ext cx="10440292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D1217"/>
                </a:solidFill>
                <a:latin typeface="SimSun"/>
                <a:cs typeface="SimSun"/>
              </a:rPr>
              <a:t>罗红</a:t>
            </a:r>
            <a:r>
              <a:rPr sz="1500">
                <a:solidFill>
                  <a:srgbClr val="5D1217"/>
                </a:solidFill>
                <a:latin typeface="CEVFFV+MS-UIGothic"/>
                <a:cs typeface="CEVFFV+MS-UIGothic"/>
              </a:rPr>
              <a:t>霉素、地</a:t>
            </a:r>
            <a:r>
              <a:rPr sz="1500">
                <a:solidFill>
                  <a:srgbClr val="5D1217"/>
                </a:solidFill>
                <a:latin typeface="SimSun"/>
                <a:cs typeface="SimSun"/>
              </a:rPr>
              <a:t>红</a:t>
            </a:r>
            <a:r>
              <a:rPr sz="1500">
                <a:solidFill>
                  <a:srgbClr val="5D1217"/>
                </a:solidFill>
                <a:latin typeface="CEVFFV+MS-UIGothic"/>
                <a:cs typeface="CEVFFV+MS-UIGothic"/>
              </a:rPr>
              <a:t>霉素等。</a:t>
            </a:r>
            <a:r>
              <a:rPr sz="1500">
                <a:solidFill>
                  <a:srgbClr val="5D1217"/>
                </a:solidFill>
                <a:latin typeface="SimSun"/>
                <a:cs typeface="SimSun"/>
              </a:rPr>
              <a:t>这类</a:t>
            </a:r>
            <a:r>
              <a:rPr sz="1500">
                <a:solidFill>
                  <a:srgbClr val="5D1217"/>
                </a:solidFill>
                <a:latin typeface="CEVFFV+MS-UIGothic"/>
                <a:cs typeface="CEVFFV+MS-UIGothic"/>
              </a:rPr>
              <a:t>抗生素具有</a:t>
            </a:r>
            <a:r>
              <a:rPr sz="1500">
                <a:solidFill>
                  <a:srgbClr val="5D1217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5D1217"/>
                </a:solidFill>
                <a:latin typeface="CEVFFV+MS-UIGothic"/>
                <a:cs typeface="CEVFFV+MS-UIGothic"/>
              </a:rPr>
              <a:t>好的耐受性和广</a:t>
            </a:r>
            <a:r>
              <a:rPr sz="1500">
                <a:solidFill>
                  <a:srgbClr val="5D1217"/>
                </a:solidFill>
                <a:latin typeface="SimSun"/>
                <a:cs typeface="SimSun"/>
              </a:rPr>
              <a:t>谱</a:t>
            </a:r>
            <a:r>
              <a:rPr sz="1500">
                <a:solidFill>
                  <a:srgbClr val="5D1217"/>
                </a:solidFill>
                <a:latin typeface="CEVFFV+MS-UIGothic"/>
                <a:cs typeface="CEVFFV+MS-UIGothic"/>
              </a:rPr>
              <a:t>抗菌作用，常用于治</a:t>
            </a:r>
            <a:r>
              <a:rPr sz="1500">
                <a:solidFill>
                  <a:srgbClr val="5D1217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5D1217"/>
                </a:solidFill>
                <a:latin typeface="CEVFFV+MS-UIGothic"/>
                <a:cs typeface="CEVFFV+MS-UIGothic"/>
              </a:rPr>
              <a:t>呼吸道感染、泌尿生殖道感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11605" y="5437243"/>
            <a:ext cx="793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D1217"/>
                </a:solidFill>
                <a:latin typeface="CEVFFV+MS-UIGothic"/>
                <a:cs typeface="CEVFFV+MS-UIGothic"/>
              </a:rPr>
              <a:t>染等。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喹诺酮类</a:t>
            </a:r>
            <a:r>
              <a:rPr sz="3000">
                <a:solidFill>
                  <a:srgbClr val="BA242F"/>
                </a:solidFill>
                <a:latin typeface="CEVFFV+MS-UIGothic"/>
                <a:cs typeface="CEVFFV+MS-UIGothic"/>
              </a:rPr>
              <a:t>抗生素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8240" y="168001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BA242F"/>
                </a:solidFill>
                <a:latin typeface="SimSun"/>
                <a:cs typeface="SimSun"/>
              </a:rPr>
              <a:t>喹诺酮类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98240" y="2127103"/>
            <a:ext cx="8344189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氧氟沙星、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丙沙星、左氧氟沙星等。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这类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抗生素具有广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谱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抗菌作用，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革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兰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阳性球菌、革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兰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阴性杆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菌以及部分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厌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氧菌等均有抗菌活性，常用于治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泌尿生殖道感染、呼吸道感染等。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20800" y="422826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BA242F"/>
                </a:solidFill>
                <a:latin typeface="CEVFFV+MS-UIGothic"/>
                <a:cs typeface="CEVFFV+MS-UIGothic"/>
              </a:rPr>
              <a:t>新型</a:t>
            </a:r>
            <a:r>
              <a:rPr sz="2300" spc="25">
                <a:solidFill>
                  <a:srgbClr val="BA242F"/>
                </a:solidFill>
                <a:latin typeface="SimSun"/>
                <a:cs typeface="SimSun"/>
              </a:rPr>
              <a:t>喹诺酮类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20800" y="4675358"/>
            <a:ext cx="8476662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莫西沙星、加替沙星等。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这类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抗生素具有更广的抗菌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谱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和更高的抗菌活性，常用于治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疗难</a:t>
            </a: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治性感染和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20800" y="4983968"/>
            <a:ext cx="10568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CEVFFV+MS-UIGothic"/>
                <a:cs typeface="CEVFFV+MS-UIGothic"/>
              </a:rPr>
              <a:t>重症感染。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https://d.book118.com/528127074027006032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QEBSJU+TELSFE+MicrosoftYaHei-Bold</vt:lpstr>
      <vt:lpstr>CEVFFV+MS-UIGothic</vt:lpstr>
      <vt:lpstr>SimSun</vt:lpstr>
      <vt:lpstr>WOCAKC+WSQUWJ+MicrosoftYaHei</vt:lpstr>
      <vt:lpstr>NQACJR+TELSFE+MicrosoftYaHei-Bold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2024-09-09T12:34:33.319</cp:lastPrinted>
  <dcterms:created xsi:type="dcterms:W3CDTF">2024-09-09T04:34:33Z</dcterms:created>
  <dcterms:modified xsi:type="dcterms:W3CDTF">2024-09-09T04:34:34Z</dcterms:modified>
</cp:coreProperties>
</file>