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AA1EC29-53D1-41CB-964E-8447B0E2C4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5C0B4D6-7117-436D-89C4-6D364CE057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8423AE5-ABF2-4552-ABE3-BCC18C7773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A0C061C-DF60-4943-937F-6290BD7731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EBE9843-A19F-4544-911B-AE28CCE2CC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966C400-50E2-47EE-ACCD-836167DAEF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C8A384A-8E57-42DE-B9D1-FAC599BCCD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5828F0D-4774-4408-9FD8-BDB353495E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DFD4B7A-5AE7-4CBE-9C1E-B417C58A83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827C6AD-4339-4B13-9D08-659F8A220B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9821D97-200C-484F-9086-5DC0CE3B56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2.jpeg" /><Relationship Id="rId5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jpeg" /><Relationship Id="rId3" Type="http://schemas.openxmlformats.org/officeDocument/2006/relationships/image" Target="../media/image3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2813207201000602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057400" y="2041982"/>
            <a:ext cx="8077200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宠物行业年终述职报告总结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526541" y="6029318"/>
            <a:ext cx="2343150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869779" y="6029318"/>
            <a:ext cx="279082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2024-01-05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61950" y="115331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49067" y="1768211"/>
            <a:ext cx="4792980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行业概览与发展趋势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公司经营情况回顾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团队建设与人才培养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财务管理与成本控制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研发创新与技术应用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市场拓展与合作共赢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行业概览与发展趋势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8414" r="18414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行业规模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近年来，宠物行业规模持续扩大，已经成为一个庞大的产业链。包括宠物食品、用品、医疗、美容、寄养、培训等多个领域，为宠物提供全方位的服务。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宠物数量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随着人们生活水平的提高，养宠人群不断增加，宠物数量逐年攀升。犬、猫是最常见的宠物类型，其他如兔、鼠、鱼等小型宠物也受到越来越多人的喜爱。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消费水平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宠物消费水平的提高是行业发展的重要推动力。人们对宠物的关爱度增加，愿意为宠物提供更好的生活品质，因此在宠物食品、用品等方面的消费不断增加。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宠物行业现状及规模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健康与安全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随着人们对健康和安全意识的提高，对宠物食品的安全性和营养性要求也越来越高。天然、有机、无添加的宠物食品受到消费者的青睐。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个性化需求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消费者对宠物的个性化需求越来越明显，比如定制化的宠物用品、独特的宠物造型等。这要求企业不断创新，满足消费者的个性化需求。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智能化与便捷化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科技的发展使得宠物行业也向着智能化和便捷化方向发展。比如智能喂食器、智能猫砂盆等产品的出现，为养宠人群提供了更加便捷的服务。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t="12500" b="12500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2500" r="12500"/>
          <a:stretch>
            <a:fillRect/>
          </a:stretch>
        </p:blipFill>
        <p:spPr>
          <a:xfrm>
            <a:off x="5358287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消费者需求变化分析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政策支持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政府对宠物行业的发展给予了一定的政策支持，比如鼓励企业创新、优化营商环境等，为行业的发展提供了良好的政策环境。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21875" r="21875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法规限制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为了保障公共安全和动物福利，政府对宠物行业也制定了一些法规限制，比如禁止虐待动物、限制养犬数量等。这些法规对行业的发展起到了一定的规范作用。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国际贸易政策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随着全球化的深入发展，国际贸易政策对宠物行业的影响也越来越大。比如某些国家禁止进口某些类型的宠物或宠物用品，这会对相关企业的出口业务造成影响。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政策法规影响因素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128" y="1258733"/>
            <a:ext cx="5140490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随着竞争的加剧，未来宠物行业将出现更多的整合与兼并重组，以提高行业整体竞争力和实现规模经济效应。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行业整合与兼并重组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创新是行业发展的重要动力。未来，企业将通过技术创新、产品创新和服务创新等方式，不断推动行业的发展和进步。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创新驱动发展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随着环保意识的提高，未来宠物行业将更加注重绿色环保理念的应用。比如推广环保材料制成的宠物用品、减少废弃物排放等，以实现行业的可持续发展。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绿色环保理念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未来发展趋势预测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公司经营情况回顾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公司全年营收达到XX亿元，同比增长XX%，超额完成年初设定的目标。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营收增长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利润水平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市场份额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实现净利润XX亿元，同比增长XX%，盈利能力稳步提升。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在宠物食品、用品及服务等领域市场份额持续扩大，行业地位进一步巩固。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全年业绩完成情况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推出多款符合市场趋势和消费者需求的新品，如低敏宠物食品、智能宠物用品等。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21875" r="21875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产品创新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加强原材料采购和生产过程的质量控制，提高产品品质和安全性。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品质提升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根据市场反馈和销售数据，优化产品组合，减少滞销品种，增加畅销品种的生产和供应。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产品线调整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产品线布局及优化措施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加大品牌宣传力度，提高品牌知名度和美誉度，增强消费者忠诚度。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品牌推广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针对不同消费者群体和市场需求，制定个性化的营销策略，如线上线下融合、社交媒体营销等。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营销策略调整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积极开拓新的销售渠道，如电商平台、宠物医院、宠物社区等，提高产品覆盖面和销售渗透率。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渠道拓展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市场营销策略调整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7901" b="790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l="5462" r="5462"/>
          <a:stretch>
            <a:fillRect/>
          </a:stretch>
        </p:blipFill>
        <p:spPr>
          <a:xfrm>
            <a:off x="7771734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客户满意度提升举措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客户服务体系完善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建立完善的客户服务体系，提供售前咨询、售中服务和售后支持等全方位服务。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客户反馈机制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建立客户反馈机制，及时了解客户需求和意见，积极改进产品和服务。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客户关怀活动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定期举办客户关怀活动，如宠物知识讲座、宠物健康检查等，增强客户黏性和忠诚度。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团队建设与人才培养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员工数量增长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在过去一年中，我们宠物行业团队规模不断壮大，员工数量增长了30%，为公司的快速发展提供了有力的人力资源保障。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员工素质提升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通过校园招聘和社会招聘，我们成功引进了一批高素质、专业化的人才，使得员工队伍的整体素质得到了显著提升。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岗位结构优化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针对公司业务发展的需求，我们对岗位结构进行了优化调整，增加了技术研发、市场营销等关键岗位的人员配备，提高了公司的综合竞争力。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员工队伍结构变化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rot="16200000">
            <a:off x="2007200" y="2256367"/>
            <a:ext cx="2931584" cy="2931584"/>
          </a:xfrm>
          <a:custGeom>
            <a:rect l="l" t="t" r="r" b="b"/>
            <a:pathLst>
              <a:path w="21600" h="21600">
                <a:moveTo>
                  <a:pt x="2950" y="15226"/>
                </a:moveTo>
                <a:cubicBezTo>
                  <a:pt x="2188" y="13875"/>
                  <a:pt x="1788" y="12351"/>
                  <a:pt x="1788" y="10800"/>
                </a:cubicBezTo>
                <a:cubicBezTo>
                  <a:pt x="1788" y="5822"/>
                  <a:pt x="5822" y="1788"/>
                  <a:pt x="10800" y="1788"/>
                </a:cubicBezTo>
                <a:cubicBezTo>
                  <a:pt x="15777" y="1788"/>
                  <a:pt x="19812" y="5822"/>
                  <a:pt x="19812" y="10800"/>
                </a:cubicBezTo>
                <a:cubicBezTo>
                  <a:pt x="19811" y="12351"/>
                  <a:pt x="19411" y="13875"/>
                  <a:pt x="18649" y="15226"/>
                </a:cubicBezTo>
                <a:lnTo>
                  <a:pt x="20207" y="16105"/>
                </a:lnTo>
                <a:cubicBezTo>
                  <a:pt x="21120" y="14486"/>
                  <a:pt x="21600" y="12658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2658"/>
                  <a:pt x="479" y="14486"/>
                  <a:pt x="1392" y="16105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rot="16426183">
            <a:off x="2243210" y="2494492"/>
            <a:ext cx="2432049" cy="2434167"/>
          </a:xfrm>
          <a:custGeom>
            <a:rect l="l" t="t" r="r" b="b"/>
            <a:pathLst>
              <a:path w="21600" h="21600">
                <a:moveTo>
                  <a:pt x="2643" y="7715"/>
                </a:moveTo>
                <a:cubicBezTo>
                  <a:pt x="3926" y="4323"/>
                  <a:pt x="7173" y="2080"/>
                  <a:pt x="10799" y="2080"/>
                </a:cubicBezTo>
                <a:cubicBezTo>
                  <a:pt x="14426" y="2080"/>
                  <a:pt x="17673" y="4323"/>
                  <a:pt x="18956" y="7715"/>
                </a:cubicBezTo>
                <a:lnTo>
                  <a:pt x="20901" y="6979"/>
                </a:lnTo>
                <a:cubicBezTo>
                  <a:pt x="19313" y="2779"/>
                  <a:pt x="15290" y="-1"/>
                  <a:pt x="10800" y="-1"/>
                </a:cubicBezTo>
                <a:cubicBezTo>
                  <a:pt x="6309" y="-1"/>
                  <a:pt x="2286" y="2779"/>
                  <a:pt x="698" y="6979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 rot="-5400000">
            <a:off x="1752143" y="2015067"/>
            <a:ext cx="3414183" cy="3414184"/>
          </a:xfrm>
          <a:custGeom>
            <a:rect l="l" t="t" r="r" b="b"/>
            <a:pathLst>
              <a:path w="21600" h="21600">
                <a:moveTo>
                  <a:pt x="6106" y="18536"/>
                </a:moveTo>
                <a:cubicBezTo>
                  <a:pt x="3402" y="16896"/>
                  <a:pt x="1751" y="13962"/>
                  <a:pt x="1751" y="10800"/>
                </a:cubicBezTo>
                <a:cubicBezTo>
                  <a:pt x="1751" y="5802"/>
                  <a:pt x="5802" y="1751"/>
                  <a:pt x="10800" y="1751"/>
                </a:cubicBezTo>
                <a:cubicBezTo>
                  <a:pt x="15797" y="1751"/>
                  <a:pt x="19849" y="5802"/>
                  <a:pt x="19849" y="10800"/>
                </a:cubicBezTo>
                <a:cubicBezTo>
                  <a:pt x="19848" y="13962"/>
                  <a:pt x="18197" y="16896"/>
                  <a:pt x="15493" y="18536"/>
                </a:cubicBezTo>
                <a:lnTo>
                  <a:pt x="16401" y="20033"/>
                </a:lnTo>
                <a:cubicBezTo>
                  <a:pt x="19628" y="18075"/>
                  <a:pt x="21600" y="14574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4574"/>
                  <a:pt x="1971" y="18075"/>
                  <a:pt x="5198" y="20033"/>
                </a:cubicBezTo>
                <a:lnTo>
                  <a:pt x="6106" y="18536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510528" y="1542295"/>
            <a:ext cx="480060" cy="38273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511480" y="3223760"/>
            <a:ext cx="478346" cy="399410"/>
            <a:chOff x="6511480" y="3223760"/>
            <a:chExt cx="478346" cy="399410"/>
          </a:xfrm>
        </p:grpSpPr>
        <p:sp>
          <p:nvSpPr>
            <p:cNvPr id="7" name="AutoShape 7"/>
            <p:cNvSpPr/>
            <p:nvPr/>
          </p:nvSpPr>
          <p:spPr>
            <a:xfrm>
              <a:off x="6511480" y="3223760"/>
              <a:ext cx="478346" cy="39941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511480" y="4805669"/>
            <a:ext cx="478346" cy="413650"/>
            <a:chOff x="6511480" y="4805669"/>
            <a:chExt cx="478346" cy="413650"/>
          </a:xfrm>
        </p:grpSpPr>
        <p:sp>
          <p:nvSpPr>
            <p:cNvPr id="9" name="AutoShape 9"/>
            <p:cNvSpPr/>
            <p:nvPr/>
          </p:nvSpPr>
          <p:spPr>
            <a:xfrm>
              <a:off x="6511480" y="4805669"/>
              <a:ext cx="478346" cy="413650"/>
            </a:xfrm>
            <a:prstGeom prst="rect">
              <a:avLst/>
            </a:prstGeom>
            <a:solidFill>
              <a:schemeClr val="accent1">
                <a:lumMod val="60000"/>
                <a:lumOff val="4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0" name="Freeform 10"/>
          <p:cNvSpPr/>
          <p:nvPr/>
        </p:nvSpPr>
        <p:spPr>
          <a:xfrm>
            <a:off x="2802998" y="2871591"/>
            <a:ext cx="1701137" cy="1701137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培训计划和实施效果评估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6384512" y="2015068"/>
            <a:ext cx="5082159" cy="1071601"/>
            <a:chOff x="6384512" y="2015068"/>
            <a:chExt cx="5082159" cy="1071601"/>
          </a:xfrm>
        </p:grpSpPr>
        <p:sp>
          <p:nvSpPr>
            <p:cNvPr id="34" name="TextBox 34"/>
            <p:cNvSpPr txBox="1"/>
            <p:nvPr/>
          </p:nvSpPr>
          <p:spPr>
            <a:xfrm>
              <a:off x="6384512" y="2015068"/>
              <a:ext cx="5082159" cy="1071601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结合员工的实际需求和公司的战略目标，我们制定了全面、系统的培训计划，包括新员工入职培训、专业技能提升培训、管理能力培训等。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7116604" y="3155950"/>
            <a:ext cx="4476083" cy="490334"/>
            <a:chOff x="7116604" y="3155950"/>
            <a:chExt cx="4476083" cy="490334"/>
          </a:xfrm>
        </p:grpSpPr>
        <p:sp>
          <p:nvSpPr>
            <p:cNvPr id="36" name="TextBox 36"/>
            <p:cNvSpPr txBox="1"/>
            <p:nvPr/>
          </p:nvSpPr>
          <p:spPr>
            <a:xfrm>
              <a:off x="7116604" y="3155950"/>
              <a:ext cx="447608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培训实施情况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6510528" y="3652633"/>
            <a:ext cx="5082159" cy="1071601"/>
            <a:chOff x="6510528" y="3652633"/>
            <a:chExt cx="5082159" cy="1071601"/>
          </a:xfrm>
        </p:grpSpPr>
        <p:sp>
          <p:nvSpPr>
            <p:cNvPr id="38" name="TextBox 38"/>
            <p:cNvSpPr txBox="1"/>
            <p:nvPr/>
          </p:nvSpPr>
          <p:spPr>
            <a:xfrm>
              <a:off x="6510528" y="3652633"/>
              <a:ext cx="5082159" cy="1071601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通过线上课程、线下培训、实践操作等多种形式，我们成功实施了各项培训计划，员工参与度高，培训效果显著。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7116604" y="4743284"/>
            <a:ext cx="4476083" cy="490334"/>
            <a:chOff x="7116604" y="4743284"/>
            <a:chExt cx="4476083" cy="490334"/>
          </a:xfrm>
        </p:grpSpPr>
        <p:sp>
          <p:nvSpPr>
            <p:cNvPr id="40" name="TextBox 40"/>
            <p:cNvSpPr txBox="1"/>
            <p:nvPr/>
          </p:nvSpPr>
          <p:spPr>
            <a:xfrm>
              <a:off x="7116604" y="4743284"/>
              <a:ext cx="447608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培训效果评估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6510528" y="5239966"/>
            <a:ext cx="5082159" cy="1071601"/>
            <a:chOff x="6510528" y="5239966"/>
            <a:chExt cx="5082159" cy="1071601"/>
          </a:xfrm>
        </p:grpSpPr>
        <p:sp>
          <p:nvSpPr>
            <p:cNvPr id="42" name="TextBox 42"/>
            <p:cNvSpPr txBox="1"/>
            <p:nvPr/>
          </p:nvSpPr>
          <p:spPr>
            <a:xfrm>
              <a:off x="6510528" y="5239966"/>
              <a:ext cx="5082159" cy="1071601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通过考试、问卷调查、面谈等方式对培训效果进行了评估，结果显示员工的专业技能和管理能力得到了显著提升，培训计划的针对性和实效性得到了验证。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116604" y="1472796"/>
            <a:ext cx="4476083" cy="490334"/>
            <a:chOff x="7116604" y="1472796"/>
            <a:chExt cx="4476083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116604" y="1472796"/>
              <a:ext cx="447608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培训计划制定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激励机制改革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为了激发员工的工作积极性和创造力，我们对激励机制进行了改革，实施了绩效考核、奖金激励、晋升机会等多种激励措施，使得员工的工作热情得到了有效激发。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成果展示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通过激励机制的改革，员工的工作绩效得到了显著提升，公司的业务指标不断攀升，市场份额逐步扩大，品牌影响力逐渐增强。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7531" r="27531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激励机制改革及成果展示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https://d.book118.com/528132072010006024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633301"/>
      </a:dk1>
      <a:lt1>
        <a:srgbClr val="FBF9F7"/>
      </a:lt1>
      <a:dk2>
        <a:srgbClr val="333333"/>
      </a:dk2>
      <a:lt2>
        <a:srgbClr val="F1EFEE"/>
      </a:lt2>
      <a:accent1>
        <a:srgbClr val="9A6930"/>
      </a:accent1>
      <a:accent2>
        <a:srgbClr val="B3954D"/>
      </a:accent2>
      <a:accent3>
        <a:srgbClr val="D3A67C"/>
      </a:accent3>
      <a:accent4>
        <a:srgbClr val="DC9C51"/>
      </a:accent4>
      <a:accent5>
        <a:srgbClr val="D17A6E"/>
      </a:accent5>
      <a:accent6>
        <a:srgbClr val="8C857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99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2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2024-08-30T22:50:29.109</cp:lastPrinted>
  <dcterms:created xsi:type="dcterms:W3CDTF">2024-08-30T14:50:29Z</dcterms:created>
  <dcterms:modified xsi:type="dcterms:W3CDTF">2024-08-30T14:50:31Z</dcterms:modified>
</cp:coreProperties>
</file>