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D0BAE-69C8-4A90-8068-D4E39802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81A88-0F63-4902-BB28-040AE3D89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462F4-49EA-4238-BD48-95D67A447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5206D-AB67-48C8-978D-FBAC7C331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0AA7E-0404-4531-8394-879CF91F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C74D3-3313-4462-9168-E3380621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3F9C33-52D9-4CA6-AF58-00B8F70A8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52DE2-DFCE-4E26-B7A1-03FF9E5A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DA4A0-9F30-4810-B6EB-C65A30067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D3A23-9D4D-4CF2-A9F1-7D9A50136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68EEF-E4A5-4286-90D0-9CBC6B089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单击此处添加标题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单击此处添加副标题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8841E162-E493-454E-9D0F-B8FE3453A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DD9420E1-CF50-4B45-B3C9-DC9F1B8BA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CC376FEB-2999-4FBD-B03B-02242B058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82BDF9-DB0B-4080-AF97-CF6AFBAB977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452253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14F3E21-4DAE-463D-ADC5-FB3D19AB9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2FCD01F-0900-4C36-A4BD-046F95501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CBA2797-DFC9-4B44-90B8-944D9802E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93BE8-A1B4-40B5-B23B-125E63B18EE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861479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3751117"/>
            <a:ext cx="7321550" cy="811357"/>
          </a:xfrm>
        </p:spPr>
        <p:txBody>
          <a:bodyPr anchor="b">
            <a:normAutofit/>
          </a:bodyPr>
          <a:lstStyle>
            <a:lvl1pPr>
              <a:defRPr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7321550" cy="647555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204A293-69D5-4509-ABC8-6CD2C06CF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39A1CED-411A-4A44-96F7-1F4B1702C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A8E6418-4C01-4E1E-8E18-C40E403CD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9733D8-895D-46E1-B8B4-A330427E0CF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290773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 i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DE7797EA-CF4C-4CD0-A474-42B1916E2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B4C1237E-3164-48DC-811A-B29190630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74AB9A32-5A45-4DF8-98B2-2DC662C62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50C6BD-8CEA-42C4-8434-8B6F34D7C3E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5201669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3">
            <a:extLst>
              <a:ext uri="{FF2B5EF4-FFF2-40B4-BE49-F238E27FC236}">
                <a16:creationId xmlns:a16="http://schemas.microsoft.com/office/drawing/2014/main" id="{3A036909-377E-4DE5-862A-4804E0120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8" name="页脚占位符 4">
            <a:extLst>
              <a:ext uri="{FF2B5EF4-FFF2-40B4-BE49-F238E27FC236}">
                <a16:creationId xmlns:a16="http://schemas.microsoft.com/office/drawing/2014/main" id="{91637D6C-EDF9-443E-8640-34060EC7C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5">
            <a:extLst>
              <a:ext uri="{FF2B5EF4-FFF2-40B4-BE49-F238E27FC236}">
                <a16:creationId xmlns:a16="http://schemas.microsoft.com/office/drawing/2014/main" id="{DCAD6A80-8970-432B-8317-56E9F8C01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A0057A-47F6-44F5-BED0-655C7A25D86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582508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>
            <a:extLst>
              <a:ext uri="{FF2B5EF4-FFF2-40B4-BE49-F238E27FC236}">
                <a16:creationId xmlns:a16="http://schemas.microsoft.com/office/drawing/2014/main" id="{61BE92B6-DE1A-4B21-858F-34FC2D4D7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4" name="页脚占位符 4">
            <a:extLst>
              <a:ext uri="{FF2B5EF4-FFF2-40B4-BE49-F238E27FC236}">
                <a16:creationId xmlns:a16="http://schemas.microsoft.com/office/drawing/2014/main" id="{A64EB61A-6E8B-46E6-B7F7-2A3F16E85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>
            <a:extLst>
              <a:ext uri="{FF2B5EF4-FFF2-40B4-BE49-F238E27FC236}">
                <a16:creationId xmlns:a16="http://schemas.microsoft.com/office/drawing/2014/main" id="{96D6F35B-074E-49CB-938C-CF5886B17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5A8B45-D359-4F3A-A4EC-2A76BE090711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6783888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>
            <a:extLst>
              <a:ext uri="{FF2B5EF4-FFF2-40B4-BE49-F238E27FC236}">
                <a16:creationId xmlns:a16="http://schemas.microsoft.com/office/drawing/2014/main" id="{CADFF957-B388-4E2B-9F6F-EB3D51FA8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3" name="页脚占位符 4">
            <a:extLst>
              <a:ext uri="{FF2B5EF4-FFF2-40B4-BE49-F238E27FC236}">
                <a16:creationId xmlns:a16="http://schemas.microsoft.com/office/drawing/2014/main" id="{4B1D65FE-842F-47D7-A65C-F42EAAFD4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6BBF0387-CFC4-477E-BEEF-F9E82BD2F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CA559E-1BFE-4CC8-AA20-FF5ED0CFFE33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778452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单击此处编辑标题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1670F4DA-85BB-43A0-89EE-53B0AE11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34492DCC-B247-4F17-BA46-56659A430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2ECC6C57-132B-4749-AE4B-212735A4C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CD4C86-F9DB-4516-BDCD-9AFC7C20909C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719845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6473337-3D65-49D3-BA0E-6B637CD43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81E3A25-83C1-4509-BF56-8131FA9A2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13A2B19-7C13-428C-85CA-EBE103EAC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AA97B1-CFD3-4BB6-B436-42D778A92AEA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605676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3" name="日期占位符 3">
            <a:extLst>
              <a:ext uri="{FF2B5EF4-FFF2-40B4-BE49-F238E27FC236}">
                <a16:creationId xmlns:a16="http://schemas.microsoft.com/office/drawing/2014/main" id="{B6383A5F-93DC-4D50-A5EF-4458E815F1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4" name="页脚占位符 4">
            <a:extLst>
              <a:ext uri="{FF2B5EF4-FFF2-40B4-BE49-F238E27FC236}">
                <a16:creationId xmlns:a16="http://schemas.microsoft.com/office/drawing/2014/main" id="{32FA15EE-3357-4415-9FA0-BB92F18C004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>
            <a:extLst>
              <a:ext uri="{FF2B5EF4-FFF2-40B4-BE49-F238E27FC236}">
                <a16:creationId xmlns:a16="http://schemas.microsoft.com/office/drawing/2014/main" id="{A07D7FAC-1AF3-4065-B682-EFB6A37917E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F720D0B3-CD67-4579-A798-A12A848BF3A1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839186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60400" y="1500188"/>
            <a:ext cx="2836562" cy="594626"/>
          </a:xfrm>
        </p:spPr>
        <p:txBody>
          <a:bodyPr>
            <a:normAutofit/>
          </a:bodyPr>
          <a:lstStyle>
            <a:lvl1pPr marL="0" indent="0" algn="r">
              <a:buFont typeface="+mj-lt"/>
              <a:buNone/>
              <a:defRPr sz="24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478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AC4CC43B-9EB6-4465-8B1A-3F7180DAD0DF}" type="datetime1">
              <a:rPr lang="zh-CN" altLang="en-US" smtClean="0"/>
              <a:t>2024/1/15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‹#›</a:t>
            </a:fld>
            <a:endParaRPr lang="en-US" altLang="zh-CN"/>
          </a:p>
        </p:txBody>
      </p:sp>
      <p:cxnSp>
        <p:nvCxnSpPr>
          <p:cNvPr id="10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1" name="ïṣļîḋe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15419012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日期占位符 1"/>
          <p:cNvSpPr>
            <a:spLocks noGrp="1"/>
          </p:cNvSpPr>
          <p:nvPr>
            <p:ph type="dt" sz="half" idx="2"/>
          </p:nvPr>
        </p:nvSpPr>
        <p:spPr>
          <a:xfrm>
            <a:off x="879475" y="6350000"/>
            <a:ext cx="2700338" cy="31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页脚占位符 2"/>
          <p:cNvSpPr>
            <a:spLocks noGrp="1"/>
          </p:cNvSpPr>
          <p:nvPr>
            <p:ph type="ftr" sz="quarter" idx="3"/>
          </p:nvPr>
        </p:nvSpPr>
        <p:spPr>
          <a:xfrm>
            <a:off x="4116388" y="6350000"/>
            <a:ext cx="3959225" cy="31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0000"/>
            <a:ext cx="2700338" cy="31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0058AC-2096-4C2E-9EE3-9057BD690C23}" type="slidenum">
              <a:rPr kumimoji="1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0</a:t>
            </a:fld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6465321"/>
      </p:ext>
    </p:extLst>
  </p:cSld>
  <p:clrMapOvr>
    <a:masterClrMapping/>
  </p:clrMapOvr>
  <p:transition spd="slow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tags" Target="../tags/tag1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.pn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图片 10">
            <a:extLst>
              <a:ext uri="{FF2B5EF4-FFF2-40B4-BE49-F238E27FC236}">
                <a16:creationId xmlns:a16="http://schemas.microsoft.com/office/drawing/2014/main" id="{BF2003B2-2471-44B2-8528-F90D9E95020F}"/>
              </a:ext>
            </a:extLst>
          </p:cNvPr>
          <p:cNvPicPr>
            <a:picLocks noChangeAspect="1" noChangeArrowheads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13" y="0"/>
            <a:ext cx="1219676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标题占位符 1">
            <a:extLst>
              <a:ext uri="{FF2B5EF4-FFF2-40B4-BE49-F238E27FC236}">
                <a16:creationId xmlns:a16="http://schemas.microsoft.com/office/drawing/2014/main" id="{41EB74F8-9531-42EA-A822-3901AE029E8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8" name="文本占位符 2">
            <a:extLst>
              <a:ext uri="{FF2B5EF4-FFF2-40B4-BE49-F238E27FC236}">
                <a16:creationId xmlns:a16="http://schemas.microsoft.com/office/drawing/2014/main" id="{B5DE2244-F5A9-4DB1-AD10-3CCD2F832505}"/>
              </a:ext>
            </a:extLst>
          </p:cNvPr>
          <p:cNvSpPr>
            <a:spLocks noGrp="1" noChangeArrowheads="1"/>
          </p:cNvSpPr>
          <p:nvPr>
            <p:ph type="body" idx="5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08DD629-8986-42BC-B7E6-6F888EBBEB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/>
              <a:t>2024/1/15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C1EAF07-0672-48C0-B4B7-E48DE2AAB3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A3649FB-D5EB-4C42-B477-FEA03FDC29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09C04C6-037C-4225-80C1-CFC1A1BE2F38}" type="slidenum">
              <a:rPr lang="zh-CN" altLang="en-US"/>
              <a:t>0</a:t>
            </a:fld>
            <a:endParaRPr lang="zh-CN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6867B9CB-0537-4F9D-AB0A-17E2C41A1D8E}"/>
              </a:ext>
            </a:extLst>
          </p:cNvPr>
          <p:cNvSpPr/>
          <p:nvPr userDrawn="1"/>
        </p:nvSpPr>
        <p:spPr>
          <a:xfrm>
            <a:off x="357188" y="96838"/>
            <a:ext cx="11477625" cy="662463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/>
            <a:endParaRPr lang="zh-CN" altLang="en-US" noProof="1"/>
          </a:p>
        </p:txBody>
      </p:sp>
      <p:pic>
        <p:nvPicPr>
          <p:cNvPr id="1029" name="图片 1073743875" descr="学科网 zxxk.com" title="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3.jpeg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microsoft.com/office/2007/relationships/hdphoto" Target="../media/image7.wdp" /><Relationship Id="rId5" Type="http://schemas.openxmlformats.org/officeDocument/2006/relationships/tags" Target="../tags/tag4.xml" /><Relationship Id="rId6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microsoft.com/office/2007/relationships/hdphoto" Target="../media/image7.wdp" /><Relationship Id="rId6" Type="http://schemas.openxmlformats.org/officeDocument/2006/relationships/tags" Target="../tags/tag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tags" Target="../tags/tag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tags" Target="../tags/tag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tags" Target="../tags/tag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400361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>
            <a:extLst>
              <a:ext uri="{FF2B5EF4-FFF2-40B4-BE49-F238E27FC236}">
                <a16:creationId xmlns:a16="http://schemas.microsoft.com/office/drawing/2014/main" id="{15110BEC-56C6-4DDE-ADA7-B385E6DD6E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22388"/>
            <a:ext cx="9144000" cy="2187575"/>
          </a:xfrm>
        </p:spPr>
        <p:txBody>
          <a:bodyPr/>
          <a:lstStyle/>
          <a:p>
            <a:r>
              <a:t>统编版三年级语文上册</a:t>
            </a:r>
          </a:p>
        </p:txBody>
      </p:sp>
      <p:sp>
        <p:nvSpPr>
          <p:cNvPr id="5122" name="副标题 2" title="">
            <a:extLst>
              <a:ext uri="{FF2B5EF4-FFF2-40B4-BE49-F238E27FC236}">
                <a16:creationId xmlns:a16="http://schemas.microsoft.com/office/drawing/2014/main" id="{E03EB0E4-2C2C-42BB-9EDF-77F27E6AD13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t>8 卖火柴的小女孩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ïšľiḋè"/>
        <p:cNvGrpSpPr/>
        <p:nvPr/>
      </p:nvGrpSpPr>
      <p:grpSpPr>
        <a:xfrm>
          <a:off x="0" y="0"/>
          <a:ext cx="0" cy="0"/>
        </a:xfrm>
      </p:grpSpPr>
      <p:sp>
        <p:nvSpPr>
          <p:cNvPr id="16" name="副标题 15" title=""/>
          <p:cNvSpPr>
            <a:spLocks noGrp="1"/>
          </p:cNvSpPr>
          <p:nvPr>
            <p:ph type="body" sz="quarter" idx="13"/>
          </p:nvPr>
        </p:nvSpPr>
        <p:spPr>
          <a:xfrm>
            <a:off x="660400" y="439284"/>
            <a:ext cx="2165135" cy="6225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/>
              <a:t>资料袋</a:t>
            </a:r>
          </a:p>
        </p:txBody>
      </p:sp>
      <p:sp>
        <p:nvSpPr>
          <p:cNvPr id="14" name="标题 13" title=""/>
          <p:cNvSpPr>
            <a:spLocks noGrp="1"/>
          </p:cNvSpPr>
          <p:nvPr>
            <p:ph type="ctrTitle" idx="4294967295"/>
          </p:nvPr>
        </p:nvSpPr>
        <p:spPr>
          <a:xfrm>
            <a:off x="644525" y="1340643"/>
            <a:ext cx="7565572" cy="2580141"/>
          </a:xfrm>
        </p:spPr>
        <p:txBody>
          <a:bodyPr>
            <a:normAutofit fontScale="90000"/>
          </a:bodyPr>
          <a:lstStyle/>
          <a:p>
            <a:pPr algn="l">
              <a:lnSpc>
                <a:spcPct val="200000"/>
              </a:lnSpc>
            </a:pPr>
            <a:r>
              <a:rPr lang="zh-CN" altLang="en-US" sz="3200" b="0">
                <a:solidFill>
                  <a:schemeClr val="tx1"/>
                </a:solidFill>
              </a:rPr>
              <a:t>安徒生（</a:t>
            </a:r>
            <a:r>
              <a:rPr lang="en-US" altLang="zh-CN" sz="3200" b="0">
                <a:solidFill>
                  <a:schemeClr val="tx1"/>
                </a:solidFill>
              </a:rPr>
              <a:t>1805-1875</a:t>
            </a:r>
            <a:r>
              <a:rPr lang="zh-CN" altLang="en-US" sz="3200" b="0">
                <a:solidFill>
                  <a:schemeClr val="tx1"/>
                </a:solidFill>
              </a:rPr>
              <a:t>）：</a:t>
            </a:r>
            <a:br>
              <a:rPr lang="en-US" altLang="zh-CN" sz="3200" b="0">
                <a:solidFill>
                  <a:schemeClr val="tx1"/>
                </a:solidFill>
              </a:rPr>
            </a:br>
            <a:r>
              <a:rPr lang="en-US" altLang="zh-CN" sz="3200" b="0">
                <a:solidFill>
                  <a:schemeClr val="tx1"/>
                </a:solidFill>
              </a:rPr>
              <a:t>       19</a:t>
            </a:r>
            <a:r>
              <a:rPr lang="zh-CN" altLang="en-US" sz="3200" b="0">
                <a:solidFill>
                  <a:schemeClr val="tx1"/>
                </a:solidFill>
              </a:rPr>
              <a:t>世纪丹麦著名文学家，世界童话文学的代表人物之一，被誉为“世界文学的太阳”。</a:t>
            </a:r>
          </a:p>
        </p:txBody>
      </p:sp>
      <p:pic>
        <p:nvPicPr>
          <p:cNvPr id="18" name="图片 1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8107" y="1130298"/>
            <a:ext cx="2681060" cy="3000829"/>
          </a:xfrm>
          <a:prstGeom prst="rect">
            <a:avLst/>
          </a:prstGeom>
        </p:spPr>
      </p:pic>
    </p:spTree>
    <p:custDataLst>
      <p:tags r:id="rId3"/>
    </p:custDataLst>
    <p:extLst>
      <p:ext uri="{BB962C8B-B14F-4D97-AF65-F5344CB8AC3E}">
        <p14:creationId xmlns:p14="http://schemas.microsoft.com/office/powerpoint/2010/main" val="3825503308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íS1ïḓè"/>
        <p:cNvGrpSpPr/>
        <p:nvPr/>
      </p:nvGrpSpPr>
      <p:grpSpPr>
        <a:xfrm>
          <a:off x="0" y="0"/>
          <a:ext cx="0" cy="0"/>
        </a:xfrm>
      </p:grpSpPr>
      <p:sp>
        <p:nvSpPr>
          <p:cNvPr id="5" name="íṧľiḋê" title=""/>
          <p:cNvSpPr>
            <a:spLocks noGrp="1"/>
          </p:cNvSpPr>
          <p:nvPr>
            <p:ph type="body" sz="quarter" idx="14"/>
          </p:nvPr>
        </p:nvSpPr>
        <p:spPr>
          <a:xfrm>
            <a:off x="807357" y="1059317"/>
            <a:ext cx="1527629" cy="594626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en-GB" altLang="zh-CN"/>
          </a:p>
        </p:txBody>
      </p:sp>
      <p:sp>
        <p:nvSpPr>
          <p:cNvPr id="2" name="iṡḻiḑe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3</a:t>
            </a:fld>
            <a:endParaRPr lang="en-US" altLang="zh-CN"/>
          </a:p>
        </p:txBody>
      </p:sp>
      <p:sp>
        <p:nvSpPr>
          <p:cNvPr id="3" name="íṧľiḋê" title=""/>
          <p:cNvSpPr txBox="1"/>
          <p:nvPr/>
        </p:nvSpPr>
        <p:spPr>
          <a:xfrm>
            <a:off x="417285" y="1658487"/>
            <a:ext cx="10343244" cy="39242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indent="0" algn="r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+mj-lt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+mj-ea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+mj-lt"/>
              <a:buAutoNum type="alphaLcParenR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/>
              <a:t>1.</a:t>
            </a:r>
            <a:r>
              <a:rPr lang="zh-CN" altLang="en-US" sz="2800"/>
              <a:t>认识</a:t>
            </a:r>
            <a:r>
              <a:rPr lang="en-US" altLang="zh-CN" sz="2800"/>
              <a:t>11</a:t>
            </a:r>
            <a:r>
              <a:rPr lang="zh-CN" altLang="en-US" sz="2800"/>
              <a:t>个生字，读准</a:t>
            </a:r>
            <a:r>
              <a:rPr lang="en-US" altLang="zh-CN" sz="2800"/>
              <a:t>4</a:t>
            </a:r>
            <a:r>
              <a:rPr lang="zh-CN" altLang="en-US" sz="2800"/>
              <a:t>个多音字，会写</a:t>
            </a:r>
            <a:r>
              <a:rPr lang="en-US" altLang="zh-CN" sz="2800"/>
              <a:t>13</a:t>
            </a:r>
            <a:r>
              <a:rPr lang="zh-CN" altLang="en-US" sz="2800"/>
              <a:t>个字，会写“火柴、围裙”等词语。</a:t>
            </a:r>
            <a:endParaRPr lang="en-US" altLang="zh-CN" sz="2800"/>
          </a:p>
          <a:p>
            <a:pPr algn="l">
              <a:lnSpc>
                <a:spcPct val="150000"/>
              </a:lnSpc>
            </a:pPr>
            <a:r>
              <a:rPr lang="en-US" altLang="zh-CN" sz="2800"/>
              <a:t>2.</a:t>
            </a:r>
            <a:r>
              <a:rPr lang="zh-CN" altLang="en-US" sz="2800"/>
              <a:t>能说出小女孩</a:t>
            </a:r>
            <a:r>
              <a:rPr lang="en-US" altLang="zh-CN" sz="2800"/>
              <a:t>5</a:t>
            </a:r>
            <a:r>
              <a:rPr lang="zh-CN" altLang="en-US" sz="2800"/>
              <a:t>次擦燃火柴后看到的情形及表达的愿望。</a:t>
            </a:r>
            <a:endParaRPr lang="en-US" altLang="zh-CN" sz="2800"/>
          </a:p>
          <a:p>
            <a:pPr algn="l">
              <a:lnSpc>
                <a:spcPct val="150000"/>
              </a:lnSpc>
            </a:pPr>
            <a:r>
              <a:rPr lang="en-US" altLang="zh-CN" sz="2800"/>
              <a:t>3.</a:t>
            </a:r>
            <a:r>
              <a:rPr lang="zh-CN" altLang="en-US" sz="2800"/>
              <a:t>能和同学交流印象深刻的部分，说出自己的感受。</a:t>
            </a:r>
            <a:endParaRPr lang="en-GB" altLang="zh-CN" sz="280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573138865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393190" y="1209675"/>
            <a:ext cx="42633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初读课文：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1393190" y="2398395"/>
            <a:ext cx="9823450" cy="1863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了解课文内容。</a:t>
            </a:r>
          </a:p>
          <a:p>
            <a:pPr>
              <a:lnSpc>
                <a:spcPct val="120000"/>
              </a:lnSpc>
            </a:pP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借助课文拼音，自由读课文。</a:t>
            </a:r>
          </a:p>
          <a:p>
            <a:pPr>
              <a:lnSpc>
                <a:spcPct val="120000"/>
              </a:lnSpc>
            </a:pP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边读边标出自然段，圈出本课要求认识的生字词。</a:t>
            </a:r>
          </a:p>
        </p:txBody>
      </p:sp>
      <p:sp>
        <p:nvSpPr>
          <p:cNvPr id="9" name="TextBox 8" title=""/>
          <p:cNvSpPr txBox="1"/>
          <p:nvPr/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莫道桑榆晚，微霞尚满天</a:t>
            </a:r>
          </a:p>
        </p:txBody>
      </p:sp>
    </p:spTree>
    <p:extLst>
      <p:ext uri="{BB962C8B-B14F-4D97-AF65-F5344CB8AC3E}">
        <p14:creationId xmlns:p14="http://schemas.microsoft.com/office/powerpoint/2010/main" val="219936209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794" name="组合 3" title=""/>
          <p:cNvGrpSpPr/>
          <p:nvPr/>
        </p:nvGrpSpPr>
        <p:grpSpPr>
          <a:xfrm>
            <a:off x="1127125" y="1700213"/>
            <a:ext cx="7423150" cy="1292225"/>
            <a:chOff x="2113221" y="1706121"/>
            <a:chExt cx="7423572" cy="1290442"/>
          </a:xfrm>
        </p:grpSpPr>
        <p:pic>
          <p:nvPicPr>
            <p:cNvPr id="33796" name="图片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113221" y="1772816"/>
              <a:ext cx="677078" cy="67786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3797" name="文本框 2"/>
            <p:cNvSpPr txBox="1"/>
            <p:nvPr/>
          </p:nvSpPr>
          <p:spPr>
            <a:xfrm>
              <a:off x="2696033" y="1706121"/>
              <a:ext cx="6840760" cy="1290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171450" indent="-171450" algn="l" defTabSz="685800" rtl="0" eaLnBrk="0" fontAlgn="base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defRPr sz="2200" kern="1200" spc="15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defRPr>
              </a:lvl1pPr>
              <a:lvl2pPr marL="514350" indent="-171450" algn="l" defTabSz="685800" rtl="0" eaLnBrk="0" fontAlgn="base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tabLst>
                  <a:tab pos="1207770"/>
                </a:tabLst>
                <a:defRPr sz="2200" kern="1200" spc="15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defRPr>
              </a:lvl2pPr>
              <a:lvl3pPr marL="857250" indent="-171450" algn="l" defTabSz="685800" rtl="0" eaLnBrk="0" fontAlgn="base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tabLst>
                  <a:tab pos="1207770"/>
                </a:tabLst>
                <a:defRPr sz="2200" kern="1200" spc="15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defRPr>
              </a:lvl3pPr>
              <a:lvl4pPr marL="1200150" indent="-171450" algn="l" defTabSz="685800" rtl="0" eaLnBrk="0" fontAlgn="base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tabLst>
                  <a:tab pos="1207770"/>
                </a:tabLst>
                <a:defRPr sz="2200" kern="1200" spc="15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defRPr>
              </a:lvl4pPr>
              <a:lvl5pPr marL="1543050" indent="-171450" algn="l" defTabSz="685800" rtl="0" eaLnBrk="0" fontAlgn="base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tabLst>
                  <a:tab pos="1207770"/>
                </a:tabLst>
                <a:defRPr sz="2200" kern="1200" spc="15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914400">
                <a:lnSpc>
                  <a:spcPct val="150000"/>
                </a:lnSpc>
                <a:spcAft>
                  <a:spcPct val="0"/>
                </a:spcAft>
                <a:buNone/>
              </a:pPr>
              <a:r>
                <a:rPr lang="zh-CN" altLang="en-US" sz="2800">
                  <a:latin typeface="仿宋" panose="02010609060101010101" pitchFamily="49" charset="-122"/>
                  <a:ea typeface="仿宋" panose="02010609060101010101" pitchFamily="49" charset="-122"/>
                </a:rPr>
                <a:t>表达了卖火柴的小女孩什么样的愿望？</a:t>
              </a:r>
              <a:endParaRPr lang="en-US" altLang="zh-CN" sz="2800">
                <a:latin typeface="仿宋" panose="02010609060101010101" pitchFamily="49" charset="-122"/>
                <a:ea typeface="仿宋" panose="02010609060101010101" pitchFamily="49" charset="-122"/>
              </a:endParaRPr>
            </a:p>
            <a:p>
              <a:pPr marL="0" lvl="0" indent="0" defTabSz="914400">
                <a:lnSpc>
                  <a:spcPct val="150000"/>
                </a:lnSpc>
                <a:spcAft>
                  <a:spcPct val="0"/>
                </a:spcAft>
                <a:buNone/>
              </a:pPr>
              <a:r>
                <a:rPr lang="zh-CN" altLang="en-US" sz="2400"/>
                <a:t>（提示：可以结合小女孩的处境来思考。 ）</a:t>
              </a:r>
            </a:p>
          </p:txBody>
        </p:sp>
      </p:grpSp>
      <p:sp>
        <p:nvSpPr>
          <p:cNvPr id="7" name="文本框 6" title=""/>
          <p:cNvSpPr txBox="1"/>
          <p:nvPr/>
        </p:nvSpPr>
        <p:spPr>
          <a:xfrm>
            <a:off x="1709738" y="3365500"/>
            <a:ext cx="8458200" cy="2490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770"/>
              </a:tabLst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770"/>
              </a:tabLst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770"/>
              </a:tabLst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770"/>
              </a:tabLst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914400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600">
                <a:solidFill>
                  <a:srgbClr val="FF0000"/>
                </a:solidFill>
              </a:rPr>
              <a:t>    </a:t>
            </a:r>
            <a:r>
              <a:rPr lang="zh-CN" altLang="en-US" sz="2600">
                <a:solidFill>
                  <a:srgbClr val="FF0000"/>
                </a:solidFill>
              </a:rPr>
              <a:t>此时卖火柴的小女孩非常冷，手都冻僵了，又不敢回家，她希望能有一个大火炉来温暖自己。</a:t>
            </a:r>
            <a:endParaRPr lang="en-US" altLang="zh-CN" sz="2600">
              <a:solidFill>
                <a:srgbClr val="FF0000"/>
              </a:solidFill>
            </a:endParaRPr>
          </a:p>
          <a:p>
            <a:pPr marL="0" lvl="0" indent="0" defTabSz="914400"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2600">
                <a:solidFill>
                  <a:srgbClr val="FF0000"/>
                </a:solidFill>
              </a:rPr>
              <a:t>    第一个幻象表达了卖火柴的小女孩想摆脱寒冷，渴望温暖的愿望。</a:t>
            </a:r>
          </a:p>
        </p:txBody>
      </p:sp>
      <p:sp>
        <p:nvSpPr>
          <p:cNvPr id="33798" name="TextBox 33797" title=""/>
          <p:cNvSpPr txBox="1"/>
          <p:nvPr/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莫道桑榆晚，微霞尚满天</a:t>
            </a:r>
          </a:p>
        </p:txBody>
      </p:sp>
    </p:spTree>
    <p:extLst>
      <p:ext uri="{BB962C8B-B14F-4D97-AF65-F5344CB8AC3E}">
        <p14:creationId xmlns:p14="http://schemas.microsoft.com/office/powerpoint/2010/main" val="6596668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文本框 1" title=""/>
          <p:cNvSpPr txBox="1"/>
          <p:nvPr/>
        </p:nvSpPr>
        <p:spPr>
          <a:xfrm>
            <a:off x="911225" y="1700213"/>
            <a:ext cx="10553700" cy="4522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770"/>
              </a:tabLst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770"/>
              </a:tabLst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770"/>
              </a:tabLst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770"/>
              </a:tabLst>
              <a:defRPr sz="2200" kern="1200" spc="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914400"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2400"/>
              <a:t>    她的一双小手几乎冻僵了。啊，哪怕一根小小的火柴，对她也是有好处的！她敢从成把的火柴里抽出一根，在墙上擦燃了，来暖和暖和自己的小手吗？她终于抽出了一根。哧！火柴燃起来了，冒出火焰来了！她把小手拢在火焰上。多么温暖多么明亮的火焰啊，简直像一支小小的蜡烛！这是一道奇异的火光！小女孩觉得自己好像坐在一个大火炉前面，火炉装着闪亮的铜脚和铜把手，烧得旺旺的，暖烘烘的，多么舒服啊！唉，这是怎么回事呢？她刚把脚伸出去，想让脚也暖和一下，火柴灭了，火炉不见了。她坐在那儿，手里只有一根烧过了的火柴梗。</a:t>
            </a:r>
          </a:p>
        </p:txBody>
      </p:sp>
      <p:cxnSp>
        <p:nvCxnSpPr>
          <p:cNvPr id="4" name="直接连接符 3" title=""/>
          <p:cNvCxnSpPr/>
          <p:nvPr/>
        </p:nvCxnSpPr>
        <p:spPr>
          <a:xfrm>
            <a:off x="1343025" y="4508500"/>
            <a:ext cx="9866313" cy="0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直接连接符 5" title=""/>
          <p:cNvCxnSpPr/>
          <p:nvPr/>
        </p:nvCxnSpPr>
        <p:spPr>
          <a:xfrm flipV="1">
            <a:off x="982663" y="5013325"/>
            <a:ext cx="5041900" cy="0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2771" name="TextBox 32770" title=""/>
          <p:cNvSpPr txBox="1"/>
          <p:nvPr/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莫道桑榆晚，微霞尚满天</a:t>
            </a:r>
          </a:p>
        </p:txBody>
      </p:sp>
    </p:spTree>
    <p:extLst>
      <p:ext uri="{BB962C8B-B14F-4D97-AF65-F5344CB8AC3E}">
        <p14:creationId xmlns:p14="http://schemas.microsoft.com/office/powerpoint/2010/main" val="19575912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E8187FB9-1573-4BCE-9816-DA54DEC59DD4}"/>
              </a:ext>
            </a:extLst>
          </p:cNvPr>
          <p:cNvSpPr txBox="1"/>
          <p:nvPr/>
        </p:nvSpPr>
        <p:spPr>
          <a:xfrm>
            <a:off x="619001" y="264432"/>
            <a:ext cx="2274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/>
              <a:t>品读课文</a:t>
            </a:r>
          </a:p>
        </p:txBody>
      </p:sp>
      <p:grpSp>
        <p:nvGrpSpPr>
          <p:cNvPr id="14" name="组合 13" title="">
            <a:extLst>
              <a:ext uri="{FF2B5EF4-FFF2-40B4-BE49-F238E27FC236}">
                <a16:creationId xmlns:a16="http://schemas.microsoft.com/office/drawing/2014/main" id="{196FC3E5-4AC0-41D0-A353-4C266C8A6338}"/>
              </a:ext>
            </a:extLst>
          </p:cNvPr>
          <p:cNvGrpSpPr/>
          <p:nvPr/>
        </p:nvGrpSpPr>
        <p:grpSpPr>
          <a:xfrm>
            <a:off x="1506396" y="878461"/>
            <a:ext cx="2939144" cy="1100485"/>
            <a:chOff x="1234766" y="1264652"/>
            <a:chExt cx="2939144" cy="1100485"/>
          </a:xfrm>
        </p:grpSpPr>
        <p:pic>
          <p:nvPicPr>
            <p:cNvPr id="15" name="图片 14">
              <a:extLst>
                <a:ext uri="{FF2B5EF4-FFF2-40B4-BE49-F238E27FC236}">
                  <a16:creationId xmlns:a16="http://schemas.microsoft.com/office/drawing/2014/main" id="{5A0C1B69-3A72-4286-8934-F986604265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234766" y="1264652"/>
              <a:ext cx="881093" cy="1100485"/>
            </a:xfrm>
            <a:prstGeom prst="rect">
              <a:avLst/>
            </a:prstGeom>
          </p:spPr>
        </p:pic>
        <p:cxnSp>
          <p:nvCxnSpPr>
            <p:cNvPr id="16" name="直接连接符 15">
              <a:extLst>
                <a:ext uri="{FF2B5EF4-FFF2-40B4-BE49-F238E27FC236}">
                  <a16:creationId xmlns:a16="http://schemas.microsoft.com/office/drawing/2014/main" id="{97D0A66B-8162-49FB-BE84-602496651D83}"/>
                </a:ext>
              </a:extLst>
            </p:cNvPr>
            <p:cNvCxnSpPr/>
            <p:nvPr/>
          </p:nvCxnSpPr>
          <p:spPr>
            <a:xfrm>
              <a:off x="1641859" y="2213547"/>
              <a:ext cx="2532051" cy="0"/>
            </a:xfrm>
            <a:prstGeom prst="line">
              <a:avLst/>
            </a:prstGeom>
            <a:ln w="28575">
              <a:solidFill>
                <a:srgbClr val="A68D6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7" name="PA-图片 21" title="">
            <a:extLst>
              <a:ext uri="{FF2B5EF4-FFF2-40B4-BE49-F238E27FC236}">
                <a16:creationId xmlns:a16="http://schemas.microsoft.com/office/drawing/2014/main" id="{C95187C4-0B06-4EB8-8B0A-FD798B4B7476}"/>
              </a:ext>
            </a:extLst>
          </p:cNvPr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b="89381" l="726" r="98063" t="2655">
                        <a14:foregroundMark x1="10412" x2="2179" y1="18142" y2="55752"/>
                        <a14:foregroundMark x1="2179" x2="27119" y1="55752" y2="64159"/>
                        <a14:foregroundMark x1="27119" x2="97821" y1="64159" y2="34513"/>
                        <a14:foregroundMark x1="97821" x2="91041" y1="34513" y2="69027"/>
                        <a14:foregroundMark x1="91041" x2="53269" y1="69027" y2="90708"/>
                        <a14:foregroundMark x1="53269" x2="31961" y1="90708" y2="83628"/>
                        <a14:foregroundMark x1="31961" x2="14770" y1="83628" y2="64602"/>
                        <a14:foregroundMark x1="14770" x2="14044" y1="64602" y2="27876"/>
                        <a14:foregroundMark x1="14044" x2="98305" y1="27876" y2="24336"/>
                        <a14:foregroundMark x1="98305" x2="87167" y1="24336" y2="15929"/>
                        <a14:foregroundMark x1="83777" x2="0" y1="12832" y2="442"/>
                        <a14:foregroundMark x1="0" x2="7022" y1="442" y2="36726"/>
                        <a14:foregroundMark x1="7022" x2="18160" y1="36726" y2="14602"/>
                        <a14:foregroundMark x1="70702" x2="19370" y1="14602" y2="17257"/>
                        <a14:foregroundMark x1="19370" x2="69249" y1="17257" y2="3097"/>
                        <a14:foregroundMark x1="69249" x2="69249" y1="3097" y2="11504"/>
                        <a14:foregroundMark x1="7506" x2="726" y1="22124" y2="19469"/>
                        <a14:foregroundMark x1="76029" x2="82809" y1="72566" y2="69469"/>
                        <a14:backgroundMark x1="82809" x2="88378" y1="86726" y2="991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1255004">
            <a:off x="4017371" y="5434705"/>
            <a:ext cx="2517866" cy="1377815"/>
          </a:xfrm>
          <a:prstGeom prst="rect">
            <a:avLst/>
          </a:prstGeom>
        </p:spPr>
      </p:pic>
      <p:sp>
        <p:nvSpPr>
          <p:cNvPr id="18" name="文本框 17" title="">
            <a:extLst>
              <a:ext uri="{FF2B5EF4-FFF2-40B4-BE49-F238E27FC236}">
                <a16:creationId xmlns:a16="http://schemas.microsoft.com/office/drawing/2014/main" id="{4B9C1C26-5093-4480-84C7-66B5284D0483}"/>
              </a:ext>
            </a:extLst>
          </p:cNvPr>
          <p:cNvSpPr txBox="1"/>
          <p:nvPr/>
        </p:nvSpPr>
        <p:spPr>
          <a:xfrm>
            <a:off x="4443526" y="5716543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华文楷体" panose="02010600040101010101" pitchFamily="2" charset="-122"/>
                <a:ea typeface="华文楷体" panose="02010600040101010101" pitchFamily="2" charset="-122"/>
              </a:rPr>
              <a:t>渴望快乐</a:t>
            </a:r>
          </a:p>
        </p:txBody>
      </p:sp>
      <p:sp>
        <p:nvSpPr>
          <p:cNvPr id="20" name="矩形 19" title="">
            <a:extLst>
              <a:ext uri="{FF2B5EF4-FFF2-40B4-BE49-F238E27FC236}">
                <a16:creationId xmlns:a16="http://schemas.microsoft.com/office/drawing/2014/main" id="{7A933A17-85C1-47E5-B4C3-1AF745E25A1A}"/>
              </a:ext>
            </a:extLst>
          </p:cNvPr>
          <p:cNvSpPr/>
          <p:nvPr/>
        </p:nvSpPr>
        <p:spPr>
          <a:xfrm>
            <a:off x="763555" y="2046312"/>
            <a:ext cx="7466045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    她又擦着了一根火柴。这一回，她坐在美丽的圣诞树下。这棵圣诞树，比她去年圣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诞节透过富商家的玻璃门看到的还要大，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还要美。翠绿的树枝上点着几千支明晃晃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的蜡烛，许多幅美丽的彩色画片，跟挂在商店橱窗里的一个样。</a:t>
            </a:r>
            <a:endParaRPr lang="zh-CN" altLang="en-US" sz="2800"/>
          </a:p>
        </p:txBody>
      </p:sp>
      <p:sp>
        <p:nvSpPr>
          <p:cNvPr id="22" name="文本框 21" title="">
            <a:extLst>
              <a:ext uri="{FF2B5EF4-FFF2-40B4-BE49-F238E27FC236}">
                <a16:creationId xmlns:a16="http://schemas.microsoft.com/office/drawing/2014/main" id="{D1F9E8C1-48F3-4A69-BB4F-317CDEF95C5E}"/>
              </a:ext>
            </a:extLst>
          </p:cNvPr>
          <p:cNvSpPr txBox="1"/>
          <p:nvPr/>
        </p:nvSpPr>
        <p:spPr>
          <a:xfrm>
            <a:off x="2135222" y="1219976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</a:rPr>
              <a:t>第三次擦燃</a:t>
            </a:r>
          </a:p>
        </p:txBody>
      </p:sp>
      <p:pic>
        <p:nvPicPr>
          <p:cNvPr id="36" name="图片 35" title="">
            <a:extLst>
              <a:ext uri="{FF2B5EF4-FFF2-40B4-BE49-F238E27FC236}">
                <a16:creationId xmlns:a16="http://schemas.microsoft.com/office/drawing/2014/main" id="{6E63A6F0-11C3-4FD8-AC58-F27ABFE763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87" r="11287"/>
          <a:stretch>
            <a:fillRect/>
          </a:stretch>
        </p:blipFill>
        <p:spPr>
          <a:xfrm>
            <a:off x="7549619" y="2197111"/>
            <a:ext cx="4190990" cy="3045262"/>
          </a:xfrm>
          <a:prstGeom prst="ellipse">
            <a:avLst/>
          </a:prstGeom>
        </p:spPr>
      </p:pic>
      <p:sp>
        <p:nvSpPr>
          <p:cNvPr id="37" name="椭圆 36" title="">
            <a:extLst>
              <a:ext uri="{FF2B5EF4-FFF2-40B4-BE49-F238E27FC236}">
                <a16:creationId xmlns:a16="http://schemas.microsoft.com/office/drawing/2014/main" id="{6A19F6AA-013B-451D-9C71-B1E7575DB575}"/>
              </a:ext>
            </a:extLst>
          </p:cNvPr>
          <p:cNvSpPr/>
          <p:nvPr/>
        </p:nvSpPr>
        <p:spPr>
          <a:xfrm>
            <a:off x="7465694" y="2113965"/>
            <a:ext cx="4358840" cy="321155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73000">
                <a:srgbClr val="FBFCFE"/>
              </a:gs>
              <a:gs pos="99000">
                <a:srgbClr val="FFFFFF"/>
              </a:gs>
              <a:gs pos="100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TextBox 37" title=""/>
          <p:cNvSpPr txBox="1"/>
          <p:nvPr/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莫道桑榆晚，微霞尚满天</a:t>
            </a:r>
          </a:p>
        </p:txBody>
      </p:sp>
    </p:spTree>
    <p:extLst>
      <p:ext uri="{BB962C8B-B14F-4D97-AF65-F5344CB8AC3E}">
        <p14:creationId xmlns:p14="http://schemas.microsoft.com/office/powerpoint/2010/main" val="3632534095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ADD42563-2259-4BE1-9615-9F725A7122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7" t="293" r="8741" b="-293"/>
          <a:stretch>
            <a:fillRect/>
          </a:stretch>
        </p:blipFill>
        <p:spPr>
          <a:xfrm>
            <a:off x="8056979" y="1576531"/>
            <a:ext cx="3428965" cy="3428965"/>
          </a:xfrm>
          <a:prstGeom prst="rect">
            <a:avLst/>
          </a:prstGeom>
        </p:spPr>
      </p:pic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E8187FB9-1573-4BCE-9816-DA54DEC59DD4}"/>
              </a:ext>
            </a:extLst>
          </p:cNvPr>
          <p:cNvSpPr txBox="1"/>
          <p:nvPr/>
        </p:nvSpPr>
        <p:spPr>
          <a:xfrm>
            <a:off x="619001" y="264432"/>
            <a:ext cx="2274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/>
              <a:t>品读课文</a:t>
            </a:r>
          </a:p>
        </p:txBody>
      </p:sp>
      <p:grpSp>
        <p:nvGrpSpPr>
          <p:cNvPr id="14" name="组合 13" title="">
            <a:extLst>
              <a:ext uri="{FF2B5EF4-FFF2-40B4-BE49-F238E27FC236}">
                <a16:creationId xmlns:a16="http://schemas.microsoft.com/office/drawing/2014/main" id="{196FC3E5-4AC0-41D0-A353-4C266C8A6338}"/>
              </a:ext>
            </a:extLst>
          </p:cNvPr>
          <p:cNvGrpSpPr/>
          <p:nvPr/>
        </p:nvGrpSpPr>
        <p:grpSpPr>
          <a:xfrm>
            <a:off x="1506396" y="878461"/>
            <a:ext cx="2939144" cy="1100485"/>
            <a:chOff x="1234766" y="1264652"/>
            <a:chExt cx="2939144" cy="1100485"/>
          </a:xfrm>
        </p:grpSpPr>
        <p:pic>
          <p:nvPicPr>
            <p:cNvPr id="15" name="图片 14">
              <a:extLst>
                <a:ext uri="{FF2B5EF4-FFF2-40B4-BE49-F238E27FC236}">
                  <a16:creationId xmlns:a16="http://schemas.microsoft.com/office/drawing/2014/main" id="{5A0C1B69-3A72-4286-8934-F9866042656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234766" y="1264652"/>
              <a:ext cx="881093" cy="1100485"/>
            </a:xfrm>
            <a:prstGeom prst="rect">
              <a:avLst/>
            </a:prstGeom>
          </p:spPr>
        </p:pic>
        <p:cxnSp>
          <p:nvCxnSpPr>
            <p:cNvPr id="16" name="直接连接符 15">
              <a:extLst>
                <a:ext uri="{FF2B5EF4-FFF2-40B4-BE49-F238E27FC236}">
                  <a16:creationId xmlns:a16="http://schemas.microsoft.com/office/drawing/2014/main" id="{97D0A66B-8162-49FB-BE84-602496651D83}"/>
                </a:ext>
              </a:extLst>
            </p:cNvPr>
            <p:cNvCxnSpPr/>
            <p:nvPr/>
          </p:nvCxnSpPr>
          <p:spPr>
            <a:xfrm>
              <a:off x="1641859" y="2213547"/>
              <a:ext cx="2532051" cy="0"/>
            </a:xfrm>
            <a:prstGeom prst="line">
              <a:avLst/>
            </a:prstGeom>
            <a:ln w="28575">
              <a:solidFill>
                <a:srgbClr val="A68D6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A-图片 21" title="">
            <a:extLst>
              <a:ext uri="{FF2B5EF4-FFF2-40B4-BE49-F238E27FC236}">
                <a16:creationId xmlns:a16="http://schemas.microsoft.com/office/drawing/2014/main" id="{67CFA429-8197-406E-BA0B-2F78E0792562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b="89381" l="726" r="98063" t="2655">
                        <a14:foregroundMark x1="10412" x2="2179" y1="18142" y2="55752"/>
                        <a14:foregroundMark x1="2179" x2="27119" y1="55752" y2="64159"/>
                        <a14:foregroundMark x1="27119" x2="97821" y1="64159" y2="34513"/>
                        <a14:foregroundMark x1="97821" x2="91041" y1="34513" y2="69027"/>
                        <a14:foregroundMark x1="91041" x2="53269" y1="69027" y2="90708"/>
                        <a14:foregroundMark x1="53269" x2="31961" y1="90708" y2="83628"/>
                        <a14:foregroundMark x1="31961" x2="14770" y1="83628" y2="64602"/>
                        <a14:foregroundMark x1="14770" x2="14044" y1="64602" y2="27876"/>
                        <a14:foregroundMark x1="14044" x2="98305" y1="27876" y2="24336"/>
                        <a14:foregroundMark x1="98305" x2="87167" y1="24336" y2="15929"/>
                        <a14:foregroundMark x1="83777" x2="0" y1="12832" y2="442"/>
                        <a14:foregroundMark x1="0" x2="7022" y1="442" y2="36726"/>
                        <a14:foregroundMark x1="7022" x2="18160" y1="36726" y2="14602"/>
                        <a14:foregroundMark x1="70702" x2="19370" y1="14602" y2="17257"/>
                        <a14:foregroundMark x1="19370" x2="69249" y1="17257" y2="3097"/>
                        <a14:foregroundMark x1="69249" x2="69249" y1="3097" y2="11504"/>
                        <a14:foregroundMark x1="7506" x2="726" y1="22124" y2="19469"/>
                        <a14:foregroundMark x1="76029" x2="82809" y1="72566" y2="69469"/>
                        <a14:backgroundMark x1="82809" x2="88378" y1="86726" y2="991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1255004">
            <a:off x="3356276" y="4949116"/>
            <a:ext cx="2517866" cy="1377815"/>
          </a:xfrm>
          <a:prstGeom prst="rect">
            <a:avLst/>
          </a:prstGeom>
        </p:spPr>
      </p:pic>
      <p:sp>
        <p:nvSpPr>
          <p:cNvPr id="13" name="文本框 12" title="">
            <a:extLst>
              <a:ext uri="{FF2B5EF4-FFF2-40B4-BE49-F238E27FC236}">
                <a16:creationId xmlns:a16="http://schemas.microsoft.com/office/drawing/2014/main" id="{205DFE99-E132-49E2-BC8A-0A79188A3023}"/>
              </a:ext>
            </a:extLst>
          </p:cNvPr>
          <p:cNvSpPr txBox="1"/>
          <p:nvPr/>
        </p:nvSpPr>
        <p:spPr>
          <a:xfrm>
            <a:off x="3782431" y="5230954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华文楷体" panose="02010600040101010101" pitchFamily="2" charset="-122"/>
                <a:ea typeface="华文楷体" panose="02010600040101010101" pitchFamily="2" charset="-122"/>
              </a:rPr>
              <a:t>渴望疼爱</a:t>
            </a:r>
          </a:p>
        </p:txBody>
      </p:sp>
      <p:sp>
        <p:nvSpPr>
          <p:cNvPr id="19" name="文本框 18" title="">
            <a:extLst>
              <a:ext uri="{FF2B5EF4-FFF2-40B4-BE49-F238E27FC236}">
                <a16:creationId xmlns:a16="http://schemas.microsoft.com/office/drawing/2014/main" id="{1B4B13E8-22CF-4264-894E-F9B51A7F86A3}"/>
              </a:ext>
            </a:extLst>
          </p:cNvPr>
          <p:cNvSpPr txBox="1"/>
          <p:nvPr/>
        </p:nvSpPr>
        <p:spPr>
          <a:xfrm>
            <a:off x="2135222" y="1219976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</a:rPr>
              <a:t>第四次擦燃</a:t>
            </a:r>
          </a:p>
        </p:txBody>
      </p:sp>
      <p:sp>
        <p:nvSpPr>
          <p:cNvPr id="23" name="矩形 22" title="">
            <a:extLst>
              <a:ext uri="{FF2B5EF4-FFF2-40B4-BE49-F238E27FC236}">
                <a16:creationId xmlns:a16="http://schemas.microsoft.com/office/drawing/2014/main" id="{FE02F089-2E65-4DF0-8774-AD829D582748}"/>
              </a:ext>
            </a:extLst>
          </p:cNvPr>
          <p:cNvSpPr/>
          <p:nvPr/>
        </p:nvSpPr>
        <p:spPr>
          <a:xfrm>
            <a:off x="1297555" y="2426129"/>
            <a:ext cx="5892787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    她在墙上又擦着了一根火柴。这一回，火柴把周围全照亮了。奶奶出现在亮光里，是那么温和，那么慈爱。</a:t>
            </a:r>
            <a:endParaRPr lang="zh-CN" altLang="en-US" sz="2800"/>
          </a:p>
        </p:txBody>
      </p:sp>
      <p:sp>
        <p:nvSpPr>
          <p:cNvPr id="4" name="矩形 3" title="">
            <a:extLst>
              <a:ext uri="{FF2B5EF4-FFF2-40B4-BE49-F238E27FC236}">
                <a16:creationId xmlns:a16="http://schemas.microsoft.com/office/drawing/2014/main" id="{151B372C-E7B0-49FB-93B8-1FA12DC5E412}"/>
              </a:ext>
            </a:extLst>
          </p:cNvPr>
          <p:cNvSpPr/>
          <p:nvPr/>
        </p:nvSpPr>
        <p:spPr>
          <a:xfrm>
            <a:off x="8056978" y="1576531"/>
            <a:ext cx="3428965" cy="3390193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9000">
                <a:srgbClr val="FFFF00">
                  <a:alpha val="0"/>
                </a:srgbClr>
              </a:gs>
              <a:gs pos="98000">
                <a:srgbClr val="9598CA"/>
              </a:gs>
              <a:gs pos="99000">
                <a:srgbClr val="FFFFFF"/>
              </a:gs>
              <a:gs pos="95000">
                <a:srgbClr val="F0F0F8"/>
              </a:gs>
              <a:gs pos="100000">
                <a:srgbClr val="FFFF00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TextBox 23" title=""/>
          <p:cNvSpPr txBox="1"/>
          <p:nvPr/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莫道桑榆晚，微霞尚满天</a:t>
            </a:r>
          </a:p>
        </p:txBody>
      </p:sp>
    </p:spTree>
    <p:extLst>
      <p:ext uri="{BB962C8B-B14F-4D97-AF65-F5344CB8AC3E}">
        <p14:creationId xmlns:p14="http://schemas.microsoft.com/office/powerpoint/2010/main" val="2195701708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íS1ïḓè"/>
        <p:cNvGrpSpPr/>
        <p:nvPr/>
      </p:nvGrpSpPr>
      <p:grpSpPr>
        <a:xfrm>
          <a:off x="0" y="0"/>
          <a:ext cx="0" cy="0"/>
        </a:xfrm>
      </p:grpSpPr>
      <p:sp>
        <p:nvSpPr>
          <p:cNvPr id="5" name="íṧľiḋê" title=""/>
          <p:cNvSpPr>
            <a:spLocks noGrp="1"/>
          </p:cNvSpPr>
          <p:nvPr>
            <p:ph type="body" sz="quarter" idx="14"/>
          </p:nvPr>
        </p:nvSpPr>
        <p:spPr>
          <a:xfrm>
            <a:off x="896002" y="535674"/>
            <a:ext cx="1896762" cy="594626"/>
          </a:xfrm>
        </p:spPr>
        <p:txBody>
          <a:bodyPr>
            <a:normAutofit/>
          </a:bodyPr>
          <a:lstStyle/>
          <a:p>
            <a:r>
              <a:rPr lang="zh-CN" altLang="en-US" sz="2800" spc="300"/>
              <a:t>代表作</a:t>
            </a:r>
            <a:endParaRPr lang="en-GB" altLang="zh-CN" sz="2800" spc="300"/>
          </a:p>
        </p:txBody>
      </p:sp>
      <p:sp>
        <p:nvSpPr>
          <p:cNvPr id="2" name="iṡḻiḑe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9</a:t>
            </a:fld>
            <a:endParaRPr lang="en-US" altLang="zh-CN"/>
          </a:p>
        </p:txBody>
      </p:sp>
      <p:pic>
        <p:nvPicPr>
          <p:cNvPr id="10" name="图片 9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764" y="1865085"/>
            <a:ext cx="2737936" cy="2880000"/>
          </a:xfrm>
          <a:prstGeom prst="rect">
            <a:avLst/>
          </a:prstGeom>
        </p:spPr>
      </p:pic>
      <p:pic>
        <p:nvPicPr>
          <p:cNvPr id="12" name="图片 11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499" y="1865085"/>
            <a:ext cx="2236344" cy="2880000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400" y="1865085"/>
            <a:ext cx="2004480" cy="2880000"/>
          </a:xfrm>
          <a:prstGeom prst="rect">
            <a:avLst/>
          </a:prstGeom>
        </p:spPr>
      </p:pic>
      <p:pic>
        <p:nvPicPr>
          <p:cNvPr id="16" name="图片 15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22"/>
          <a:stretch>
            <a:fillRect/>
          </a:stretch>
        </p:blipFill>
        <p:spPr>
          <a:xfrm>
            <a:off x="8754110" y="1864995"/>
            <a:ext cx="2202815" cy="2880360"/>
          </a:xfrm>
          <a:prstGeom prst="rect">
            <a:avLst/>
          </a:prstGeom>
        </p:spPr>
      </p:pic>
      <p:sp>
        <p:nvSpPr>
          <p:cNvPr id="17" name="TextBox 16" title=""/>
          <p:cNvSpPr txBox="1"/>
          <p:nvPr/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莫道桑榆晚，微霞尚满天</a:t>
            </a:r>
          </a:p>
        </p:txBody>
      </p:sp>
    </p:spTree>
    <p:custDataLst>
      <p:tags r:id="rId6"/>
    </p:custDataLst>
    <p:extLst>
      <p:ext uri="{BB962C8B-B14F-4D97-AF65-F5344CB8AC3E}">
        <p14:creationId xmlns:p14="http://schemas.microsoft.com/office/powerpoint/2010/main" val="273159771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rcRect b="4787"/>
          <a:stretch>
            <a:fillRect/>
          </a:stretch>
        </p:blipFill>
        <p:spPr>
          <a:xfrm>
            <a:off x="1915795" y="635"/>
            <a:ext cx="4663440" cy="6849745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rcRect b="4250"/>
          <a:stretch>
            <a:fillRect/>
          </a:stretch>
        </p:blipFill>
        <p:spPr>
          <a:xfrm>
            <a:off x="6579235" y="635"/>
            <a:ext cx="4963795" cy="685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231274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6165215" y="1846580"/>
            <a:ext cx="5385435" cy="2748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/>
              <a:t>边读边思考：</a:t>
            </a:r>
          </a:p>
          <a:p>
            <a:pPr>
              <a:lnSpc>
                <a:spcPct val="120000"/>
              </a:lnSpc>
            </a:pPr>
            <a:r>
              <a:rPr lang="en-US" altLang="zh-CN" sz="3600"/>
              <a:t>·</a:t>
            </a:r>
            <a:r>
              <a:rPr lang="zh-CN" altLang="en-US" sz="3600"/>
              <a:t>课文讲了一件什么事</a:t>
            </a:r>
            <a:r>
              <a:rPr lang="en-US" altLang="zh-CN" sz="3600"/>
              <a:t>?</a:t>
            </a:r>
          </a:p>
          <a:p>
            <a:pPr>
              <a:lnSpc>
                <a:spcPct val="120000"/>
              </a:lnSpc>
            </a:pPr>
            <a:r>
              <a:rPr lang="en-US" altLang="zh-CN" sz="3600"/>
              <a:t>·</a:t>
            </a:r>
            <a:r>
              <a:rPr lang="zh-CN" altLang="en-US" sz="3600"/>
              <a:t>小女孩都经历了什么？</a:t>
            </a:r>
          </a:p>
          <a:p>
            <a:pPr>
              <a:lnSpc>
                <a:spcPct val="120000"/>
              </a:lnSpc>
            </a:pPr>
            <a:r>
              <a:rPr lang="en-US" altLang="zh-CN" sz="3600"/>
              <a:t>·</a:t>
            </a:r>
            <a:r>
              <a:rPr lang="zh-CN" altLang="en-US" sz="3600"/>
              <a:t>文中的线索是什么？</a:t>
            </a: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456055" y="686435"/>
            <a:ext cx="4032250" cy="5685155"/>
          </a:xfrm>
          <a:prstGeom prst="rect">
            <a:avLst/>
          </a:prstGeom>
        </p:spPr>
      </p:pic>
      <p:sp>
        <p:nvSpPr>
          <p:cNvPr id="7" name="TextBox 6" title=""/>
          <p:cNvSpPr txBox="1"/>
          <p:nvPr/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莫道桑榆晚，微霞尚满天</a:t>
            </a:r>
          </a:p>
        </p:txBody>
      </p:sp>
    </p:spTree>
    <p:extLst>
      <p:ext uri="{BB962C8B-B14F-4D97-AF65-F5344CB8AC3E}">
        <p14:creationId xmlns:p14="http://schemas.microsoft.com/office/powerpoint/2010/main" val="3830222083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íS1ïḓè"/>
        <p:cNvGrpSpPr/>
        <p:nvPr/>
      </p:nvGrpSpPr>
      <p:grpSpPr>
        <a:xfrm>
          <a:off x="0" y="0"/>
          <a:ext cx="0" cy="0"/>
        </a:xfrm>
      </p:grpSpPr>
      <p:sp>
        <p:nvSpPr>
          <p:cNvPr id="5" name="íṧľiḋê" title=""/>
          <p:cNvSpPr>
            <a:spLocks noGrp="1"/>
          </p:cNvSpPr>
          <p:nvPr>
            <p:ph type="body" sz="quarter" idx="14"/>
          </p:nvPr>
        </p:nvSpPr>
        <p:spPr>
          <a:xfrm>
            <a:off x="660400" y="535674"/>
            <a:ext cx="1723571" cy="594626"/>
          </a:xfrm>
        </p:spPr>
        <p:txBody>
          <a:bodyPr/>
          <a:lstStyle/>
          <a:p>
            <a:r>
              <a:rPr lang="zh-CN" altLang="en-US"/>
              <a:t>语文知识</a:t>
            </a:r>
            <a:endParaRPr lang="en-GB" altLang="zh-CN"/>
          </a:p>
        </p:txBody>
      </p:sp>
      <p:sp>
        <p:nvSpPr>
          <p:cNvPr id="2" name="iṡḻiḑe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12</a:t>
            </a:fld>
            <a:endParaRPr lang="en-US" altLang="zh-CN"/>
          </a:p>
        </p:txBody>
      </p:sp>
      <p:sp>
        <p:nvSpPr>
          <p:cNvPr id="3" name="íṧľiḋê" title=""/>
          <p:cNvSpPr txBox="1"/>
          <p:nvPr/>
        </p:nvSpPr>
        <p:spPr>
          <a:xfrm>
            <a:off x="796471" y="1848530"/>
            <a:ext cx="9857014" cy="229892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indent="0" algn="r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+mj-lt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+mj-ea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+mj-lt"/>
              <a:buAutoNum type="alphaLcParenR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>
              <a:lnSpc>
                <a:spcPct val="150000"/>
              </a:lnSpc>
            </a:pPr>
            <a:r>
              <a:rPr lang="zh-CN" altLang="en-US" sz="2800"/>
              <a:t>童话是儿童文学的一种体裁，它通过丰富的想象，幻想和夸张来塑造艺术形象，反映生活，促进儿童思想性格的成长。</a:t>
            </a:r>
            <a:endParaRPr lang="en-US" altLang="zh-CN" sz="2800"/>
          </a:p>
          <a:p>
            <a:pPr indent="457200" algn="l">
              <a:lnSpc>
                <a:spcPct val="150000"/>
              </a:lnSpc>
            </a:pPr>
            <a:r>
              <a:rPr lang="zh-CN" altLang="en-US" sz="2800"/>
              <a:t>童话一般故事情节神奇曲折，内容和表现形式生动有趣，对自然物的描写常用拟人化写法，语言浅显易懂。</a:t>
            </a:r>
            <a:endParaRPr lang="en-GB" altLang="zh-CN" sz="2800"/>
          </a:p>
        </p:txBody>
      </p:sp>
      <p:sp>
        <p:nvSpPr>
          <p:cNvPr id="6" name="TextBox 5" title=""/>
          <p:cNvSpPr txBox="1"/>
          <p:nvPr/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莫道桑榆晚，微霞尚满天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883513041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https://d.book118.com/528140036111006026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SLIDE_BACKGROUND_TYPE" val="general"/>
  <p:tag name="KSO_WM_UNIT_TYPE" val="i"/>
</p:tagLst>
</file>

<file path=ppt/tags/tag2.xml><?xml version="1.0" encoding="utf-8"?>
<p:tagLst xmlns:p="http://schemas.openxmlformats.org/presentationml/2006/main">
  <p:tag name="ISLIDE.THEME" val="https://www.islide.cc;https://www.islide.cc;"/>
</p:tagLst>
</file>

<file path=ppt/tags/tag3.xml><?xml version="1.0" encoding="utf-8"?>
<p:tagLst xmlns:p="http://schemas.openxmlformats.org/presentationml/2006/main">
  <p:tag name="ISLIDE.THEME" val="https://www.islide.cc;https://www.islide.cc;"/>
</p:tagLst>
</file>

<file path=ppt/tags/tag4.xml><?xml version="1.0" encoding="utf-8"?>
<p:tagLst xmlns:p="http://schemas.openxmlformats.org/presentationml/2006/main">
  <p:tag name="PA" val="v5.2.11"/>
</p:tagLst>
</file>

<file path=ppt/tags/tag5.xml><?xml version="1.0" encoding="utf-8"?>
<p:tagLst xmlns:p="http://schemas.openxmlformats.org/presentationml/2006/main">
  <p:tag name="PA" val="v5.2.11"/>
</p:tagLst>
</file>

<file path=ppt/tags/tag6.xml><?xml version="1.0" encoding="utf-8"?>
<p:tagLst xmlns:p="http://schemas.openxmlformats.org/presentationml/2006/main">
  <p:tag name="ISLIDE.THEME" val="https://www.islide.cc;https://www.islide.cc;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ISLIDE.THEME" val="https://www.islide.cc;https://www.islide.cc;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/>
        <a:ea typeface="宋体"/>
        <a:cs typeface="Arial"/>
        <a:font script="Jpan" typeface="ＭＳ ゴシック"/>
        <a:font script="Hang" typeface="굴림"/>
        <a:font script="Hans" typeface="宋体"/>
        <a:font script="Hant" typeface="新細明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宋体"/>
        <a:cs typeface="Arial"/>
        <a:font script="Jpan" typeface="ＭＳ Ｐゴシック"/>
        <a:font script="Hang" typeface="굴림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Arial Black</vt:lpstr>
      <vt:lpstr>宋体</vt:lpstr>
      <vt:lpstr>Times New Roman</vt:lpstr>
      <vt:lpstr>微软雅黑</vt:lpstr>
      <vt:lpstr>楷体</vt:lpstr>
      <vt:lpstr>仿宋</vt:lpstr>
      <vt:lpstr>华文楷体</vt:lpstr>
      <vt:lpstr>Office Theme</vt:lpstr>
      <vt:lpstr>统编版三年级语文上册</vt:lpstr>
      <vt:lpstr>安徒生（1805-1875）：       19世纪丹麦著名文学家，世界童话文学的代表人物之一，被誉为“世界文学的太阳”。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2024-09-04T02:29:18.723</cp:lastPrinted>
  <dcterms:created xsi:type="dcterms:W3CDTF">2024-09-03T18:29:18Z</dcterms:created>
  <dcterms:modified xsi:type="dcterms:W3CDTF">2024-09-03T18:29:21Z</dcterms:modified>
</cp:coreProperties>
</file>