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5A42C1E-24F1-47F0-B0CF-F23A22478BD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4E5FE2A-911F-44B3-BB26-76ED579B551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B6C6236-A0DA-4F51-A86B-FD4DBA0336F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494225F-874E-48A3-AB40-D4F60732ED2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33307A5A-5895-4140-89E4-BC4253CE063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FAC845F1-0FEA-4D3E-B525-7183D33136E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6C25959B-E059-4F96-989E-B764E635D04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C795CB5-ACDE-47C0-8E2C-04DB9A1A304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1CBA03F-DDF8-4355-AF8A-EBA539FD74B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93DA3F0-8566-4EEF-B4CE-ABFC1DC926D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F0495E7-6ACC-49E2-B2B2-6D037D21B9D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png" /><Relationship Id="rId3" Type="http://schemas.openxmlformats.org/officeDocument/2006/relationships/image" Target="../media/image8.jpeg" /><Relationship Id="rId4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png" /><Relationship Id="rId3" Type="http://schemas.openxmlformats.org/officeDocument/2006/relationships/image" Target="../media/image10.png" /><Relationship Id="rId4" Type="http://schemas.openxmlformats.org/officeDocument/2006/relationships/image" Target="../media/image11.png" /><Relationship Id="rId5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13.jpeg" /><Relationship Id="rId4" Type="http://schemas.openxmlformats.org/officeDocument/2006/relationships/image" Target="../media/image14.jpeg" /><Relationship Id="rId5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528142044031006025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414013" y="4180914"/>
            <a:ext cx="438912" cy="438912"/>
          </a:xfrm>
          <a:prstGeom prst="ellipse">
            <a:avLst/>
          </a:pr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8143890" y="4180914"/>
            <a:ext cx="438912" cy="438912"/>
          </a:xfrm>
          <a:prstGeom prst="ellipse">
            <a:avLst/>
          </a:pr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305345" y="1888367"/>
            <a:ext cx="6102379" cy="1959893"/>
          </a:xfrm>
          <a:prstGeom prst="rect">
            <a:avLst/>
          </a:prstGeom>
        </p:spPr>
        <p:txBody>
          <a:bodyPr vert="horz" wrap="square" lIns="85725" tIns="85725" rIns="47625" bIns="85725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  <a:defRPr/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肾穿前后的护理查房PPT课件</a:t>
            </a:r>
            <a:endParaRPr lang="en-US" sz="1100"/>
          </a:p>
        </p:txBody>
      </p:sp>
      <p:sp>
        <p:nvSpPr>
          <p:cNvPr id="7" name="Freeform 7"/>
          <p:cNvSpPr/>
          <p:nvPr/>
        </p:nvSpPr>
        <p:spPr>
          <a:xfrm>
            <a:off x="5516758" y="4281221"/>
            <a:ext cx="243840" cy="243840"/>
          </a:xfrm>
          <a:custGeom>
            <a:rect l="l" t="t" r="r" b="b"/>
            <a:pathLst>
              <a:path w="304800" h="304800">
                <a:moveTo>
                  <a:pt x="257175" y="0"/>
                </a:moveTo>
                <a:cubicBezTo>
                  <a:pt x="283474" y="0"/>
                  <a:pt x="304800" y="21326"/>
                  <a:pt x="304800" y="47625"/>
                </a:cubicBezTo>
                <a:cubicBezTo>
                  <a:pt x="304800" y="58350"/>
                  <a:pt x="301257" y="68237"/>
                  <a:pt x="295275" y="76200"/>
                </a:cubicBezTo>
                <a:lnTo>
                  <a:pt x="276225" y="95250"/>
                </a:lnTo>
                <a:lnTo>
                  <a:pt x="209550" y="28575"/>
                </a:lnTo>
                <a:lnTo>
                  <a:pt x="228600" y="9525"/>
                </a:lnTo>
                <a:cubicBezTo>
                  <a:pt x="236563" y="3543"/>
                  <a:pt x="246450" y="0"/>
                  <a:pt x="257175" y="0"/>
                </a:cubicBezTo>
                <a:close/>
                <a:moveTo>
                  <a:pt x="19050" y="219075"/>
                </a:moveTo>
                <a:lnTo>
                  <a:pt x="0" y="304800"/>
                </a:lnTo>
                <a:lnTo>
                  <a:pt x="85725" y="285750"/>
                </a:lnTo>
                <a:lnTo>
                  <a:pt x="261938" y="109538"/>
                </a:lnTo>
                <a:lnTo>
                  <a:pt x="195263" y="42863"/>
                </a:lnTo>
                <a:lnTo>
                  <a:pt x="19050" y="219075"/>
                </a:lnTo>
                <a:close/>
                <a:moveTo>
                  <a:pt x="212998" y="108223"/>
                </a:moveTo>
                <a:lnTo>
                  <a:pt x="79648" y="241573"/>
                </a:lnTo>
                <a:lnTo>
                  <a:pt x="63227" y="225152"/>
                </a:lnTo>
                <a:lnTo>
                  <a:pt x="196577" y="91802"/>
                </a:lnTo>
                <a:lnTo>
                  <a:pt x="212998" y="108223"/>
                </a:lnTo>
                <a:close/>
              </a:path>
            </a:pathLst>
          </a:cu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8265810" y="4278450"/>
            <a:ext cx="243840" cy="243840"/>
          </a:xfrm>
          <a:custGeom>
            <a:rect l="l" t="t" r="r" b="b"/>
            <a:pathLst>
              <a:path w="304800" h="304800">
                <a:moveTo>
                  <a:pt x="0" y="0"/>
                </a:moveTo>
                <a:lnTo>
                  <a:pt x="304800" y="152400"/>
                </a:lnTo>
                <a:lnTo>
                  <a:pt x="0" y="304800"/>
                </a:lnTo>
                <a:lnTo>
                  <a:pt x="0" y="0"/>
                </a:lnTo>
                <a:close/>
                <a:moveTo>
                  <a:pt x="0" y="121920"/>
                </a:moveTo>
                <a:lnTo>
                  <a:pt x="0" y="182880"/>
                </a:lnTo>
                <a:lnTo>
                  <a:pt x="152400" y="152400"/>
                </a:lnTo>
                <a:lnTo>
                  <a:pt x="0" y="121920"/>
                </a:lnTo>
                <a:close/>
              </a:path>
            </a:pathLst>
          </a:cu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8128"/>
            <a:ext cx="2682240" cy="6851904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3" name="Group 3"/>
          <p:cNvGrpSpPr/>
          <p:nvPr/>
        </p:nvGrpSpPr>
        <p:grpSpPr>
          <a:xfrm>
            <a:off x="1416406" y="2474265"/>
            <a:ext cx="2531669" cy="1919630"/>
            <a:chOff x="1416406" y="2474265"/>
            <a:chExt cx="2531669" cy="1919630"/>
          </a:xfrm>
        </p:grpSpPr>
        <p:sp>
          <p:nvSpPr>
            <p:cNvPr id="4" name="AutoShape 4"/>
            <p:cNvSpPr/>
            <p:nvPr/>
          </p:nvSpPr>
          <p:spPr>
            <a:xfrm>
              <a:off x="1722425" y="2474265"/>
              <a:ext cx="1919630" cy="1919630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1416406" y="2921955"/>
              <a:ext cx="2531669" cy="859536"/>
            </a:xfrm>
            <a:prstGeom prst="rect">
              <a:avLst/>
            </a:prstGeom>
          </p:spPr>
          <p:txBody>
            <a:bodyPr vert="horz" wrap="square" lIns="85725" tIns="38100" rIns="85725" bIns="3810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6075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目录</a:t>
              </a:r>
            </a:p>
          </p:txBody>
        </p:sp>
      </p:grpSp>
      <p:sp>
        <p:nvSpPr>
          <p:cNvPr id="6" name="AutoShape 6"/>
          <p:cNvSpPr/>
          <p:nvPr/>
        </p:nvSpPr>
        <p:spPr>
          <a:xfrm>
            <a:off x="5638202" y="869785"/>
            <a:ext cx="5117446" cy="5118431"/>
          </a:xfrm>
          <a:prstGeom prst="rect">
            <a:avLst/>
          </a:prstGeom>
        </p:spPr>
        <p:txBody>
          <a:bodyPr vert="horz" wrap="square" lIns="85725" tIns="85725" rIns="47625" bIns="85725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50000"/>
              </a:lnSpc>
              <a:spcBef>
                <a:spcPts val="450"/>
              </a:spcBef>
              <a:buFont typeface="Arial"/>
              <a:buChar char="•"/>
              <a:defRPr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肾穿前后护理的重要性</a:t>
            </a:r>
            <a:endParaRPr lang="en-US" sz="1100"/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肾穿前的护理准备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肾穿后的护理措施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肾穿前后护理的常见问题及处理方法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肾穿前后护理的案例分享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414570" y="2954902"/>
            <a:ext cx="6210770" cy="770514"/>
          </a:xfrm>
          <a:prstGeom prst="rect">
            <a:avLst/>
          </a:prstGeom>
        </p:spPr>
        <p:txBody>
          <a:bodyPr vert="horz" wrap="square" lIns="85725" tIns="85725" rIns="47625" bIns="85725" rtlCol="0" anchor="b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ct val="0"/>
              </a:spcBef>
              <a:defRPr/>
            </a:pPr>
            <a:r>
              <a:rPr lang="en-US" sz="3825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肾穿前后护理的重要性</a:t>
            </a:r>
            <a:endParaRPr lang="en-US" sz="1100"/>
          </a:p>
        </p:txBody>
      </p:sp>
      <p:grpSp>
        <p:nvGrpSpPr>
          <p:cNvPr id="3" name="Group 3"/>
          <p:cNvGrpSpPr/>
          <p:nvPr/>
        </p:nvGrpSpPr>
        <p:grpSpPr>
          <a:xfrm>
            <a:off x="1381415" y="2276490"/>
            <a:ext cx="1851477" cy="2425477"/>
            <a:chOff x="1381415" y="2276490"/>
            <a:chExt cx="1851477" cy="2425477"/>
          </a:xfrm>
        </p:grpSpPr>
        <p:sp>
          <p:nvSpPr>
            <p:cNvPr id="4" name="TextBox 4"/>
            <p:cNvSpPr txBox="1"/>
            <p:nvPr/>
          </p:nvSpPr>
          <p:spPr>
            <a:xfrm>
              <a:off x="1381415" y="2276490"/>
              <a:ext cx="1851477" cy="2425477"/>
            </a:xfrm>
            <a:prstGeom prst="rect">
              <a:avLst/>
            </a:prstGeom>
          </p:spPr>
          <p:txBody>
            <a:bodyPr vert="horz" wrap="square" lIns="85725" tIns="38100" rIns="85725" bIns="3810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577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7929" b="17929"/>
          <a:stretch>
            <a:fillRect/>
          </a:stretch>
        </p:blipFill>
        <p:spPr>
          <a:xfrm>
            <a:off x="6230112" y="1739062"/>
            <a:ext cx="5058969" cy="2163307"/>
          </a:xfrm>
          <a:prstGeom prst="rect">
            <a:avLst/>
          </a:prstGeom>
          <a:ln w="19050">
            <a:solidFill>
              <a:schemeClr val="accent1">
                <a:lumMod val="50000"/>
              </a:schemeClr>
            </a:solidFill>
          </a:ln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t="28619" b="28619"/>
          <a:stretch>
            <a:fillRect/>
          </a:stretch>
        </p:blipFill>
        <p:spPr>
          <a:xfrm>
            <a:off x="6233164" y="3914561"/>
            <a:ext cx="5058969" cy="2163308"/>
          </a:xfrm>
          <a:prstGeom prst="rect">
            <a:avLst/>
          </a:prstGeom>
          <a:ln w="19050">
            <a:solidFill>
              <a:schemeClr val="accent1">
                <a:lumMod val="50000"/>
              </a:schemeClr>
            </a:solidFill>
          </a:ln>
        </p:spPr>
      </p:pic>
      <p:sp>
        <p:nvSpPr>
          <p:cNvPr id="4" name="AutoShape 4"/>
          <p:cNvSpPr/>
          <p:nvPr/>
        </p:nvSpPr>
        <p:spPr>
          <a:xfrm>
            <a:off x="763829" y="1409026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763829" y="1494370"/>
            <a:ext cx="390525" cy="295275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14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6" name="AutoShape 6"/>
          <p:cNvSpPr/>
          <p:nvPr/>
        </p:nvSpPr>
        <p:spPr>
          <a:xfrm>
            <a:off x="1306341" y="1382445"/>
            <a:ext cx="4276714" cy="407270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降低并发症风险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1306341" y="1734252"/>
            <a:ext cx="4276714" cy="1212169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通过肾穿前后的精心护理，可以降低病人出现出血、感染等并发症的风险，保障病人的安全。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763829" y="3104812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763829" y="3198934"/>
            <a:ext cx="419100" cy="295275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14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0" name="AutoShape 10"/>
          <p:cNvSpPr/>
          <p:nvPr/>
        </p:nvSpPr>
        <p:spPr>
          <a:xfrm>
            <a:off x="1306341" y="3074046"/>
            <a:ext cx="4276714" cy="407270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提高诊断准确性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1306341" y="3486814"/>
            <a:ext cx="4276714" cy="1212169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正确的护理有助于确保肾穿的顺利进行，从而提高诊断的准确性，为后续治疗提供有力支持。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763829" y="4902278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763829" y="4996400"/>
            <a:ext cx="438150" cy="295275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14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4" name="AutoShape 14"/>
          <p:cNvSpPr/>
          <p:nvPr/>
        </p:nvSpPr>
        <p:spPr>
          <a:xfrm>
            <a:off x="1306341" y="4870494"/>
            <a:ext cx="4276714" cy="407270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促进病人康复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1306341" y="5222301"/>
            <a:ext cx="4276714" cy="1199992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优质的护理能够减轻病人术后的不适感，加快病人的康复进程，使病人尽快恢复健康。</a:t>
            </a:r>
            <a:endParaRPr lang="en-US" sz="1100"/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肾穿前后的护理对病人的影响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51247" y="3956467"/>
            <a:ext cx="2521085" cy="407270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术前评估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3932164" y="1757233"/>
            <a:ext cx="1867327" cy="1867327"/>
          </a:xfrm>
          <a:prstGeom prst="donut">
            <a:avLst>
              <a:gd name="adj" fmla="val 1215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691790" y="3956467"/>
            <a:ext cx="2551648" cy="407270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术后观察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3691790" y="4363738"/>
            <a:ext cx="2348077" cy="1594406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密切观察病人的生命体征、尿量及尿液颜色等指标，及时发现并处理异常情况。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6605747" y="1757233"/>
            <a:ext cx="1867327" cy="1867327"/>
          </a:xfrm>
          <a:prstGeom prst="donut">
            <a:avLst>
              <a:gd name="adj" fmla="val 1215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6377549" y="3956467"/>
            <a:ext cx="2539471" cy="407270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预防感染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6377550" y="4363738"/>
            <a:ext cx="2323724" cy="1594406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严格执行无菌操作，保持病室环境清洁，预防术后感染的发生。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1173358" y="1757233"/>
            <a:ext cx="1867327" cy="1867327"/>
          </a:xfrm>
          <a:prstGeom prst="donut">
            <a:avLst>
              <a:gd name="adj" fmla="val 1215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51249" y="4363738"/>
            <a:ext cx="2311548" cy="1594406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对病人的病情和自身认知情况进行全面评估，确保病人具备接受肾穿的生理和心理条件。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9038940" y="3956467"/>
            <a:ext cx="2555072" cy="407270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健康宣教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9038941" y="4363738"/>
            <a:ext cx="2323724" cy="1594406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向病人及家属详细介绍肾穿的目的、过程及注意事项，提高病人的认知度和配合度。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9267140" y="1757233"/>
            <a:ext cx="1867327" cy="1867327"/>
          </a:xfrm>
          <a:prstGeom prst="donut">
            <a:avLst>
              <a:gd name="adj" fmla="val 1215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4" name="Group 14"/>
          <p:cNvGrpSpPr/>
          <p:nvPr/>
        </p:nvGrpSpPr>
        <p:grpSpPr>
          <a:xfrm>
            <a:off x="1816793" y="2385294"/>
            <a:ext cx="580457" cy="611204"/>
            <a:chOff x="1816793" y="2385294"/>
            <a:chExt cx="580457" cy="611204"/>
          </a:xfrm>
        </p:grpSpPr>
        <p:sp>
          <p:nvSpPr>
            <p:cNvPr id="15" name="Freeform 15"/>
            <p:cNvSpPr/>
            <p:nvPr/>
          </p:nvSpPr>
          <p:spPr>
            <a:xfrm>
              <a:off x="1816793" y="2385294"/>
              <a:ext cx="580457" cy="611204"/>
            </a:xfrm>
            <a:custGeom>
              <a:rect l="l" t="t" r="r" b="b"/>
              <a:pathLst>
                <a:path w="636" h="746">
                  <a:moveTo>
                    <a:pt x="579" y="0"/>
                  </a:moveTo>
                  <a:cubicBezTo>
                    <a:pt x="57" y="0"/>
                    <a:pt x="57" y="0"/>
                    <a:pt x="57" y="0"/>
                  </a:cubicBezTo>
                  <a:cubicBezTo>
                    <a:pt x="25" y="0"/>
                    <a:pt x="0" y="25"/>
                    <a:pt x="0" y="57"/>
                  </a:cubicBezTo>
                  <a:cubicBezTo>
                    <a:pt x="0" y="689"/>
                    <a:pt x="0" y="689"/>
                    <a:pt x="0" y="689"/>
                  </a:cubicBezTo>
                  <a:cubicBezTo>
                    <a:pt x="0" y="721"/>
                    <a:pt x="25" y="746"/>
                    <a:pt x="57" y="746"/>
                  </a:cubicBezTo>
                  <a:cubicBezTo>
                    <a:pt x="579" y="746"/>
                    <a:pt x="579" y="746"/>
                    <a:pt x="579" y="746"/>
                  </a:cubicBezTo>
                  <a:cubicBezTo>
                    <a:pt x="611" y="746"/>
                    <a:pt x="636" y="721"/>
                    <a:pt x="636" y="689"/>
                  </a:cubicBezTo>
                  <a:cubicBezTo>
                    <a:pt x="636" y="57"/>
                    <a:pt x="636" y="57"/>
                    <a:pt x="636" y="57"/>
                  </a:cubicBezTo>
                  <a:cubicBezTo>
                    <a:pt x="636" y="25"/>
                    <a:pt x="611" y="0"/>
                    <a:pt x="579" y="0"/>
                  </a:cubicBezTo>
                  <a:close/>
                  <a:moveTo>
                    <a:pt x="43" y="689"/>
                  </a:moveTo>
                  <a:cubicBezTo>
                    <a:pt x="43" y="57"/>
                    <a:pt x="43" y="57"/>
                    <a:pt x="43" y="57"/>
                  </a:cubicBezTo>
                  <a:cubicBezTo>
                    <a:pt x="43" y="49"/>
                    <a:pt x="49" y="43"/>
                    <a:pt x="57" y="43"/>
                  </a:cubicBezTo>
                  <a:cubicBezTo>
                    <a:pt x="94" y="43"/>
                    <a:pt x="94" y="43"/>
                    <a:pt x="94" y="43"/>
                  </a:cubicBezTo>
                  <a:cubicBezTo>
                    <a:pt x="94" y="703"/>
                    <a:pt x="94" y="703"/>
                    <a:pt x="94" y="703"/>
                  </a:cubicBezTo>
                  <a:cubicBezTo>
                    <a:pt x="57" y="703"/>
                    <a:pt x="57" y="703"/>
                    <a:pt x="57" y="703"/>
                  </a:cubicBezTo>
                  <a:cubicBezTo>
                    <a:pt x="49" y="703"/>
                    <a:pt x="43" y="697"/>
                    <a:pt x="43" y="689"/>
                  </a:cubicBezTo>
                  <a:close/>
                  <a:moveTo>
                    <a:pt x="593" y="689"/>
                  </a:moveTo>
                  <a:cubicBezTo>
                    <a:pt x="593" y="697"/>
                    <a:pt x="587" y="703"/>
                    <a:pt x="579" y="703"/>
                  </a:cubicBezTo>
                  <a:cubicBezTo>
                    <a:pt x="138" y="703"/>
                    <a:pt x="138" y="703"/>
                    <a:pt x="138" y="703"/>
                  </a:cubicBezTo>
                  <a:cubicBezTo>
                    <a:pt x="138" y="43"/>
                    <a:pt x="138" y="43"/>
                    <a:pt x="138" y="43"/>
                  </a:cubicBezTo>
                  <a:cubicBezTo>
                    <a:pt x="579" y="43"/>
                    <a:pt x="579" y="43"/>
                    <a:pt x="579" y="43"/>
                  </a:cubicBezTo>
                  <a:cubicBezTo>
                    <a:pt x="587" y="43"/>
                    <a:pt x="593" y="49"/>
                    <a:pt x="593" y="57"/>
                  </a:cubicBezTo>
                  <a:lnTo>
                    <a:pt x="593" y="68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1967516" y="2592214"/>
              <a:ext cx="137324" cy="3500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1967516" y="2510049"/>
              <a:ext cx="182717" cy="3500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Freeform 18"/>
            <p:cNvSpPr/>
            <p:nvPr/>
          </p:nvSpPr>
          <p:spPr>
            <a:xfrm>
              <a:off x="2172048" y="2529578"/>
              <a:ext cx="139505" cy="408335"/>
            </a:xfrm>
            <a:custGeom>
              <a:rect l="l" t="t" r="r" b="b"/>
              <a:pathLst>
                <a:path w="153" h="498">
                  <a:moveTo>
                    <a:pt x="0" y="76"/>
                  </a:moveTo>
                  <a:cubicBezTo>
                    <a:pt x="0" y="441"/>
                    <a:pt x="0" y="441"/>
                    <a:pt x="0" y="441"/>
                  </a:cubicBezTo>
                  <a:cubicBezTo>
                    <a:pt x="0" y="472"/>
                    <a:pt x="26" y="498"/>
                    <a:pt x="57" y="498"/>
                  </a:cubicBezTo>
                  <a:cubicBezTo>
                    <a:pt x="96" y="498"/>
                    <a:pt x="96" y="498"/>
                    <a:pt x="96" y="498"/>
                  </a:cubicBezTo>
                  <a:cubicBezTo>
                    <a:pt x="128" y="498"/>
                    <a:pt x="153" y="472"/>
                    <a:pt x="153" y="441"/>
                  </a:cubicBezTo>
                  <a:cubicBezTo>
                    <a:pt x="153" y="76"/>
                    <a:pt x="153" y="76"/>
                    <a:pt x="153" y="76"/>
                  </a:cubicBezTo>
                  <a:cubicBezTo>
                    <a:pt x="77" y="0"/>
                    <a:pt x="77" y="0"/>
                    <a:pt x="77" y="0"/>
                  </a:cubicBezTo>
                  <a:lnTo>
                    <a:pt x="0" y="76"/>
                  </a:lnTo>
                  <a:close/>
                  <a:moveTo>
                    <a:pt x="109" y="441"/>
                  </a:moveTo>
                  <a:cubicBezTo>
                    <a:pt x="109" y="448"/>
                    <a:pt x="104" y="454"/>
                    <a:pt x="96" y="454"/>
                  </a:cubicBezTo>
                  <a:cubicBezTo>
                    <a:pt x="57" y="454"/>
                    <a:pt x="57" y="454"/>
                    <a:pt x="57" y="454"/>
                  </a:cubicBezTo>
                  <a:cubicBezTo>
                    <a:pt x="50" y="454"/>
                    <a:pt x="44" y="448"/>
                    <a:pt x="44" y="441"/>
                  </a:cubicBezTo>
                  <a:cubicBezTo>
                    <a:pt x="44" y="94"/>
                    <a:pt x="44" y="94"/>
                    <a:pt x="44" y="94"/>
                  </a:cubicBezTo>
                  <a:cubicBezTo>
                    <a:pt x="77" y="62"/>
                    <a:pt x="77" y="62"/>
                    <a:pt x="77" y="62"/>
                  </a:cubicBezTo>
                  <a:cubicBezTo>
                    <a:pt x="109" y="94"/>
                    <a:pt x="109" y="94"/>
                    <a:pt x="109" y="94"/>
                  </a:cubicBezTo>
                  <a:lnTo>
                    <a:pt x="109" y="441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9" name="Group 19"/>
          <p:cNvGrpSpPr/>
          <p:nvPr/>
        </p:nvGrpSpPr>
        <p:grpSpPr>
          <a:xfrm>
            <a:off x="4467776" y="2395266"/>
            <a:ext cx="796103" cy="591260"/>
            <a:chOff x="4467776" y="2395266"/>
            <a:chExt cx="796103" cy="591260"/>
          </a:xfrm>
        </p:grpSpPr>
        <p:sp>
          <p:nvSpPr>
            <p:cNvPr id="20" name="Freeform 20"/>
            <p:cNvSpPr/>
            <p:nvPr/>
          </p:nvSpPr>
          <p:spPr>
            <a:xfrm>
              <a:off x="4749694" y="2658487"/>
              <a:ext cx="231331" cy="243277"/>
            </a:xfrm>
            <a:custGeom>
              <a:rect l="l" t="t" r="r" b="b"/>
              <a:pathLst>
                <a:path w="265" h="281">
                  <a:moveTo>
                    <a:pt x="0" y="131"/>
                  </a:moveTo>
                  <a:lnTo>
                    <a:pt x="38" y="169"/>
                  </a:lnTo>
                  <a:lnTo>
                    <a:pt x="107" y="102"/>
                  </a:lnTo>
                  <a:lnTo>
                    <a:pt x="105" y="281"/>
                  </a:lnTo>
                  <a:lnTo>
                    <a:pt x="159" y="281"/>
                  </a:lnTo>
                  <a:lnTo>
                    <a:pt x="159" y="102"/>
                  </a:lnTo>
                  <a:lnTo>
                    <a:pt x="227" y="169"/>
                  </a:lnTo>
                  <a:lnTo>
                    <a:pt x="265" y="131"/>
                  </a:lnTo>
                  <a:lnTo>
                    <a:pt x="132" y="0"/>
                  </a:lnTo>
                  <a:lnTo>
                    <a:pt x="0" y="131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Freeform 21"/>
            <p:cNvSpPr/>
            <p:nvPr/>
          </p:nvSpPr>
          <p:spPr>
            <a:xfrm>
              <a:off x="4467776" y="2395266"/>
              <a:ext cx="796103" cy="591260"/>
            </a:xfrm>
            <a:custGeom>
              <a:rect l="l" t="t" r="r" b="b"/>
              <a:pathLst>
                <a:path w="747" h="562">
                  <a:moveTo>
                    <a:pt x="692" y="240"/>
                  </a:moveTo>
                  <a:cubicBezTo>
                    <a:pt x="661" y="210"/>
                    <a:pt x="622" y="191"/>
                    <a:pt x="579" y="186"/>
                  </a:cubicBezTo>
                  <a:cubicBezTo>
                    <a:pt x="574" y="139"/>
                    <a:pt x="554" y="95"/>
                    <a:pt x="520" y="61"/>
                  </a:cubicBezTo>
                  <a:cubicBezTo>
                    <a:pt x="481" y="22"/>
                    <a:pt x="429" y="0"/>
                    <a:pt x="374" y="0"/>
                  </a:cubicBezTo>
                  <a:cubicBezTo>
                    <a:pt x="318" y="0"/>
                    <a:pt x="267" y="22"/>
                    <a:pt x="228" y="61"/>
                  </a:cubicBezTo>
                  <a:cubicBezTo>
                    <a:pt x="193" y="95"/>
                    <a:pt x="173" y="139"/>
                    <a:pt x="168" y="186"/>
                  </a:cubicBezTo>
                  <a:cubicBezTo>
                    <a:pt x="125" y="191"/>
                    <a:pt x="86" y="210"/>
                    <a:pt x="55" y="240"/>
                  </a:cubicBezTo>
                  <a:cubicBezTo>
                    <a:pt x="20" y="276"/>
                    <a:pt x="0" y="323"/>
                    <a:pt x="0" y="374"/>
                  </a:cubicBezTo>
                  <a:cubicBezTo>
                    <a:pt x="0" y="424"/>
                    <a:pt x="20" y="471"/>
                    <a:pt x="55" y="507"/>
                  </a:cubicBezTo>
                  <a:cubicBezTo>
                    <a:pt x="91" y="542"/>
                    <a:pt x="138" y="562"/>
                    <a:pt x="189" y="562"/>
                  </a:cubicBezTo>
                  <a:cubicBezTo>
                    <a:pt x="559" y="562"/>
                    <a:pt x="559" y="562"/>
                    <a:pt x="559" y="562"/>
                  </a:cubicBezTo>
                  <a:cubicBezTo>
                    <a:pt x="609" y="562"/>
                    <a:pt x="657" y="542"/>
                    <a:pt x="692" y="507"/>
                  </a:cubicBezTo>
                  <a:cubicBezTo>
                    <a:pt x="728" y="471"/>
                    <a:pt x="747" y="424"/>
                    <a:pt x="747" y="374"/>
                  </a:cubicBezTo>
                  <a:cubicBezTo>
                    <a:pt x="747" y="323"/>
                    <a:pt x="728" y="276"/>
                    <a:pt x="692" y="240"/>
                  </a:cubicBezTo>
                  <a:close/>
                  <a:moveTo>
                    <a:pt x="559" y="518"/>
                  </a:moveTo>
                  <a:cubicBezTo>
                    <a:pt x="189" y="518"/>
                    <a:pt x="189" y="518"/>
                    <a:pt x="189" y="518"/>
                  </a:cubicBezTo>
                  <a:cubicBezTo>
                    <a:pt x="109" y="518"/>
                    <a:pt x="44" y="453"/>
                    <a:pt x="44" y="374"/>
                  </a:cubicBezTo>
                  <a:cubicBezTo>
                    <a:pt x="44" y="294"/>
                    <a:pt x="109" y="229"/>
                    <a:pt x="188" y="229"/>
                  </a:cubicBezTo>
                  <a:cubicBezTo>
                    <a:pt x="211" y="229"/>
                    <a:pt x="211" y="229"/>
                    <a:pt x="211" y="229"/>
                  </a:cubicBezTo>
                  <a:cubicBezTo>
                    <a:pt x="211" y="207"/>
                    <a:pt x="211" y="207"/>
                    <a:pt x="211" y="207"/>
                  </a:cubicBezTo>
                  <a:cubicBezTo>
                    <a:pt x="211" y="207"/>
                    <a:pt x="211" y="207"/>
                    <a:pt x="211" y="207"/>
                  </a:cubicBezTo>
                  <a:cubicBezTo>
                    <a:pt x="211" y="117"/>
                    <a:pt x="284" y="44"/>
                    <a:pt x="374" y="44"/>
                  </a:cubicBezTo>
                  <a:cubicBezTo>
                    <a:pt x="463" y="44"/>
                    <a:pt x="536" y="117"/>
                    <a:pt x="536" y="206"/>
                  </a:cubicBezTo>
                  <a:cubicBezTo>
                    <a:pt x="536" y="207"/>
                    <a:pt x="536" y="207"/>
                    <a:pt x="536" y="207"/>
                  </a:cubicBezTo>
                  <a:cubicBezTo>
                    <a:pt x="536" y="229"/>
                    <a:pt x="536" y="229"/>
                    <a:pt x="536" y="229"/>
                  </a:cubicBezTo>
                  <a:cubicBezTo>
                    <a:pt x="558" y="229"/>
                    <a:pt x="558" y="229"/>
                    <a:pt x="558" y="229"/>
                  </a:cubicBezTo>
                  <a:cubicBezTo>
                    <a:pt x="559" y="229"/>
                    <a:pt x="559" y="229"/>
                    <a:pt x="559" y="229"/>
                  </a:cubicBezTo>
                  <a:cubicBezTo>
                    <a:pt x="639" y="229"/>
                    <a:pt x="704" y="294"/>
                    <a:pt x="704" y="374"/>
                  </a:cubicBezTo>
                  <a:cubicBezTo>
                    <a:pt x="704" y="453"/>
                    <a:pt x="639" y="518"/>
                    <a:pt x="559" y="518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2" name="Freeform 22"/>
          <p:cNvSpPr/>
          <p:nvPr/>
        </p:nvSpPr>
        <p:spPr>
          <a:xfrm>
            <a:off x="7193681" y="2398079"/>
            <a:ext cx="691461" cy="585635"/>
          </a:xfrm>
          <a:custGeom>
            <a:rect l="l" t="t" r="r" b="b"/>
            <a:pathLst>
              <a:path w="746" h="638">
                <a:moveTo>
                  <a:pt x="689" y="125"/>
                </a:moveTo>
                <a:cubicBezTo>
                  <a:pt x="552" y="125"/>
                  <a:pt x="552" y="125"/>
                  <a:pt x="552" y="125"/>
                </a:cubicBezTo>
                <a:cubicBezTo>
                  <a:pt x="552" y="57"/>
                  <a:pt x="552" y="57"/>
                  <a:pt x="552" y="57"/>
                </a:cubicBezTo>
                <a:cubicBezTo>
                  <a:pt x="552" y="26"/>
                  <a:pt x="526" y="0"/>
                  <a:pt x="495" y="0"/>
                </a:cubicBezTo>
                <a:cubicBezTo>
                  <a:pt x="253" y="0"/>
                  <a:pt x="253" y="0"/>
                  <a:pt x="253" y="0"/>
                </a:cubicBezTo>
                <a:cubicBezTo>
                  <a:pt x="221" y="0"/>
                  <a:pt x="196" y="26"/>
                  <a:pt x="196" y="57"/>
                </a:cubicBezTo>
                <a:cubicBezTo>
                  <a:pt x="196" y="125"/>
                  <a:pt x="196" y="125"/>
                  <a:pt x="196" y="125"/>
                </a:cubicBezTo>
                <a:cubicBezTo>
                  <a:pt x="57" y="125"/>
                  <a:pt x="57" y="125"/>
                  <a:pt x="57" y="125"/>
                </a:cubicBezTo>
                <a:cubicBezTo>
                  <a:pt x="25" y="125"/>
                  <a:pt x="0" y="151"/>
                  <a:pt x="0" y="182"/>
                </a:cubicBezTo>
                <a:cubicBezTo>
                  <a:pt x="0" y="581"/>
                  <a:pt x="0" y="581"/>
                  <a:pt x="0" y="581"/>
                </a:cubicBezTo>
                <a:cubicBezTo>
                  <a:pt x="0" y="612"/>
                  <a:pt x="25" y="638"/>
                  <a:pt x="57" y="638"/>
                </a:cubicBezTo>
                <a:cubicBezTo>
                  <a:pt x="689" y="638"/>
                  <a:pt x="689" y="638"/>
                  <a:pt x="689" y="638"/>
                </a:cubicBezTo>
                <a:cubicBezTo>
                  <a:pt x="721" y="638"/>
                  <a:pt x="746" y="612"/>
                  <a:pt x="746" y="581"/>
                </a:cubicBezTo>
                <a:cubicBezTo>
                  <a:pt x="746" y="182"/>
                  <a:pt x="746" y="182"/>
                  <a:pt x="746" y="182"/>
                </a:cubicBezTo>
                <a:cubicBezTo>
                  <a:pt x="746" y="151"/>
                  <a:pt x="721" y="125"/>
                  <a:pt x="689" y="125"/>
                </a:cubicBezTo>
                <a:close/>
                <a:moveTo>
                  <a:pt x="239" y="57"/>
                </a:moveTo>
                <a:cubicBezTo>
                  <a:pt x="239" y="50"/>
                  <a:pt x="245" y="44"/>
                  <a:pt x="253" y="44"/>
                </a:cubicBezTo>
                <a:cubicBezTo>
                  <a:pt x="495" y="44"/>
                  <a:pt x="495" y="44"/>
                  <a:pt x="495" y="44"/>
                </a:cubicBezTo>
                <a:cubicBezTo>
                  <a:pt x="502" y="44"/>
                  <a:pt x="508" y="50"/>
                  <a:pt x="508" y="57"/>
                </a:cubicBezTo>
                <a:cubicBezTo>
                  <a:pt x="508" y="125"/>
                  <a:pt x="508" y="125"/>
                  <a:pt x="508" y="125"/>
                </a:cubicBezTo>
                <a:cubicBezTo>
                  <a:pt x="239" y="125"/>
                  <a:pt x="239" y="125"/>
                  <a:pt x="239" y="125"/>
                </a:cubicBezTo>
                <a:lnTo>
                  <a:pt x="239" y="57"/>
                </a:lnTo>
                <a:close/>
                <a:moveTo>
                  <a:pt x="57" y="169"/>
                </a:moveTo>
                <a:cubicBezTo>
                  <a:pt x="689" y="169"/>
                  <a:pt x="689" y="169"/>
                  <a:pt x="689" y="169"/>
                </a:cubicBezTo>
                <a:cubicBezTo>
                  <a:pt x="697" y="169"/>
                  <a:pt x="703" y="175"/>
                  <a:pt x="703" y="182"/>
                </a:cubicBezTo>
                <a:cubicBezTo>
                  <a:pt x="703" y="295"/>
                  <a:pt x="703" y="295"/>
                  <a:pt x="703" y="295"/>
                </a:cubicBezTo>
                <a:cubicBezTo>
                  <a:pt x="545" y="295"/>
                  <a:pt x="545" y="295"/>
                  <a:pt x="545" y="295"/>
                </a:cubicBezTo>
                <a:cubicBezTo>
                  <a:pt x="545" y="267"/>
                  <a:pt x="545" y="267"/>
                  <a:pt x="545" y="267"/>
                </a:cubicBezTo>
                <a:cubicBezTo>
                  <a:pt x="501" y="267"/>
                  <a:pt x="501" y="267"/>
                  <a:pt x="501" y="267"/>
                </a:cubicBezTo>
                <a:cubicBezTo>
                  <a:pt x="501" y="295"/>
                  <a:pt x="501" y="295"/>
                  <a:pt x="501" y="295"/>
                </a:cubicBezTo>
                <a:cubicBezTo>
                  <a:pt x="245" y="295"/>
                  <a:pt x="245" y="295"/>
                  <a:pt x="245" y="295"/>
                </a:cubicBezTo>
                <a:cubicBezTo>
                  <a:pt x="245" y="266"/>
                  <a:pt x="245" y="266"/>
                  <a:pt x="245" y="266"/>
                </a:cubicBezTo>
                <a:cubicBezTo>
                  <a:pt x="201" y="266"/>
                  <a:pt x="201" y="266"/>
                  <a:pt x="201" y="266"/>
                </a:cubicBezTo>
                <a:cubicBezTo>
                  <a:pt x="201" y="295"/>
                  <a:pt x="201" y="295"/>
                  <a:pt x="201" y="295"/>
                </a:cubicBezTo>
                <a:cubicBezTo>
                  <a:pt x="43" y="295"/>
                  <a:pt x="43" y="295"/>
                  <a:pt x="43" y="295"/>
                </a:cubicBezTo>
                <a:cubicBezTo>
                  <a:pt x="43" y="182"/>
                  <a:pt x="43" y="182"/>
                  <a:pt x="43" y="182"/>
                </a:cubicBezTo>
                <a:cubicBezTo>
                  <a:pt x="43" y="175"/>
                  <a:pt x="49" y="169"/>
                  <a:pt x="57" y="169"/>
                </a:cubicBezTo>
                <a:close/>
                <a:moveTo>
                  <a:pt x="689" y="594"/>
                </a:moveTo>
                <a:cubicBezTo>
                  <a:pt x="57" y="594"/>
                  <a:pt x="57" y="594"/>
                  <a:pt x="57" y="594"/>
                </a:cubicBezTo>
                <a:cubicBezTo>
                  <a:pt x="49" y="594"/>
                  <a:pt x="43" y="588"/>
                  <a:pt x="43" y="581"/>
                </a:cubicBezTo>
                <a:cubicBezTo>
                  <a:pt x="43" y="338"/>
                  <a:pt x="43" y="338"/>
                  <a:pt x="43" y="338"/>
                </a:cubicBezTo>
                <a:cubicBezTo>
                  <a:pt x="201" y="338"/>
                  <a:pt x="201" y="338"/>
                  <a:pt x="201" y="338"/>
                </a:cubicBezTo>
                <a:cubicBezTo>
                  <a:pt x="201" y="368"/>
                  <a:pt x="201" y="368"/>
                  <a:pt x="201" y="368"/>
                </a:cubicBezTo>
                <a:cubicBezTo>
                  <a:pt x="245" y="368"/>
                  <a:pt x="245" y="368"/>
                  <a:pt x="245" y="368"/>
                </a:cubicBezTo>
                <a:cubicBezTo>
                  <a:pt x="245" y="338"/>
                  <a:pt x="245" y="338"/>
                  <a:pt x="245" y="338"/>
                </a:cubicBezTo>
                <a:cubicBezTo>
                  <a:pt x="501" y="338"/>
                  <a:pt x="501" y="338"/>
                  <a:pt x="501" y="338"/>
                </a:cubicBezTo>
                <a:cubicBezTo>
                  <a:pt x="501" y="369"/>
                  <a:pt x="501" y="369"/>
                  <a:pt x="501" y="369"/>
                </a:cubicBezTo>
                <a:cubicBezTo>
                  <a:pt x="545" y="369"/>
                  <a:pt x="545" y="369"/>
                  <a:pt x="545" y="369"/>
                </a:cubicBezTo>
                <a:cubicBezTo>
                  <a:pt x="545" y="338"/>
                  <a:pt x="545" y="338"/>
                  <a:pt x="545" y="338"/>
                </a:cubicBezTo>
                <a:cubicBezTo>
                  <a:pt x="703" y="338"/>
                  <a:pt x="703" y="338"/>
                  <a:pt x="703" y="338"/>
                </a:cubicBezTo>
                <a:cubicBezTo>
                  <a:pt x="703" y="581"/>
                  <a:pt x="703" y="581"/>
                  <a:pt x="703" y="581"/>
                </a:cubicBezTo>
                <a:cubicBezTo>
                  <a:pt x="703" y="588"/>
                  <a:pt x="697" y="594"/>
                  <a:pt x="689" y="594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0" y="0"/>
            <a:ext cx="0" cy="0"/>
          </a:xfrm>
        </p:grpSpPr>
        <p:sp>
          <p:nvSpPr>
            <p:cNvPr id="24" name="Freeform 24"/>
            <p:cNvSpPr/>
            <p:nvPr/>
          </p:nvSpPr>
          <p:spPr>
            <a:xfrm flipH="1">
              <a:off x="0" y="0"/>
              <a:ext cx="0" cy="0"/>
            </a:xfrm>
            <a:custGeom>
              <a:rect l="l" t="t" r="r" b="b"/>
              <a:pathLst>
                <a:path w="513" h="214">
                  <a:moveTo>
                    <a:pt x="348" y="0"/>
                  </a:moveTo>
                  <a:lnTo>
                    <a:pt x="210" y="139"/>
                  </a:lnTo>
                  <a:lnTo>
                    <a:pt x="119" y="48"/>
                  </a:lnTo>
                  <a:lnTo>
                    <a:pt x="0" y="166"/>
                  </a:lnTo>
                  <a:lnTo>
                    <a:pt x="38" y="202"/>
                  </a:lnTo>
                  <a:lnTo>
                    <a:pt x="119" y="123"/>
                  </a:lnTo>
                  <a:lnTo>
                    <a:pt x="210" y="214"/>
                  </a:lnTo>
                  <a:lnTo>
                    <a:pt x="348" y="76"/>
                  </a:lnTo>
                  <a:lnTo>
                    <a:pt x="475" y="202"/>
                  </a:lnTo>
                  <a:lnTo>
                    <a:pt x="513" y="165"/>
                  </a:lnTo>
                  <a:lnTo>
                    <a:pt x="348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Freeform 25"/>
            <p:cNvSpPr/>
            <p:nvPr/>
          </p:nvSpPr>
          <p:spPr>
            <a:xfrm flipH="1">
              <a:off x="0" y="0"/>
              <a:ext cx="0" cy="0"/>
            </a:xfrm>
            <a:custGeom>
              <a:rect l="l" t="t" r="r" b="b"/>
              <a:pathLst>
                <a:path w="912" h="771">
                  <a:moveTo>
                    <a:pt x="912" y="54"/>
                  </a:moveTo>
                  <a:lnTo>
                    <a:pt x="912" y="0"/>
                  </a:lnTo>
                  <a:lnTo>
                    <a:pt x="2" y="0"/>
                  </a:lnTo>
                  <a:lnTo>
                    <a:pt x="2" y="54"/>
                  </a:lnTo>
                  <a:lnTo>
                    <a:pt x="30" y="54"/>
                  </a:lnTo>
                  <a:lnTo>
                    <a:pt x="30" y="541"/>
                  </a:lnTo>
                  <a:lnTo>
                    <a:pt x="0" y="541"/>
                  </a:lnTo>
                  <a:lnTo>
                    <a:pt x="0" y="594"/>
                  </a:lnTo>
                  <a:lnTo>
                    <a:pt x="30" y="594"/>
                  </a:lnTo>
                  <a:lnTo>
                    <a:pt x="30" y="595"/>
                  </a:lnTo>
                  <a:lnTo>
                    <a:pt x="429" y="595"/>
                  </a:lnTo>
                  <a:lnTo>
                    <a:pt x="429" y="718"/>
                  </a:lnTo>
                  <a:lnTo>
                    <a:pt x="367" y="718"/>
                  </a:lnTo>
                  <a:lnTo>
                    <a:pt x="367" y="771"/>
                  </a:lnTo>
                  <a:lnTo>
                    <a:pt x="545" y="771"/>
                  </a:lnTo>
                  <a:lnTo>
                    <a:pt x="545" y="718"/>
                  </a:lnTo>
                  <a:lnTo>
                    <a:pt x="482" y="718"/>
                  </a:lnTo>
                  <a:lnTo>
                    <a:pt x="482" y="595"/>
                  </a:lnTo>
                  <a:lnTo>
                    <a:pt x="885" y="595"/>
                  </a:lnTo>
                  <a:lnTo>
                    <a:pt x="885" y="594"/>
                  </a:lnTo>
                  <a:lnTo>
                    <a:pt x="911" y="594"/>
                  </a:lnTo>
                  <a:lnTo>
                    <a:pt x="911" y="541"/>
                  </a:lnTo>
                  <a:lnTo>
                    <a:pt x="885" y="541"/>
                  </a:lnTo>
                  <a:lnTo>
                    <a:pt x="885" y="54"/>
                  </a:lnTo>
                  <a:lnTo>
                    <a:pt x="912" y="54"/>
                  </a:lnTo>
                  <a:close/>
                  <a:moveTo>
                    <a:pt x="83" y="541"/>
                  </a:moveTo>
                  <a:lnTo>
                    <a:pt x="83" y="55"/>
                  </a:lnTo>
                  <a:lnTo>
                    <a:pt x="832" y="55"/>
                  </a:lnTo>
                  <a:lnTo>
                    <a:pt x="832" y="541"/>
                  </a:lnTo>
                  <a:lnTo>
                    <a:pt x="83" y="541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肾穿前后护理的注意事项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1458" r="11458"/>
          <a:stretch>
            <a:fillRect/>
          </a:stretch>
        </p:blipFill>
        <p:spPr>
          <a:xfrm>
            <a:off x="705128" y="1258733"/>
            <a:ext cx="5140490" cy="5140490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422466" y="1924848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协助医生完成相关检查，确保病人符合肾穿要求；向病人介绍手术过程，安抚病人情绪；做好手术区域的皮肤清洁和消毒工作。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422466" y="1539657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术前准备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422466" y="3539953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确保手术器械和药品准备齐全；协助医生进行手术操作，注意观察病人的生命体征变化；及时处理手术中出现的突发情况。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422466" y="3191338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术中配合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422466" y="5213997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监测病人的各项指标，评估病人情况；遵医嘱给予药物治疗和护理措施；指导病人合理饮食和休息，促进术后康复；及时处理术后并发症，减轻病人痛苦。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6422466" y="4823558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术后护理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肾穿前后护理的步骤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414570" y="2954902"/>
            <a:ext cx="6210770" cy="770514"/>
          </a:xfrm>
          <a:prstGeom prst="rect">
            <a:avLst/>
          </a:prstGeom>
        </p:spPr>
        <p:txBody>
          <a:bodyPr vert="horz" wrap="square" lIns="85725" tIns="85725" rIns="47625" bIns="85725" rtlCol="0" anchor="b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ct val="0"/>
              </a:spcBef>
              <a:defRPr/>
            </a:pPr>
            <a:r>
              <a:rPr lang="en-US" sz="3825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肾穿前的护理准备</a:t>
            </a:r>
            <a:endParaRPr lang="en-US" sz="1100"/>
          </a:p>
        </p:txBody>
      </p:sp>
      <p:grpSp>
        <p:nvGrpSpPr>
          <p:cNvPr id="3" name="Group 3"/>
          <p:cNvGrpSpPr/>
          <p:nvPr/>
        </p:nvGrpSpPr>
        <p:grpSpPr>
          <a:xfrm>
            <a:off x="1381415" y="2276490"/>
            <a:ext cx="1851477" cy="2425477"/>
            <a:chOff x="1381415" y="2276490"/>
            <a:chExt cx="1851477" cy="2425477"/>
          </a:xfrm>
        </p:grpSpPr>
        <p:sp>
          <p:nvSpPr>
            <p:cNvPr id="4" name="TextBox 4"/>
            <p:cNvSpPr txBox="1"/>
            <p:nvPr/>
          </p:nvSpPr>
          <p:spPr>
            <a:xfrm>
              <a:off x="1381415" y="2276490"/>
              <a:ext cx="1851477" cy="2425477"/>
            </a:xfrm>
            <a:prstGeom prst="rect">
              <a:avLst/>
            </a:prstGeom>
          </p:spPr>
          <p:txBody>
            <a:bodyPr vert="horz" wrap="square" lIns="85725" tIns="38100" rIns="85725" bIns="3810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577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07441" y="1806607"/>
            <a:ext cx="4502196" cy="406176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t="19652" b="19652"/>
          <a:stretch>
            <a:fillRect/>
          </a:stretch>
        </p:blipFill>
        <p:spPr>
          <a:xfrm>
            <a:off x="6907441" y="1792193"/>
            <a:ext cx="4502196" cy="2732629"/>
          </a:xfrm>
          <a:prstGeom prst="rect">
            <a:avLst/>
          </a:prstGeom>
        </p:spPr>
      </p:pic>
      <p:grpSp>
        <p:nvGrpSpPr>
          <p:cNvPr id="4" name="Group 4"/>
          <p:cNvGrpSpPr/>
          <p:nvPr/>
        </p:nvGrpSpPr>
        <p:grpSpPr>
          <a:xfrm>
            <a:off x="-2693471" y="4060468"/>
            <a:ext cx="5386942" cy="5386942"/>
            <a:chOff x="-2693471" y="4060468"/>
            <a:chExt cx="5386942" cy="5386942"/>
          </a:xfrm>
        </p:grpSpPr>
        <p:sp>
          <p:nvSpPr>
            <p:cNvPr id="5" name="AutoShape 5"/>
            <p:cNvSpPr/>
            <p:nvPr/>
          </p:nvSpPr>
          <p:spPr>
            <a:xfrm>
              <a:off x="-472539" y="6281401"/>
              <a:ext cx="945078" cy="945078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-694632" y="6059307"/>
              <a:ext cx="1389264" cy="1389264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-916725" y="5837215"/>
              <a:ext cx="1833451" cy="1833451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-1138818" y="5615121"/>
              <a:ext cx="2277637" cy="2277637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-1360912" y="5393028"/>
              <a:ext cx="2721823" cy="2721823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-1583005" y="5170935"/>
              <a:ext cx="3166010" cy="3166010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-1805098" y="4948842"/>
              <a:ext cx="3610196" cy="3610196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-2027191" y="4726748"/>
              <a:ext cx="4054383" cy="4054383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-2249285" y="4504655"/>
              <a:ext cx="4498569" cy="4498569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-2471378" y="4282562"/>
              <a:ext cx="4942756" cy="4942756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-2693471" y="4060468"/>
              <a:ext cx="5386942" cy="5386942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6" name="AutoShape 16"/>
          <p:cNvSpPr/>
          <p:nvPr/>
        </p:nvSpPr>
        <p:spPr>
          <a:xfrm>
            <a:off x="1804696" y="1372731"/>
            <a:ext cx="4276714" cy="407270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解释肾穿的目的和必要性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262116" y="1488887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1262116" y="1570452"/>
            <a:ext cx="438150" cy="304800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9" name="AutoShape 19"/>
          <p:cNvSpPr/>
          <p:nvPr/>
        </p:nvSpPr>
        <p:spPr>
          <a:xfrm>
            <a:off x="1804696" y="1724535"/>
            <a:ext cx="4276714" cy="1199992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向病人详细解释肾穿的必要性和过程，以减轻其焦虑和恐惧。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1262116" y="3256475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TextBox 21"/>
          <p:cNvSpPr txBox="1"/>
          <p:nvPr/>
        </p:nvSpPr>
        <p:spPr>
          <a:xfrm>
            <a:off x="1272601" y="3332919"/>
            <a:ext cx="416357" cy="278130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2" name="AutoShape 22"/>
          <p:cNvSpPr/>
          <p:nvPr/>
        </p:nvSpPr>
        <p:spPr>
          <a:xfrm>
            <a:off x="1804696" y="3127969"/>
            <a:ext cx="4276714" cy="407270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鼓励病人积极配合</a:t>
            </a:r>
            <a:endParaRPr lang="en-US" sz="1100"/>
          </a:p>
        </p:txBody>
      </p:sp>
      <p:sp>
        <p:nvSpPr>
          <p:cNvPr id="23" name="AutoShape 23"/>
          <p:cNvSpPr/>
          <p:nvPr/>
        </p:nvSpPr>
        <p:spPr>
          <a:xfrm>
            <a:off x="1804696" y="3479774"/>
            <a:ext cx="4276714" cy="1212169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告知病人积极配合对肾穿成功的重要性，并鼓励其保持乐观心态。</a:t>
            </a:r>
            <a:endParaRPr lang="en-US" sz="1100"/>
          </a:p>
        </p:txBody>
      </p:sp>
      <p:sp>
        <p:nvSpPr>
          <p:cNvPr id="24" name="AutoShape 24"/>
          <p:cNvSpPr/>
          <p:nvPr/>
        </p:nvSpPr>
        <p:spPr>
          <a:xfrm>
            <a:off x="1262116" y="5030785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TextBox 25"/>
          <p:cNvSpPr txBox="1"/>
          <p:nvPr/>
        </p:nvSpPr>
        <p:spPr>
          <a:xfrm>
            <a:off x="1271991" y="5124907"/>
            <a:ext cx="441594" cy="278130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8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6" name="AutoShape 26"/>
          <p:cNvSpPr/>
          <p:nvPr/>
        </p:nvSpPr>
        <p:spPr>
          <a:xfrm>
            <a:off x="1822337" y="4895384"/>
            <a:ext cx="4276714" cy="407270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提供心理支持</a:t>
            </a:r>
            <a:endParaRPr lang="en-US" sz="1100"/>
          </a:p>
        </p:txBody>
      </p:sp>
      <p:sp>
        <p:nvSpPr>
          <p:cNvPr id="27" name="AutoShape 27"/>
          <p:cNvSpPr/>
          <p:nvPr/>
        </p:nvSpPr>
        <p:spPr>
          <a:xfrm>
            <a:off x="1804696" y="5247188"/>
            <a:ext cx="4276714" cy="1199992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为病人提供心理支持，如倾听其担忧、给予安慰和鼓励。</a:t>
            </a:r>
            <a:endParaRPr lang="en-US" sz="1100"/>
          </a:p>
        </p:txBody>
      </p:sp>
      <p:grpSp>
        <p:nvGrpSpPr>
          <p:cNvPr id="28" name="Group 2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9" name="AutoShape 2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TextBox 4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病人的心理准备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040081" y="3060169"/>
            <a:ext cx="10117937" cy="1602668"/>
          </a:xfrm>
          <a:prstGeom prst="rightArrow">
            <a:avLst/>
          </a:prstGeom>
          <a:solidFill>
            <a:schemeClr val="accent1">
              <a:lumMod val="50000"/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142098" y="3230392"/>
            <a:ext cx="1262116" cy="12621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2732" y="3566769"/>
            <a:ext cx="500969" cy="589605"/>
          </a:xfrm>
          <a:prstGeom prst="rect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1942673" y="3198205"/>
            <a:ext cx="1262116" cy="12621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56617" y="3614318"/>
            <a:ext cx="634228" cy="494386"/>
          </a:xfrm>
          <a:prstGeom prst="rect">
            <a:avLst/>
          </a:prstGeom>
        </p:spPr>
      </p:pic>
      <p:sp>
        <p:nvSpPr>
          <p:cNvPr id="7" name="AutoShape 7"/>
          <p:cNvSpPr/>
          <p:nvPr/>
        </p:nvSpPr>
        <p:spPr>
          <a:xfrm>
            <a:off x="8341523" y="3198205"/>
            <a:ext cx="1262116" cy="12621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78997" y="3563234"/>
            <a:ext cx="587411" cy="531815"/>
          </a:xfrm>
          <a:prstGeom prst="rect">
            <a:avLst/>
          </a:prstGeom>
        </p:spPr>
      </p:pic>
      <p:sp>
        <p:nvSpPr>
          <p:cNvPr id="9" name="AutoShape 9"/>
          <p:cNvSpPr/>
          <p:nvPr/>
        </p:nvSpPr>
        <p:spPr>
          <a:xfrm>
            <a:off x="4650304" y="4577174"/>
            <a:ext cx="2628129" cy="407270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术前准备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4650305" y="4975638"/>
            <a:ext cx="2311548" cy="1232821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指导病人进行术前准备，如禁食、排尿等，以确保手术顺利进行。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1564104" y="1428884"/>
            <a:ext cx="2567247" cy="407270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评估病人状况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1564104" y="1827351"/>
            <a:ext cx="2335900" cy="1232821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对病人的身体状况进行全面评估，以确保其符合肾穿适应症。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7908169" y="1428887"/>
            <a:ext cx="2555072" cy="407270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控制基础疾病</a:t>
            </a:r>
            <a:endParaRPr lang="en-US" sz="1100"/>
          </a:p>
        </p:txBody>
      </p:sp>
      <p:sp>
        <p:nvSpPr>
          <p:cNvPr id="14" name="AutoShape 14"/>
          <p:cNvSpPr/>
          <p:nvPr/>
        </p:nvSpPr>
        <p:spPr>
          <a:xfrm>
            <a:off x="7908170" y="1827351"/>
            <a:ext cx="2311548" cy="1232821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对于有基础疾病的患者，应积极控制，如高血压、糖尿病等。</a:t>
            </a:r>
            <a:endParaRPr lang="en-US" sz="1100"/>
          </a:p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病人的身体准备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2638" b="2638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342" b="342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27188" b="27188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医护人员的技能准备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培训医护人员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对医护人员进行肾穿相关知识和技能的培训。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熟练掌握操作流程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确保医护人员熟练掌握肾穿的整个操作流程。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定期考核与评估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对医护人员的技能进行定期考核与评估，以确保其具备足够的技能水平。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414570" y="2954902"/>
            <a:ext cx="6210770" cy="770514"/>
          </a:xfrm>
          <a:prstGeom prst="rect">
            <a:avLst/>
          </a:prstGeom>
        </p:spPr>
        <p:txBody>
          <a:bodyPr vert="horz" wrap="square" lIns="85725" tIns="85725" rIns="47625" bIns="85725" rtlCol="0" anchor="b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ct val="0"/>
              </a:spcBef>
              <a:defRPr/>
            </a:pPr>
            <a:r>
              <a:rPr lang="en-US" sz="3825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肾穿后的护理措施</a:t>
            </a:r>
            <a:endParaRPr lang="en-US" sz="1100"/>
          </a:p>
        </p:txBody>
      </p:sp>
      <p:grpSp>
        <p:nvGrpSpPr>
          <p:cNvPr id="3" name="Group 3"/>
          <p:cNvGrpSpPr/>
          <p:nvPr/>
        </p:nvGrpSpPr>
        <p:grpSpPr>
          <a:xfrm>
            <a:off x="1381415" y="2276490"/>
            <a:ext cx="1851477" cy="2425477"/>
            <a:chOff x="1381415" y="2276490"/>
            <a:chExt cx="1851477" cy="2425477"/>
          </a:xfrm>
        </p:grpSpPr>
        <p:sp>
          <p:nvSpPr>
            <p:cNvPr id="4" name="TextBox 4"/>
            <p:cNvSpPr txBox="1"/>
            <p:nvPr/>
          </p:nvSpPr>
          <p:spPr>
            <a:xfrm>
              <a:off x="1381415" y="2276490"/>
              <a:ext cx="1851477" cy="2425477"/>
            </a:xfrm>
            <a:prstGeom prst="rect">
              <a:avLst/>
            </a:prstGeom>
          </p:spPr>
          <p:txBody>
            <a:bodyPr vert="horz" wrap="square" lIns="85725" tIns="38100" rIns="85725" bIns="3810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577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https://d.book118.com/528142044031006025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EFFFFD"/>
      </a:lt1>
      <a:dk2>
        <a:srgbClr val="003C35"/>
      </a:dk2>
      <a:lt2>
        <a:srgbClr val="FFFFFF"/>
      </a:lt2>
      <a:accent1>
        <a:srgbClr val="00A5B2"/>
      </a:accent1>
      <a:accent2>
        <a:srgbClr val="52C6B8"/>
      </a:accent2>
      <a:accent3>
        <a:srgbClr val="00657D"/>
      </a:accent3>
      <a:accent4>
        <a:srgbClr val="58C19B"/>
      </a:accent4>
      <a:accent5>
        <a:srgbClr val="6DD690"/>
      </a:accent5>
      <a:accent6>
        <a:srgbClr val="9CCAF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65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6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2024-09-01T18:16:29.436</cp:lastPrinted>
  <dcterms:created xsi:type="dcterms:W3CDTF">2024-09-01T10:16:29Z</dcterms:created>
  <dcterms:modified xsi:type="dcterms:W3CDTF">2024-09-01T10:16:31Z</dcterms:modified>
</cp:coreProperties>
</file>