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83609D8-1623-4982-BDB9-C5E6C7A4966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351676-77CC-4A79-9748-50950BA83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B88AF2-C97B-4B93-9C18-A255176D7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F70249-F060-4387-9149-E542E5AF2E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5C823E-4C5C-41E1-819C-B4AD712143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01C348-532C-4353-B63A-080827DF02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DC244F-0AFE-4050-A511-5448D8EC88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94ABB4-6F33-4064-9C33-EE5FD59630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FDDEAC-2F9D-44D1-9CE4-242A830062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7B451D-EC77-4124-92A5-B98DB44E2F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E17316-A2E1-4E62-9F3B-262994465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99487-A6B5-4C99-978A-9E7FE9A1C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7643DFE-BFDA-45C2-8129-43FD0937245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DAAC276-B7E8-4357-94DE-0E425FCCECE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00004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企业商务会谈礼仪培训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企业商务会谈礼仪培训的重要性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商务会谈礼仪的基本知识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跨文化商务会谈礼仪</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商务会谈中的礼仪失误与应对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商务会谈礼仪的现代化应用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企业商务会谈礼仪培训的重要性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企业商务会谈礼仪培训简介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商务会谈礼仪培训是指为企业员工提供的专业礼仪培训课程，旨在帮助员工提升在商务会谈中的专业形象和沟通技巧。良好的商务会谈礼仪不仅可以提升企业形象，还可以促进业务发展。本章将介绍商务会谈礼仪培训的重要性和内容。</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企业形象塑造</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通过专业的商务礼仪建立企业形象</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提升企业形象</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培养员工良好的仪态和谈吐</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建立专业形象</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商务会谈礼仪对企业形象的影响</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如何影响企业形象和文化</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展现自信</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在商务谈判中的重要性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如何展现自信</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专业性</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与成功商务谈判的关系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分享成功的谈判策略</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谈判技巧</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在商务谈判中的应用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如何提升谈判技巧</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提升商务谈判技巧</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商务会谈礼仪</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与谈判技巧的联系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如何展现自信和专业性</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培养团队合作意识</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通过商务会谈培训提升团队凝聚力</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团队凝聚力</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团队合作的重要性和价值观</a:t>
            </a:r>
            <a:endParaRPr lang="en-US" sz="2000" b="0" strike="noStrike" spc="-1">
              <a:solidFill>
                <a:srgbClr val="000000"/>
              </a:solidFill>
              <a:latin typeface="Arial"/>
            </a:endParaRPr>
          </a:p>
        </p:txBody>
      </p:sp>
      <p:sp>
        <p:nvSpPr>
          <p:cNvPr id="11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团队精神</a:t>
            </a:r>
            <a:endParaRPr lang="en-US" sz="3000" b="0" strike="noStrike" spc="-1">
              <a:solidFill>
                <a:srgbClr val="000000"/>
              </a:solidFill>
              <a:latin typeface="Arial"/>
            </a:endParaRPr>
          </a:p>
        </p:txBody>
      </p:sp>
      <p:sp>
        <p:nvSpPr>
          <p:cNvPr id="1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在商务会谈中展现团队合作的优势</a:t>
            </a:r>
            <a:endParaRPr lang="en-US" sz="2000" b="0" strike="noStrike" spc="-1">
              <a:solidFill>
                <a:srgbClr val="000000"/>
              </a:solidFill>
              <a:latin typeface="Arial"/>
            </a:endParaRPr>
          </a:p>
        </p:txBody>
      </p:sp>
      <p:sp>
        <p:nvSpPr>
          <p:cNvPr id="11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团队合作</a:t>
            </a:r>
            <a:endParaRPr lang="en-US" sz="3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商务会谈礼仪培训是企业发展不可或缺的一环，通过培训员工的商务礼仪和谈判技巧，可以提升企业形象，增强团队合作意识，促进业务发展。在竞争激烈的商务环境中，良好的商务会谈礼仪将成为企业脱颖而出的重要利器。</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商务会谈礼仪的基本知识</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商务会谈礼仪的概念</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商务会谈礼仪指在商务场合进行会谈时需要遵循的各种规范和礼节。它包括了礼仪的定义和范围、基本原则以及礼仪的重要性。</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商务会谈前的准备工作</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商务会谈前的仪容要求</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个人仪容仪表</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商务会谈前的会议准备</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会议准备工作</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如何进行有效的背景调查</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背景调查</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商务会谈中的表现规范</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重要的商务会谈行为准则</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保持礼貌与尊重</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如何进行有效的商务谈判</a:t>
            </a:r>
            <a:endParaRPr lang="en-US" sz="2000" b="0" strike="noStrike" spc="-1">
              <a:solidFill>
                <a:srgbClr val="000000"/>
              </a:solidFill>
              <a:latin typeface="Arial"/>
            </a:endParaRPr>
          </a:p>
        </p:txBody>
      </p:sp>
      <p:sp>
        <p:nvSpPr>
          <p:cNvPr id="14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谈判技巧</a:t>
            </a:r>
            <a:endParaRPr lang="en-US" sz="3000" b="0" strike="noStrike" spc="-1">
              <a:solidFill>
                <a:srgbClr val="000000"/>
              </a:solidFill>
              <a:latin typeface="Arial"/>
            </a:endParaRPr>
          </a:p>
        </p:txBody>
      </p:sp>
      <p:sp>
        <p:nvSpPr>
          <p:cNvPr id="14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在会谈中有效表达自己的想法</a:t>
            </a:r>
            <a:endParaRPr lang="en-US" sz="2000" b="0" strike="noStrike" spc="-1">
              <a:solidFill>
                <a:srgbClr val="000000"/>
              </a:solidFill>
              <a:latin typeface="Arial"/>
            </a:endParaRPr>
          </a:p>
        </p:txBody>
      </p:sp>
      <p:sp>
        <p:nvSpPr>
          <p:cNvPr id="14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语言表达技巧</a:t>
            </a:r>
            <a:endParaRPr lang="en-US" sz="3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有效总结</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总结会谈要点，确保双方达成共识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指出会谈过程中的亮点和改进方向</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感谢信与合作计划</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写感谢信表达诚挚感激之情</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制定合作计划，明确下一步合作措施</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商务会谈后的总结及跟进</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跟进工作重要性</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跟进工作可以促进合作关系的持续发展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及时解决问题，增进合作信任</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商务会谈礼仪培训</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商务会谈礼仪培训是提高企业人员在商务场合的沟通能力、表达能力以及谈判技巧的重要手段。通过专业的培训，员工可以更好地理解商务会谈礼仪的基本原则，提升自身的商务素养。</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跨文化商务会谈礼仪</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文化差异和商务会谈礼仪</a:t>
            </a:r>
            <a:endParaRPr lang="en-US" sz="3600" b="0" strike="noStrike" spc="-1">
              <a:solidFill>
                <a:schemeClr val="dk1"/>
              </a:solidFill>
              <a:latin typeface="Arial"/>
            </a:endParaRPr>
          </a:p>
        </p:txBody>
      </p:sp>
      <p:sp>
        <p:nvSpPr>
          <p:cNvPr id="16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在不同文化背景下进行商务会谈时，文化差异可能导致误解和挑战。了解不同文化之间的商务礼仪差异，并学习如何跨文化沟通以避免误解是非常重要的。</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跨国企业经营中的挑战</a:t>
            </a:r>
            <a:endParaRPr lang="en-US" sz="3600" b="0" strike="noStrike" spc="-1">
              <a:solidFill>
                <a:schemeClr val="dk1"/>
              </a:solidFill>
              <a:latin typeface="Arial"/>
            </a:endParaRPr>
          </a:p>
        </p:txBody>
      </p:sp>
      <p:sp>
        <p:nvSpPr>
          <p:cNvPr id="16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克服文化差异</a:t>
            </a:r>
            <a:endParaRPr lang="en-US" sz="1500" b="0" strike="noStrike" spc="-1">
              <a:solidFill>
                <a:srgbClr val="000000"/>
              </a:solidFill>
              <a:latin typeface="Arial"/>
            </a:endParaRPr>
          </a:p>
        </p:txBody>
      </p:sp>
      <p:sp>
        <p:nvSpPr>
          <p:cNvPr id="16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跨国企业的商务会谈礼仪挑战</a:t>
            </a:r>
            <a:endParaRPr lang="en-US" sz="2200" b="0" strike="noStrike" spc="-1">
              <a:solidFill>
                <a:srgbClr val="000000"/>
              </a:solidFill>
              <a:latin typeface="Arial"/>
            </a:endParaRPr>
          </a:p>
        </p:txBody>
      </p:sp>
      <p:sp>
        <p:nvSpPr>
          <p:cNvPr id="16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促进合作</a:t>
            </a:r>
            <a:endParaRPr lang="en-US" sz="1500" b="0" strike="noStrike" spc="-1">
              <a:solidFill>
                <a:srgbClr val="000000"/>
              </a:solidFill>
              <a:latin typeface="Arial"/>
            </a:endParaRPr>
          </a:p>
        </p:txBody>
      </p:sp>
      <p:sp>
        <p:nvSpPr>
          <p:cNvPr id="16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建立跨文化交流桥梁</a:t>
            </a:r>
            <a:endParaRPr lang="en-US" sz="2200" b="0" strike="noStrike" spc="-1">
              <a:solidFill>
                <a:srgbClr val="000000"/>
              </a:solidFill>
              <a:latin typeface="Arial"/>
            </a:endParaRPr>
          </a:p>
        </p:txBody>
      </p:sp>
      <p:sp>
        <p:nvSpPr>
          <p:cNvPr id="16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实现双赢</a:t>
            </a:r>
            <a:endParaRPr lang="en-US" sz="1500" b="0" strike="noStrike" spc="-1">
              <a:solidFill>
                <a:srgbClr val="000000"/>
              </a:solidFill>
              <a:latin typeface="Arial"/>
            </a:endParaRPr>
          </a:p>
        </p:txBody>
      </p:sp>
      <p:sp>
        <p:nvSpPr>
          <p:cNvPr id="17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提倡跨文化融合和共赢</a:t>
            </a:r>
            <a:endParaRPr lang="en-US" sz="2200" b="0" strike="noStrike" spc="-1">
              <a:solidFill>
                <a:srgbClr val="000000"/>
              </a:solidFill>
              <a:latin typeface="Arial"/>
            </a:endParaRPr>
          </a:p>
        </p:txBody>
      </p:sp>
      <p:sp>
        <p:nvSpPr>
          <p:cNvPr id="17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跨文化合作案例分析</a:t>
            </a:r>
            <a:endParaRPr lang="en-US" sz="3500" b="0" strike="noStrike" spc="-1">
              <a:solidFill>
                <a:srgbClr val="000000"/>
              </a:solidFill>
              <a:latin typeface="Arial"/>
            </a:endParaRPr>
          </a:p>
        </p:txBody>
      </p:sp>
      <p:sp>
        <p:nvSpPr>
          <p:cNvPr id="17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分享成功的跨文化商务会谈案例可帮助理解实践中的跨文化沟通策略。通过分析案例中的经验教训，可以总结出有效的跨文化沟通方法和技巧。</a:t>
            </a:r>
            <a:endParaRPr lang="en-US" sz="25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沟通技巧的培训</a:t>
            </a:r>
            <a:endParaRPr lang="en-US" sz="2200" b="0" strike="noStrike" spc="-1">
              <a:solidFill>
                <a:srgbClr val="000000"/>
              </a:solidFill>
              <a:latin typeface="Arial"/>
            </a:endParaRPr>
          </a:p>
        </p:txBody>
      </p:sp>
      <p:sp>
        <p:nvSpPr>
          <p:cNvPr id="17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文化意识培养</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语言技巧提升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非语言沟通训练</a:t>
            </a:r>
            <a:endParaRPr lang="en-US" sz="1500" b="0" strike="noStrike" spc="-1">
              <a:solidFill>
                <a:srgbClr val="000000"/>
              </a:solidFill>
              <a:latin typeface="Arial"/>
            </a:endParaRPr>
          </a:p>
        </p:txBody>
      </p:sp>
      <p:sp>
        <p:nvSpPr>
          <p:cNvPr id="18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促进合作</a:t>
            </a:r>
            <a:endParaRPr lang="en-US" sz="2200" b="0" strike="noStrike" spc="-1">
              <a:solidFill>
                <a:srgbClr val="000000"/>
              </a:solidFill>
              <a:latin typeface="Arial"/>
            </a:endParaRPr>
          </a:p>
        </p:txBody>
      </p:sp>
      <p:sp>
        <p:nvSpPr>
          <p:cNvPr id="18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建立共同目标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资源共享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文化融合</a:t>
            </a:r>
            <a:endParaRPr lang="en-US" sz="1500" b="0" strike="noStrike" spc="-1">
              <a:solidFill>
                <a:srgbClr val="000000"/>
              </a:solidFill>
              <a:latin typeface="Arial"/>
            </a:endParaRPr>
          </a:p>
        </p:txBody>
      </p:sp>
      <p:sp>
        <p:nvSpPr>
          <p:cNvPr id="18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提升文化敏感度</a:t>
            </a:r>
            <a:endParaRPr lang="en-US" sz="2200" b="0" strike="noStrike" spc="-1">
              <a:solidFill>
                <a:srgbClr val="000000"/>
              </a:solidFill>
              <a:latin typeface="Arial"/>
            </a:endParaRPr>
          </a:p>
        </p:txBody>
      </p:sp>
      <p:sp>
        <p:nvSpPr>
          <p:cNvPr id="18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多元文化学习</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跨文化交流体验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案例分析</a:t>
            </a:r>
            <a:endParaRPr lang="en-US" sz="1500" b="0" strike="noStrike" spc="-1">
              <a:solidFill>
                <a:srgbClr val="000000"/>
              </a:solidFill>
              <a:latin typeface="Arial"/>
            </a:endParaRPr>
          </a:p>
        </p:txBody>
      </p:sp>
      <p:sp>
        <p:nvSpPr>
          <p:cNvPr id="18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有效的跨文化沟通技巧</a:t>
            </a:r>
            <a:endParaRPr lang="en-US" sz="3600" b="0" strike="noStrike" spc="-1">
              <a:solidFill>
                <a:schemeClr val="dk1"/>
              </a:solidFill>
              <a:latin typeface="Arial"/>
            </a:endParaRPr>
          </a:p>
        </p:txBody>
      </p:sp>
      <p:sp>
        <p:nvSpPr>
          <p:cNvPr id="18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建立信任基础</a:t>
            </a:r>
            <a:endParaRPr lang="en-US" sz="2200" b="0" strike="noStrike" spc="-1">
              <a:solidFill>
                <a:srgbClr val="000000"/>
              </a:solidFill>
              <a:latin typeface="Arial"/>
            </a:endParaRPr>
          </a:p>
        </p:txBody>
      </p:sp>
      <p:sp>
        <p:nvSpPr>
          <p:cNvPr id="18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尊重</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倾听</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理解</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https://d.book118.com/535000042014011130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企业商务会谈礼仪培训</vt:lpstr>
      <vt:lpstr>目录</vt:lpstr>
      <vt:lpstr>第一章 企业商务会谈礼仪培训的重要性</vt:lpstr>
      <vt:lpstr> </vt:lpstr>
      <vt:lpstr>企业形象塑造</vt:lpstr>
      <vt:lpstr>提升商务谈判技巧</vt:lpstr>
      <vt:lpstr>培养团队合作意识</vt:lpstr>
      <vt:lpstr>总结</vt:lpstr>
      <vt:lpstr>第2章 商务会谈礼仪的基本知识</vt:lpstr>
      <vt:lpstr> </vt:lpstr>
      <vt:lpstr>商务会谈前的准备工作</vt:lpstr>
      <vt:lpstr>商务会谈中的表现规范</vt:lpstr>
      <vt:lpstr>商务会谈后的总结及跟进</vt:lpstr>
      <vt:lpstr>商务会谈礼仪培训</vt:lpstr>
      <vt:lpstr>第3章 跨文化商务会谈礼仪</vt:lpstr>
      <vt:lpstr>文化差异和商务会谈礼仪</vt:lpstr>
      <vt:lpstr>跨国企业经营中的挑战</vt:lpstr>
      <vt:lpstr> </vt:lpstr>
      <vt:lpstr>有效的跨文化沟通技巧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2024-09-29T14:44:35.573</cp:lastPrinted>
  <dcterms:created xsi:type="dcterms:W3CDTF">2024-09-29T06:44:35Z</dcterms:created>
  <dcterms:modified xsi:type="dcterms:W3CDTF">2024-09-29T06:44:37Z</dcterms:modified>
</cp:coreProperties>
</file>