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4"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思源黑体" panose="020b0500000000000000"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思源黑体" panose="020b0500000000000000" pitchFamily="34" charset="-122"/>
              </a:defRPr>
            </a:lvl1pPr>
          </a:lstStyle>
          <a:p>
            <a:fld id="{08543F74-F68F-4F95-B0FA-49204EE270FF}"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思源黑体" panose="020b0500000000000000"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思源黑体" panose="020b0500000000000000" pitchFamily="34" charset="-122"/>
              </a:defRPr>
            </a:lvl1pPr>
          </a:lstStyle>
          <a:p>
            <a:fld id="{E4A720DC-9816-4057-94C4-BDE3FFE5AA6F}"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思源黑体" panose="020b0500000000000000" pitchFamily="34" charset="-122"/>
        <a:cs typeface="+mn-cs"/>
      </a:defRPr>
    </a:lvl1pPr>
    <a:lvl2pPr marL="457200" algn="l" defTabSz="914400" rtl="0" eaLnBrk="1" latinLnBrk="0" hangingPunct="1">
      <a:defRPr sz="1200" kern="1200">
        <a:solidFill>
          <a:schemeClr val="tx1"/>
        </a:solidFill>
        <a:latin typeface="+mn-lt"/>
        <a:ea typeface="思源黑体" panose="020b0500000000000000" pitchFamily="34" charset="-122"/>
        <a:cs typeface="+mn-cs"/>
      </a:defRPr>
    </a:lvl2pPr>
    <a:lvl3pPr marL="914400" algn="l" defTabSz="914400" rtl="0" eaLnBrk="1" latinLnBrk="0" hangingPunct="1">
      <a:defRPr sz="1200" kern="1200">
        <a:solidFill>
          <a:schemeClr val="tx1"/>
        </a:solidFill>
        <a:latin typeface="+mn-lt"/>
        <a:ea typeface="思源黑体" panose="020b0500000000000000" pitchFamily="34" charset="-122"/>
        <a:cs typeface="+mn-cs"/>
      </a:defRPr>
    </a:lvl3pPr>
    <a:lvl4pPr marL="1371600" algn="l" defTabSz="914400" rtl="0" eaLnBrk="1" latinLnBrk="0" hangingPunct="1">
      <a:defRPr sz="1200" kern="1200">
        <a:solidFill>
          <a:schemeClr val="tx1"/>
        </a:solidFill>
        <a:latin typeface="+mn-lt"/>
        <a:ea typeface="思源黑体" panose="020b0500000000000000" pitchFamily="34" charset="-122"/>
        <a:cs typeface="+mn-cs"/>
      </a:defRPr>
    </a:lvl4pPr>
    <a:lvl5pPr marL="1828800" algn="l" defTabSz="914400" rtl="0" eaLnBrk="1" latinLnBrk="0" hangingPunct="1">
      <a:defRPr sz="1200" kern="1200">
        <a:solidFill>
          <a:schemeClr val="tx1"/>
        </a:solidFill>
        <a:latin typeface="+mn-lt"/>
        <a:ea typeface="思源黑体" panose="020b0500000000000000"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11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14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D336451-B94C-4E43-AD4F-3DAB3991970F}" type="slidenum">
              <a:rPr lang="zh-CN" altLang="en-US" smtClean="0"/>
              <a:t>15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image" Target="../media/image5.png"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6.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A640DE1-6EF2-4599-8051-D35046EF4C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487A5F-0C98-4879-A823-0F52DC29BD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59B1168-CE16-4F2D-8EDB-E7CB331348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2A9A9E2-B522-441F-9F37-98DB5DD38C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9BD92E7-8386-4FFA-A46E-C24708E2A5F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FF21410-AEDE-4466-B579-7BCC54EE903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E719E8-8384-466D-B56E-A237F33424E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EAB6AF-CD64-45BA-8047-FCCA62E2D5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800A02-3841-4BC5-9D33-9027A16A33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BF8BA9-630F-4F33-8E09-12B7F9AC9E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742E1F-386C-4194-81D1-FCDBD59D64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封面">
    <p:spTree>
      <p:nvGrpSpPr>
        <p:cNvPr id="1" name=""/>
        <p:cNvGrpSpPr/>
        <p:nvPr/>
      </p:nvGrpSpPr>
      <p:grpSpPr>
        <a:xfrm>
          <a:off x="0" y="0"/>
          <a:ext cx="0" cy="0"/>
        </a:xfrm>
      </p:grpSpPr>
      <p:sp>
        <p:nvSpPr>
          <p:cNvPr id="7" name="矩形 6"/>
          <p:cNvSpPr/>
          <p:nvPr userDrawn="1"/>
        </p:nvSpPr>
        <p:spPr>
          <a:xfrm>
            <a:off x="0" y="0"/>
            <a:ext cx="12192000" cy="6858000"/>
          </a:xfrm>
          <a:prstGeom prst="rect">
            <a:avLst/>
          </a:prstGeom>
          <a:gradFill flip="none" rotWithShape="1">
            <a:gsLst>
              <a:gs pos="0">
                <a:srgbClr val="F6FBFE"/>
              </a:gs>
              <a:gs pos="70000">
                <a:srgbClr val="E5F8FE"/>
              </a:gs>
              <a:gs pos="100000">
                <a:srgbClr val="A7E8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ea typeface="思源黑体" panose="020b0500000000000000" pitchFamily="34" charset="-122"/>
            </a:endParaRPr>
          </a:p>
        </p:txBody>
      </p:sp>
      <p:pic>
        <p:nvPicPr>
          <p:cNvPr id="8" name="图片 7"/>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022271" y="1774370"/>
            <a:ext cx="6354791" cy="5529949"/>
          </a:xfrm>
          <a:prstGeom prst="rect">
            <a:avLst/>
          </a:prstGeom>
          <a:effectLst>
            <a:outerShdw blurRad="50800" dist="38100" dir="5400000" algn="t" rotWithShape="0">
              <a:schemeClr val="bg1">
                <a:lumMod val="50000"/>
                <a:alpha val="40000"/>
              </a:schemeClr>
            </a:outerShdw>
          </a:effectLst>
        </p:spPr>
      </p:pic>
      <p:sp>
        <p:nvSpPr>
          <p:cNvPr id="2" name="文本框 1"/>
          <p:cNvSpPr txBox="1"/>
          <p:nvPr userDrawn="1"/>
        </p:nvSpPr>
        <p:spPr>
          <a:xfrm>
            <a:off x="10376077" y="154548"/>
            <a:ext cx="1648496" cy="63094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500" b="1" smtClean="0">
                <a:solidFill>
                  <a:srgbClr val="00B0F0"/>
                </a:solidFill>
                <a:effectLst/>
                <a:latin typeface="思源黑体" panose="020b0500000000000000" pitchFamily="34" charset="-122"/>
                <a:ea typeface="思源黑体" panose="020b0500000000000000" pitchFamily="34" charset="-122"/>
              </a:rPr>
              <a:t>LOGO</a:t>
            </a:r>
            <a:endParaRPr lang="zh-CN" altLang="en-US" sz="3500" b="1">
              <a:solidFill>
                <a:srgbClr val="00B0F0"/>
              </a:solidFill>
              <a:effectLst/>
              <a:latin typeface="思源黑体" panose="020b0500000000000000" pitchFamily="34" charset="-122"/>
              <a:ea typeface="思源黑体" panose="020b0500000000000000" pitchFamily="34" charset="-122"/>
            </a:endParaRPr>
          </a:p>
        </p:txBody>
      </p:sp>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9350" y="5335621"/>
            <a:ext cx="2133600" cy="1600200"/>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2017" y="1678610"/>
            <a:ext cx="985527" cy="985527"/>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过渡页">
    <p:spTree>
      <p:nvGrpSpPr>
        <p:cNvPr id="1" name=""/>
        <p:cNvGrpSpPr/>
        <p:nvPr/>
      </p:nvGrpSpPr>
      <p:grpSpPr>
        <a:xfrm>
          <a:off x="0" y="0"/>
          <a:ext cx="0" cy="0"/>
        </a:xfrm>
      </p:grpSpPr>
      <p:sp>
        <p:nvSpPr>
          <p:cNvPr id="7" name="矩形 6"/>
          <p:cNvSpPr/>
          <p:nvPr userDrawn="1"/>
        </p:nvSpPr>
        <p:spPr>
          <a:xfrm>
            <a:off x="0" y="0"/>
            <a:ext cx="12192000" cy="6858000"/>
          </a:xfrm>
          <a:prstGeom prst="rect">
            <a:avLst/>
          </a:prstGeom>
          <a:gradFill flip="none" rotWithShape="1">
            <a:gsLst>
              <a:gs pos="0">
                <a:srgbClr val="F6FBFE"/>
              </a:gs>
              <a:gs pos="70000">
                <a:srgbClr val="E5F8FE"/>
              </a:gs>
              <a:gs pos="100000">
                <a:srgbClr val="A7E8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ea typeface="思源黑体" panose="020b0500000000000000" pitchFamily="34" charset="-122"/>
            </a:endParaRPr>
          </a:p>
        </p:txBody>
      </p:sp>
      <p:sp>
        <p:nvSpPr>
          <p:cNvPr id="2" name="文本框 1"/>
          <p:cNvSpPr txBox="1"/>
          <p:nvPr userDrawn="1"/>
        </p:nvSpPr>
        <p:spPr>
          <a:xfrm>
            <a:off x="10376077" y="154548"/>
            <a:ext cx="1648496" cy="63094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3500" b="1" smtClean="0">
                <a:solidFill>
                  <a:srgbClr val="00B0F0"/>
                </a:solidFill>
                <a:effectLst/>
                <a:latin typeface="思源黑体" panose="020b0500000000000000" pitchFamily="34" charset="-122"/>
                <a:ea typeface="思源黑体" panose="020b0500000000000000" pitchFamily="34" charset="-122"/>
              </a:rPr>
              <a:t>LOGO</a:t>
            </a:r>
            <a:endParaRPr lang="zh-CN" altLang="en-US" sz="3500" b="1">
              <a:solidFill>
                <a:srgbClr val="00B0F0"/>
              </a:solidFill>
              <a:effectLst/>
              <a:latin typeface="思源黑体" panose="020b0500000000000000" pitchFamily="34" charset="-122"/>
              <a:ea typeface="思源黑体" panose="020b0500000000000000" pitchFamily="34" charset="-122"/>
            </a:endParaRPr>
          </a:p>
        </p:txBody>
      </p:sp>
      <p:pic>
        <p:nvPicPr>
          <p:cNvPr id="6" name="图片 5"/>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686384" y="4191000"/>
            <a:ext cx="3189527" cy="2601684"/>
          </a:xfrm>
          <a:prstGeom prst="rect">
            <a:avLst/>
          </a:prstGeom>
        </p:spPr>
      </p:pic>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9769" y="4461299"/>
            <a:ext cx="2816994" cy="2112576"/>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sp>
        <p:nvSpPr>
          <p:cNvPr id="2" name="矩形 1"/>
          <p:cNvSpPr/>
          <p:nvPr userDrawn="1"/>
        </p:nvSpPr>
        <p:spPr>
          <a:xfrm>
            <a:off x="0" y="0"/>
            <a:ext cx="12192000" cy="6858000"/>
          </a:xfrm>
          <a:prstGeom prst="rect">
            <a:avLst/>
          </a:prstGeom>
          <a:gradFill flip="none" rotWithShape="1">
            <a:gsLst>
              <a:gs pos="0">
                <a:srgbClr val="F6FBFE"/>
              </a:gs>
              <a:gs pos="70000">
                <a:srgbClr val="E5F8FE"/>
              </a:gs>
              <a:gs pos="100000">
                <a:srgbClr val="A7E8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ea typeface="思源黑体" panose="020b0500000000000000" pitchFamily="34" charset="-122"/>
            </a:endParaRPr>
          </a:p>
        </p:txBody>
      </p:sp>
      <p:sp>
        <p:nvSpPr>
          <p:cNvPr id="6" name="圆角矩形 5"/>
          <p:cNvSpPr/>
          <p:nvPr userDrawn="1"/>
        </p:nvSpPr>
        <p:spPr>
          <a:xfrm>
            <a:off x="488004" y="389107"/>
            <a:ext cx="11215992" cy="60797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ea typeface="思源黑体" panose="020b0500000000000000" pitchFamily="34" charset="-122"/>
            </a:endParaRPr>
          </a:p>
        </p:txBody>
      </p:sp>
      <p:pic>
        <p:nvPicPr>
          <p:cNvPr id="4" name="图片 3"/>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041931" y="682637"/>
            <a:ext cx="700941" cy="52570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5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目录">
    <p:spTree>
      <p:nvGrpSpPr>
        <p:cNvPr id="1" name=""/>
        <p:cNvGrpSpPr/>
        <p:nvPr/>
      </p:nvGrpSpPr>
      <p:grpSpPr>
        <a:xfrm>
          <a:off x="0" y="0"/>
          <a:ext cx="0" cy="0"/>
        </a:xfrm>
      </p:grpSpPr>
      <p:sp>
        <p:nvSpPr>
          <p:cNvPr id="2" name="矩形 1"/>
          <p:cNvSpPr/>
          <p:nvPr userDrawn="1"/>
        </p:nvSpPr>
        <p:spPr>
          <a:xfrm>
            <a:off x="0" y="0"/>
            <a:ext cx="12192000" cy="6858000"/>
          </a:xfrm>
          <a:prstGeom prst="rect">
            <a:avLst/>
          </a:prstGeom>
          <a:gradFill flip="none" rotWithShape="1">
            <a:gsLst>
              <a:gs pos="0">
                <a:srgbClr val="F6FBFE"/>
              </a:gs>
              <a:gs pos="70000">
                <a:srgbClr val="E5F8FE"/>
              </a:gs>
              <a:gs pos="100000">
                <a:srgbClr val="A7E8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ea typeface="思源黑体" panose="020b0500000000000000" pitchFamily="34" charset="-122"/>
            </a:endParaRPr>
          </a:p>
        </p:txBody>
      </p:sp>
      <p:sp>
        <p:nvSpPr>
          <p:cNvPr id="6" name="圆角矩形 5"/>
          <p:cNvSpPr/>
          <p:nvPr userDrawn="1"/>
        </p:nvSpPr>
        <p:spPr>
          <a:xfrm>
            <a:off x="488004" y="389107"/>
            <a:ext cx="11215992" cy="60797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ea typeface="思源黑体" panose="020b0500000000000000" pitchFamily="34" charset="-122"/>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nvGrpSpPr>
      <p:grpSpPr>
        <a:xfrm>
          <a:off x="0" y="0"/>
          <a:ext cx="0" cy="0"/>
        </a:xfrm>
      </p:grpSpPr>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思源黑体" panose="020b0500000000000000" pitchFamily="34"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lvl1pPr>
              <a:defRPr>
                <a:ea typeface="思源黑体" panose="020b0500000000000000" pitchFamily="34" charset="-122"/>
              </a:defRPr>
            </a:lvl1pPr>
            <a:lvl2pPr>
              <a:defRPr>
                <a:ea typeface="思源黑体" panose="020b0500000000000000" pitchFamily="34" charset="-122"/>
              </a:defRPr>
            </a:lvl2pPr>
            <a:lvl3pPr>
              <a:defRPr>
                <a:ea typeface="思源黑体" panose="020b0500000000000000" pitchFamily="34" charset="-122"/>
              </a:defRPr>
            </a:lvl3pPr>
            <a:lvl4pPr>
              <a:defRPr>
                <a:ea typeface="思源黑体" panose="020b0500000000000000" pitchFamily="34" charset="-122"/>
              </a:defRPr>
            </a:lvl4pPr>
            <a:lvl5pPr>
              <a:defRPr>
                <a:ea typeface="思源黑体" panose="020b0500000000000000" pitchFamily="34"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lvl1pPr>
              <a:defRPr>
                <a:ea typeface="思源黑体" panose="020b0500000000000000" pitchFamily="34" charset="-122"/>
              </a:defRPr>
            </a:lvl1pPr>
            <a:lvl2pPr>
              <a:defRPr>
                <a:ea typeface="思源黑体" panose="020b0500000000000000" pitchFamily="34" charset="-122"/>
              </a:defRPr>
            </a:lvl2pPr>
            <a:lvl3pPr>
              <a:defRPr>
                <a:ea typeface="思源黑体" panose="020b0500000000000000" pitchFamily="34" charset="-122"/>
              </a:defRPr>
            </a:lvl3pPr>
            <a:lvl4pPr>
              <a:defRPr>
                <a:ea typeface="思源黑体" panose="020b0500000000000000" pitchFamily="34" charset="-122"/>
              </a:defRPr>
            </a:lvl4pPr>
            <a:lvl5pPr>
              <a:defRPr>
                <a:ea typeface="思源黑体" panose="020b0500000000000000" pitchFamily="34"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a:prstGeom prst="rect">
            <a:avLst/>
          </a:prstGeom>
        </p:spPr>
        <p:txBody>
          <a:bodyPr/>
          <a:lstStyle>
            <a:lvl1pPr>
              <a:defRPr>
                <a:ea typeface="思源黑体" panose="020b0500000000000000" pitchFamily="34" charset="-122"/>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ea typeface="思源黑体" panose="020b0500000000000000"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lvl1pPr>
              <a:defRPr>
                <a:ea typeface="思源黑体" panose="020b0500000000000000" pitchFamily="34" charset="-122"/>
              </a:defRPr>
            </a:lvl1pPr>
            <a:lvl2pPr>
              <a:defRPr>
                <a:ea typeface="思源黑体" panose="020b0500000000000000" pitchFamily="34" charset="-122"/>
              </a:defRPr>
            </a:lvl2pPr>
            <a:lvl3pPr>
              <a:defRPr>
                <a:ea typeface="思源黑体" panose="020b0500000000000000" pitchFamily="34" charset="-122"/>
              </a:defRPr>
            </a:lvl3pPr>
            <a:lvl4pPr>
              <a:defRPr>
                <a:ea typeface="思源黑体" panose="020b0500000000000000" pitchFamily="34" charset="-122"/>
              </a:defRPr>
            </a:lvl4pPr>
            <a:lvl5pPr>
              <a:defRPr>
                <a:ea typeface="思源黑体" panose="020b0500000000000000" pitchFamily="34"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ea typeface="思源黑体" panose="020b0500000000000000"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lvl1pPr>
              <a:defRPr>
                <a:ea typeface="思源黑体" panose="020b0500000000000000" pitchFamily="34" charset="-122"/>
              </a:defRPr>
            </a:lvl1pPr>
            <a:lvl2pPr>
              <a:defRPr>
                <a:ea typeface="思源黑体" panose="020b0500000000000000" pitchFamily="34" charset="-122"/>
              </a:defRPr>
            </a:lvl2pPr>
            <a:lvl3pPr>
              <a:defRPr>
                <a:ea typeface="思源黑体" panose="020b0500000000000000" pitchFamily="34" charset="-122"/>
              </a:defRPr>
            </a:lvl3pPr>
            <a:lvl4pPr>
              <a:defRPr>
                <a:ea typeface="思源黑体" panose="020b0500000000000000" pitchFamily="34" charset="-122"/>
              </a:defRPr>
            </a:lvl4pPr>
            <a:lvl5pPr>
              <a:defRPr>
                <a:ea typeface="思源黑体" panose="020b0500000000000000" pitchFamily="34"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思源黑体" panose="020b0500000000000000" pitchFamily="34"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ea typeface="思源黑体" panose="020b0500000000000000" pitchFamily="34" charset="-122"/>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ea typeface="思源黑体" panose="020b0500000000000000" pitchFamily="34" charset="-122"/>
              </a:defRPr>
            </a:lvl1pPr>
            <a:lvl2pPr>
              <a:defRPr sz="2800">
                <a:ea typeface="思源黑体" panose="020b0500000000000000" pitchFamily="34" charset="-122"/>
              </a:defRPr>
            </a:lvl2pPr>
            <a:lvl3pPr>
              <a:defRPr sz="2400">
                <a:ea typeface="思源黑体" panose="020b0500000000000000" pitchFamily="34" charset="-122"/>
              </a:defRPr>
            </a:lvl3pPr>
            <a:lvl4pPr>
              <a:defRPr sz="2000">
                <a:ea typeface="思源黑体" panose="020b0500000000000000" pitchFamily="34" charset="-122"/>
              </a:defRPr>
            </a:lvl4pPr>
            <a:lvl5pPr>
              <a:defRPr sz="2000">
                <a:ea typeface="思源黑体" panose="020b0500000000000000" pitchFamily="34" charset="-122"/>
              </a:defRPr>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ea typeface="思源黑体" panose="020b0500000000000000" pitchFamily="34"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ea typeface="思源黑体" panose="020b0500000000000000" pitchFamily="34" charset="-122"/>
              </a:defRPr>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ea typeface="思源黑体" panose="020b0500000000000000"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ea typeface="思源黑体" panose="020b0500000000000000" pitchFamily="34"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思源黑体" panose="020b0500000000000000" pitchFamily="34"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lvl1pPr>
              <a:defRPr>
                <a:ea typeface="思源黑体" panose="020b0500000000000000" pitchFamily="34" charset="-122"/>
              </a:defRPr>
            </a:lvl1pPr>
            <a:lvl2pPr>
              <a:defRPr>
                <a:ea typeface="思源黑体" panose="020b0500000000000000" pitchFamily="34" charset="-122"/>
              </a:defRPr>
            </a:lvl2pPr>
            <a:lvl3pPr>
              <a:defRPr>
                <a:ea typeface="思源黑体" panose="020b0500000000000000" pitchFamily="34" charset="-122"/>
              </a:defRPr>
            </a:lvl3pPr>
            <a:lvl4pPr>
              <a:defRPr>
                <a:ea typeface="思源黑体" panose="020b0500000000000000" pitchFamily="34" charset="-122"/>
              </a:defRPr>
            </a:lvl4pPr>
            <a:lvl5pPr>
              <a:defRPr>
                <a:ea typeface="思源黑体" panose="020b0500000000000000" pitchFamily="34"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lvl1pPr>
              <a:defRPr>
                <a:ea typeface="思源黑体" panose="020b0500000000000000" pitchFamily="34"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lvl1pPr>
              <a:defRPr>
                <a:ea typeface="思源黑体" panose="020b0500000000000000" pitchFamily="34" charset="-122"/>
              </a:defRPr>
            </a:lvl1pPr>
            <a:lvl2pPr>
              <a:defRPr>
                <a:ea typeface="思源黑体" panose="020b0500000000000000" pitchFamily="34" charset="-122"/>
              </a:defRPr>
            </a:lvl2pPr>
            <a:lvl3pPr>
              <a:defRPr>
                <a:ea typeface="思源黑体" panose="020b0500000000000000" pitchFamily="34" charset="-122"/>
              </a:defRPr>
            </a:lvl3pPr>
            <a:lvl4pPr>
              <a:defRPr>
                <a:ea typeface="思源黑体" panose="020b0500000000000000" pitchFamily="34" charset="-122"/>
              </a:defRPr>
            </a:lvl4pPr>
            <a:lvl5pPr>
              <a:defRPr>
                <a:ea typeface="思源黑体" panose="020b0500000000000000" pitchFamily="34" charset="-122"/>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C5CB77-8098-4D9F-828A-A9CA9EE24C9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思源黑体" panose="020b05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8DCCBB-9EBE-497A-902C-BD42F3ACF9A7}"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cSld name="1_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088782-2B32-4233-814D-CED713BD12C4}"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934215-EF33-4E28-8D1D-CB1C76F57072}" type="slidenum">
              <a:rPr lang="zh-CN" altLang="en-US" smtClean="0"/>
              <a:t/>
            </a:fld>
            <a:endParaRPr lang="zh-CN" alt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xml" /><Relationship Id="rId3"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xml" /><Relationship Id="rId3" Type="http://schemas.openxmlformats.org/officeDocument/2006/relationships/image" Target="../media/image9.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xml" /><Relationship Id="rId3" Type="http://schemas.openxmlformats.org/officeDocument/2006/relationships/image" Target="../media/image10.png" /><Relationship Id="rId4" Type="http://schemas.openxmlformats.org/officeDocument/2006/relationships/image" Target="../media/image1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xml" /><Relationship Id="rId3" Type="http://schemas.openxmlformats.org/officeDocument/2006/relationships/image" Target="../media/image1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6.xml"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7.xml" /><Relationship Id="rId3" Type="http://schemas.openxmlformats.org/officeDocument/2006/relationships/image" Target="../media/image7.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8.xml" /><Relationship Id="rId3" Type="http://schemas.openxmlformats.org/officeDocument/2006/relationships/image" Target="../media/image1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50023132340111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695325" y="3214436"/>
            <a:ext cx="5034266" cy="58477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zh-CN" altLang="en-US" sz="3200" b="1" smtClean="0">
                <a:solidFill>
                  <a:srgbClr val="0070C0"/>
                </a:solidFill>
                <a:latin typeface="思源黑体" panose="020b0500000000000000" pitchFamily="34" charset="-122"/>
                <a:ea typeface="思源黑体" panose="020b0500000000000000" pitchFamily="34" charset="-122"/>
              </a:rPr>
              <a:t>企业生产成本控制培训</a:t>
            </a:r>
            <a:endParaRPr lang="zh-CN" altLang="en-US" sz="3200" b="1">
              <a:solidFill>
                <a:srgbClr val="0070C0"/>
              </a:solidFill>
              <a:latin typeface="思源黑体" panose="020b0500000000000000" pitchFamily="34" charset="-122"/>
              <a:ea typeface="思源黑体" panose="020b0500000000000000" pitchFamily="34" charset="-122"/>
            </a:endParaRPr>
          </a:p>
        </p:txBody>
      </p:sp>
      <p:grpSp>
        <p:nvGrpSpPr>
          <p:cNvPr id="7" name="组合 6"/>
          <p:cNvGrpSpPr/>
          <p:nvPr/>
        </p:nvGrpSpPr>
        <p:grpSpPr>
          <a:xfrm>
            <a:off x="783571" y="1581337"/>
            <a:ext cx="5961289" cy="1631216"/>
            <a:chOff x="1005568" y="934406"/>
            <a:chExt cx="5961289" cy="1631216"/>
          </a:xfrm>
        </p:grpSpPr>
        <p:sp>
          <p:nvSpPr>
            <p:cNvPr id="4" name="文本框 3"/>
            <p:cNvSpPr txBox="1"/>
            <p:nvPr/>
          </p:nvSpPr>
          <p:spPr>
            <a:xfrm>
              <a:off x="1005568" y="934406"/>
              <a:ext cx="5961289" cy="1631216"/>
            </a:xfrm>
            <a:prstGeom prst="rect">
              <a:avLst/>
            </a:prstGeom>
            <a:noFill/>
            <a:effectLst>
              <a:outerShdw blurRad="50800" dist="38100" dir="5400000" algn="t" rotWithShape="0">
                <a:prstClr val="black">
                  <a:alpha val="40000"/>
                </a:prstClr>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0000" smtClean="0">
                  <a:ln w="190500">
                    <a:solidFill>
                      <a:schemeClr val="bg1"/>
                    </a:solidFill>
                  </a:ln>
                  <a:solidFill>
                    <a:schemeClr val="bg1"/>
                  </a:solidFill>
                  <a:latin typeface="锐字真言体免费商用" panose="02010600030101010101" pitchFamily="2" charset="-122"/>
                  <a:ea typeface="锐字真言体免费商用" panose="02010600030101010101" pitchFamily="2" charset="-122"/>
                </a:rPr>
                <a:t>成本预算</a:t>
              </a:r>
              <a:endParaRPr lang="zh-CN" altLang="en-US" sz="10000">
                <a:ln w="190500">
                  <a:solidFill>
                    <a:schemeClr val="bg1"/>
                  </a:solidFill>
                </a:ln>
                <a:solidFill>
                  <a:schemeClr val="bg1"/>
                </a:solidFill>
                <a:latin typeface="锐字真言体免费商用" panose="02010600030101010101" pitchFamily="2" charset="-122"/>
                <a:ea typeface="锐字真言体免费商用" panose="02010600030101010101" pitchFamily="2" charset="-122"/>
              </a:endParaRPr>
            </a:p>
          </p:txBody>
        </p:sp>
        <p:sp>
          <p:nvSpPr>
            <p:cNvPr id="6" name="文本框 5"/>
            <p:cNvSpPr txBox="1"/>
            <p:nvPr/>
          </p:nvSpPr>
          <p:spPr>
            <a:xfrm>
              <a:off x="1005568" y="934406"/>
              <a:ext cx="5961289" cy="16312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0000" smtClean="0">
                  <a:solidFill>
                    <a:srgbClr val="0070C0"/>
                  </a:solidFill>
                  <a:latin typeface="锐字真言体免费商用" panose="02010600030101010101" pitchFamily="2" charset="-122"/>
                  <a:ea typeface="锐字真言体免费商用" panose="02010600030101010101" pitchFamily="2" charset="-122"/>
                </a:rPr>
                <a:t>成本预算</a:t>
              </a:r>
              <a:endParaRPr lang="zh-CN" altLang="en-US" sz="10000">
                <a:solidFill>
                  <a:srgbClr val="0070C0"/>
                </a:solidFill>
                <a:latin typeface="锐字真言体免费商用" panose="02010600030101010101" pitchFamily="2" charset="-122"/>
                <a:ea typeface="锐字真言体免费商用" panose="02010600030101010101" pitchFamily="2" charset="-122"/>
              </a:endParaRPr>
            </a:p>
          </p:txBody>
        </p:sp>
      </p:grpSp>
      <p:sp>
        <p:nvSpPr>
          <p:cNvPr id="2" name="文本框 1"/>
          <p:cNvSpPr txBox="1"/>
          <p:nvPr/>
        </p:nvSpPr>
        <p:spPr>
          <a:xfrm>
            <a:off x="705053" y="3896505"/>
            <a:ext cx="6279407" cy="5491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成本预算则是在成本估算的基础上</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制定出企业在一定时期内所需的成本预算</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以便企业能够更好地控制成本</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提高经济效益</a:t>
            </a:r>
            <a:r>
              <a:rPr lang="zh-CN" altLang="en-US" sz="1200" smtClean="0">
                <a:solidFill>
                  <a:schemeClr val="tx1">
                    <a:lumMod val="50000"/>
                    <a:lumOff val="50000"/>
                  </a:schemeClr>
                </a:solidFill>
                <a:latin typeface="思源黑体" panose="020b0500000000000000" pitchFamily="34" charset="-122"/>
                <a:ea typeface="思源黑体" panose="020b0500000000000000" pitchFamily="34" charset="-122"/>
              </a:rPr>
              <a:t>。制定</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出企业在一定时期内所需的成本</a:t>
            </a:r>
            <a:r>
              <a:rPr lang="zh-CN" altLang="en-US" sz="1200" smtClean="0">
                <a:solidFill>
                  <a:schemeClr val="tx1">
                    <a:lumMod val="50000"/>
                    <a:lumOff val="50000"/>
                  </a:schemeClr>
                </a:solidFill>
                <a:latin typeface="思源黑体" panose="020b0500000000000000" pitchFamily="34" charset="-122"/>
                <a:ea typeface="思源黑体" panose="020b0500000000000000" pitchFamily="34" charset="-122"/>
              </a:rPr>
              <a:t>预算。</a:t>
            </a:r>
            <a:endParaRPr lang="zh-CN" altLang="en-US" sz="120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8" name="矩形 7"/>
          <p:cNvSpPr/>
          <p:nvPr/>
        </p:nvSpPr>
        <p:spPr>
          <a:xfrm>
            <a:off x="705053" y="966062"/>
            <a:ext cx="5864360" cy="4308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zh-CN" altLang="en-US" sz="2200" b="1" smtClean="0">
                <a:solidFill>
                  <a:schemeClr val="tx1">
                    <a:lumMod val="50000"/>
                    <a:lumOff val="50000"/>
                  </a:schemeClr>
                </a:solidFill>
                <a:latin typeface="思源黑体" panose="020b0500000000000000" pitchFamily="34" charset="-122"/>
                <a:ea typeface="思源黑体" panose="020b0500000000000000" pitchFamily="34" charset="-122"/>
              </a:rPr>
              <a:t>简约插画</a:t>
            </a:r>
            <a:r>
              <a:rPr lang="en-US" altLang="zh-CN" sz="2200" b="1" smtClean="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2200" b="1" smtClean="0">
                <a:solidFill>
                  <a:schemeClr val="tx1">
                    <a:lumMod val="50000"/>
                    <a:lumOff val="50000"/>
                  </a:schemeClr>
                </a:solidFill>
                <a:latin typeface="思源黑体" panose="020b0500000000000000" pitchFamily="34" charset="-122"/>
                <a:ea typeface="思源黑体" panose="020b0500000000000000" pitchFamily="34" charset="-122"/>
              </a:rPr>
              <a:t>企业公司</a:t>
            </a:r>
            <a:r>
              <a:rPr lang="en-US" altLang="zh-CN" sz="2200" b="1" smtClean="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2200" b="1" smtClean="0">
                <a:solidFill>
                  <a:schemeClr val="tx1">
                    <a:lumMod val="50000"/>
                    <a:lumOff val="50000"/>
                  </a:schemeClr>
                </a:solidFill>
                <a:latin typeface="思源黑体" panose="020b0500000000000000" pitchFamily="34" charset="-122"/>
                <a:ea typeface="思源黑体" panose="020b0500000000000000" pitchFamily="34" charset="-122"/>
              </a:rPr>
              <a:t>培训课件</a:t>
            </a:r>
            <a:r>
              <a:rPr lang="en-US" altLang="zh-CN" sz="2200" b="1" smtClean="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2200" b="1" smtClean="0">
                <a:solidFill>
                  <a:schemeClr val="tx1">
                    <a:lumMod val="50000"/>
                    <a:lumOff val="50000"/>
                  </a:schemeClr>
                </a:solidFill>
                <a:latin typeface="思源黑体" panose="020b0500000000000000" pitchFamily="34" charset="-122"/>
                <a:ea typeface="思源黑体" panose="020b0500000000000000" pitchFamily="34" charset="-122"/>
              </a:rPr>
              <a:t>专业</a:t>
            </a:r>
            <a:r>
              <a:rPr lang="en-US" altLang="zh-CN" sz="2200" b="1" smtClean="0">
                <a:solidFill>
                  <a:schemeClr val="tx1">
                    <a:lumMod val="50000"/>
                    <a:lumOff val="50000"/>
                  </a:schemeClr>
                </a:solidFill>
                <a:latin typeface="思源黑体" panose="020b0500000000000000" pitchFamily="34" charset="-122"/>
                <a:ea typeface="思源黑体" panose="020b0500000000000000" pitchFamily="34" charset="-122"/>
              </a:rPr>
              <a:t>PPT</a:t>
            </a:r>
            <a:endParaRPr lang="zh-CN" altLang="en-US" sz="2200" b="1">
              <a:solidFill>
                <a:schemeClr val="tx1">
                  <a:lumMod val="50000"/>
                  <a:lumOff val="50000"/>
                </a:schemeClr>
              </a:solidFill>
              <a:latin typeface="思源黑体" panose="020b0500000000000000" pitchFamily="34" charset="-122"/>
              <a:ea typeface="思源黑体" panose="020b0500000000000000" pitchFamily="34" charset="-122"/>
            </a:endParaRPr>
          </a:p>
        </p:txBody>
      </p:sp>
      <p:grpSp>
        <p:nvGrpSpPr>
          <p:cNvPr id="12" name="组合 11"/>
          <p:cNvGrpSpPr/>
          <p:nvPr/>
        </p:nvGrpSpPr>
        <p:grpSpPr>
          <a:xfrm>
            <a:off x="778207" y="4698456"/>
            <a:ext cx="4679005" cy="505839"/>
            <a:chOff x="933855" y="4844374"/>
            <a:chExt cx="4679005" cy="505839"/>
          </a:xfrm>
        </p:grpSpPr>
        <p:sp>
          <p:nvSpPr>
            <p:cNvPr id="9" name="圆角矩形 8"/>
            <p:cNvSpPr/>
            <p:nvPr/>
          </p:nvSpPr>
          <p:spPr>
            <a:xfrm>
              <a:off x="933855" y="4844374"/>
              <a:ext cx="4679005" cy="505839"/>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ea typeface="思源黑体" panose="020b0500000000000000" pitchFamily="34" charset="-122"/>
              </a:endParaRPr>
            </a:p>
          </p:txBody>
        </p:sp>
        <p:sp>
          <p:nvSpPr>
            <p:cNvPr id="11" name="矩形 10"/>
            <p:cNvSpPr/>
            <p:nvPr/>
          </p:nvSpPr>
          <p:spPr>
            <a:xfrm>
              <a:off x="1330504" y="4912627"/>
              <a:ext cx="3885706"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zh-CN" altLang="en-US" b="1">
                  <a:solidFill>
                    <a:schemeClr val="bg1"/>
                  </a:solidFill>
                  <a:latin typeface="思源黑体" panose="020b0500000000000000" pitchFamily="34" charset="-122"/>
                  <a:ea typeface="思源黑体" panose="020b0500000000000000" pitchFamily="34" charset="-122"/>
                </a:rPr>
                <a:t>演讲</a:t>
              </a:r>
              <a:r>
                <a:rPr lang="zh-CN" altLang="en-US" b="1" smtClean="0">
                  <a:solidFill>
                    <a:schemeClr val="bg1"/>
                  </a:solidFill>
                  <a:latin typeface="思源黑体" panose="020b0500000000000000" pitchFamily="34" charset="-122"/>
                  <a:ea typeface="思源黑体" panose="020b0500000000000000" pitchFamily="34" charset="-122"/>
                </a:rPr>
                <a:t>人：   时间：</a:t>
              </a:r>
              <a:endParaRPr lang="zh-CN" altLang="en-US" b="1">
                <a:solidFill>
                  <a:schemeClr val="bg1"/>
                </a:solidFill>
                <a:latin typeface="思源黑体" panose="020b0500000000000000" pitchFamily="34" charset="-122"/>
                <a:ea typeface="思源黑体" panose="020b0500000000000000" pitchFamily="34" charset="-122"/>
              </a:endParaRPr>
            </a:p>
          </p:txBody>
        </p:sp>
      </p:grpSp>
    </p:spTree>
  </p:cSld>
  <p:clrMapOvr>
    <a:masterClrMapping/>
  </p:clrMapOvr>
  <mc:AlternateContent>
    <mc:Choice xmlns:p15="http://schemas.microsoft.com/office/powerpoint/2012/main" Requires="p15">
      <p:transitio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23" presetClass="entr" presetSubtype="36" dur="5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strVal val="(6*min(max(#ppt_w*#ppt_h,.3),1)-7.4)/-.7*#ppt_w"/>
                                          </p:val>
                                        </p:tav>
                                        <p:tav tm="100000">
                                          <p:val>
                                            <p:strVal val="#ppt_w"/>
                                          </p:val>
                                        </p:tav>
                                      </p:tavLst>
                                    </p:anim>
                                    <p:anim calcmode="lin" valueType="num">
                                      <p:cBhvr>
                                        <p:cTn id="12" dur="500" fill="hold"/>
                                        <p:tgtEl>
                                          <p:spTgt spid="7"/>
                                        </p:tgtEl>
                                        <p:attrNameLst>
                                          <p:attrName>ppt_h</p:attrName>
                                        </p:attrNameLst>
                                      </p:cBhvr>
                                      <p:tavLst>
                                        <p:tav tm="0">
                                          <p:val>
                                            <p:strVal val="(6*min(max(#ppt_w*#ppt_h,.3),1)-7.4)/-.7*#ppt_h"/>
                                          </p:val>
                                        </p:tav>
                                        <p:tav tm="100000">
                                          <p:val>
                                            <p:strVal val="#ppt_h"/>
                                          </p:val>
                                        </p:tav>
                                      </p:tavLst>
                                    </p:anim>
                                    <p:anim calcmode="lin" valueType="num">
                                      <p:cBhvr>
                                        <p:cTn id="13" dur="500" fill="hold"/>
                                        <p:tgtEl>
                                          <p:spTgt spid="7"/>
                                        </p:tgtEl>
                                        <p:attrNameLst>
                                          <p:attrName>ppt_x</p:attrName>
                                        </p:attrNameLst>
                                      </p:cBhvr>
                                      <p:tavLst>
                                        <p:tav tm="0">
                                          <p:val>
                                            <p:fltVal val="0.5"/>
                                          </p:val>
                                        </p:tav>
                                        <p:tav tm="100000">
                                          <p:val>
                                            <p:strVal val="#ppt_x"/>
                                          </p:val>
                                        </p:tav>
                                      </p:tavLst>
                                    </p:anim>
                                    <p:anim calcmode="lin" valueType="num">
                                      <p:cBhvr>
                                        <p:cTn id="14"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15" fill="hold" nodeType="afterGroup">
                            <p:stCondLst>
                              <p:cond delay="1000"/>
                            </p:stCondLst>
                            <p:childTnLst>
                              <p:par>
                                <p:cTn id="16" presetID="16" presetClass="entr" presetSubtype="21" dur="50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nodeType="afterGroup">
                            <p:stCondLst>
                              <p:cond delay="1500"/>
                            </p:stCondLst>
                            <p:childTnLst>
                              <p:par>
                                <p:cTn id="20" presetID="22" presetClass="entr" presetSubtype="8" dur="50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nodeType="afterGroup">
                            <p:stCondLst>
                              <p:cond delay="2000"/>
                            </p:stCondLst>
                            <p:childTnLst>
                              <p:par>
                                <p:cTn id="24" presetID="2" presetClass="entr" presetSubtype="4" dur="50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8"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9249" y="1527463"/>
            <a:ext cx="5199860" cy="4579422"/>
          </a:xfrm>
          <a:prstGeom prst="rect">
            <a:avLst/>
          </a:prstGeom>
        </p:spPr>
      </p:pic>
      <p:sp>
        <p:nvSpPr>
          <p:cNvPr id="4" name="矩形 3"/>
          <p:cNvSpPr/>
          <p:nvPr/>
        </p:nvSpPr>
        <p:spPr>
          <a:xfrm>
            <a:off x="2016219" y="2527186"/>
            <a:ext cx="3467616" cy="58477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chemeClr val="tx1">
                    <a:lumMod val="65000"/>
                    <a:lumOff val="35000"/>
                  </a:schemeClr>
                </a:solidFill>
                <a:latin typeface="思源黑体" panose="020b0500000000000000" pitchFamily="34" charset="-122"/>
                <a:ea typeface="思源黑体" panose="020b0500000000000000" pitchFamily="34" charset="-122"/>
              </a:rPr>
              <a:t>为什么要降低成本</a:t>
            </a:r>
            <a:endParaRPr lang="zh-CN" altLang="en-US" sz="3200">
              <a:solidFill>
                <a:schemeClr val="tx1">
                  <a:lumMod val="65000"/>
                  <a:lumOff val="35000"/>
                </a:schemeClr>
              </a:solidFill>
              <a:latin typeface="思源黑体" panose="020b0500000000000000" pitchFamily="34" charset="-122"/>
              <a:ea typeface="思源黑体" panose="020b0500000000000000" pitchFamily="34" charset="-122"/>
            </a:endParaRPr>
          </a:p>
        </p:txBody>
      </p:sp>
      <p:grpSp>
        <p:nvGrpSpPr>
          <p:cNvPr id="5" name="组合 4"/>
          <p:cNvGrpSpPr/>
          <p:nvPr/>
        </p:nvGrpSpPr>
        <p:grpSpPr>
          <a:xfrm>
            <a:off x="1286154" y="2459573"/>
            <a:ext cx="720000" cy="720000"/>
            <a:chOff x="2394904" y="3210888"/>
            <a:chExt cx="720000" cy="720000"/>
          </a:xfrm>
        </p:grpSpPr>
        <p:sp>
          <p:nvSpPr>
            <p:cNvPr id="6" name="椭圆 5"/>
            <p:cNvSpPr>
              <a:spLocks noChangeAspect="1"/>
            </p:cNvSpPr>
            <p:nvPr/>
          </p:nvSpPr>
          <p:spPr>
            <a:xfrm>
              <a:off x="2394904" y="3210888"/>
              <a:ext cx="720000" cy="72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7" name="文本框 6"/>
            <p:cNvSpPr txBox="1"/>
            <p:nvPr/>
          </p:nvSpPr>
          <p:spPr>
            <a:xfrm>
              <a:off x="2420518" y="3312368"/>
              <a:ext cx="668773"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bg1"/>
                  </a:solidFill>
                  <a:latin typeface="锐字真言体免费商用" panose="02010600030101010101" pitchFamily="2" charset="-122"/>
                  <a:ea typeface="锐字真言体免费商用" panose="02010600030101010101" pitchFamily="2" charset="-122"/>
                </a:rPr>
                <a:t>01</a:t>
              </a:r>
              <a:endParaRPr lang="zh-CN" altLang="en-US" sz="3200">
                <a:solidFill>
                  <a:schemeClr val="bg1"/>
                </a:solidFill>
                <a:latin typeface="锐字真言体免费商用" panose="02010600030101010101" pitchFamily="2" charset="-122"/>
                <a:ea typeface="锐字真言体免费商用" panose="02010600030101010101" pitchFamily="2" charset="-122"/>
              </a:endParaRPr>
            </a:p>
          </p:txBody>
        </p:sp>
      </p:grpSp>
      <p:sp>
        <p:nvSpPr>
          <p:cNvPr id="8" name="矩形 7"/>
          <p:cNvSpPr/>
          <p:nvPr/>
        </p:nvSpPr>
        <p:spPr>
          <a:xfrm>
            <a:off x="5105428" y="1060023"/>
            <a:ext cx="2002915" cy="10926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6500" smtClean="0">
                <a:solidFill>
                  <a:srgbClr val="0070C0"/>
                </a:solidFill>
                <a:latin typeface="锐字真言体免费商用" panose="02010600030101010101" pitchFamily="2" charset="-122"/>
                <a:ea typeface="锐字真言体免费商用" panose="02010600030101010101" pitchFamily="2" charset="-122"/>
              </a:rPr>
              <a:t>目录</a:t>
            </a:r>
            <a:endParaRPr lang="zh-CN" altLang="en-US" sz="6500">
              <a:solidFill>
                <a:srgbClr val="0070C0"/>
              </a:solidFill>
              <a:latin typeface="锐字真言体免费商用" panose="02010600030101010101" pitchFamily="2" charset="-122"/>
              <a:ea typeface="锐字真言体免费商用" panose="02010600030101010101" pitchFamily="2" charset="-122"/>
            </a:endParaRPr>
          </a:p>
        </p:txBody>
      </p:sp>
      <p:sp>
        <p:nvSpPr>
          <p:cNvPr id="9" name="矩形 8"/>
          <p:cNvSpPr/>
          <p:nvPr/>
        </p:nvSpPr>
        <p:spPr>
          <a:xfrm>
            <a:off x="2746284" y="3411845"/>
            <a:ext cx="1826141" cy="58477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chemeClr val="tx1">
                    <a:lumMod val="65000"/>
                    <a:lumOff val="35000"/>
                  </a:schemeClr>
                </a:solidFill>
                <a:latin typeface="思源黑体" panose="020b0500000000000000" pitchFamily="34" charset="-122"/>
                <a:ea typeface="思源黑体" panose="020b0500000000000000" pitchFamily="34" charset="-122"/>
              </a:rPr>
              <a:t>成本控制</a:t>
            </a:r>
            <a:endParaRPr lang="zh-CN" altLang="en-US" sz="3200">
              <a:solidFill>
                <a:schemeClr val="tx1">
                  <a:lumMod val="65000"/>
                  <a:lumOff val="35000"/>
                </a:schemeClr>
              </a:solidFill>
              <a:latin typeface="思源黑体" panose="020b0500000000000000" pitchFamily="34" charset="-122"/>
              <a:ea typeface="思源黑体" panose="020b0500000000000000" pitchFamily="34" charset="-122"/>
            </a:endParaRPr>
          </a:p>
        </p:txBody>
      </p:sp>
      <p:grpSp>
        <p:nvGrpSpPr>
          <p:cNvPr id="10" name="组合 9"/>
          <p:cNvGrpSpPr/>
          <p:nvPr/>
        </p:nvGrpSpPr>
        <p:grpSpPr>
          <a:xfrm>
            <a:off x="2016219" y="3344232"/>
            <a:ext cx="720000" cy="720000"/>
            <a:chOff x="2394904" y="3210888"/>
            <a:chExt cx="720000" cy="720000"/>
          </a:xfrm>
        </p:grpSpPr>
        <p:sp>
          <p:nvSpPr>
            <p:cNvPr id="11" name="椭圆 10"/>
            <p:cNvSpPr>
              <a:spLocks noChangeAspect="1"/>
            </p:cNvSpPr>
            <p:nvPr/>
          </p:nvSpPr>
          <p:spPr>
            <a:xfrm>
              <a:off x="2394904" y="3210888"/>
              <a:ext cx="720000" cy="72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12" name="文本框 11"/>
            <p:cNvSpPr txBox="1"/>
            <p:nvPr/>
          </p:nvSpPr>
          <p:spPr>
            <a:xfrm>
              <a:off x="2419716" y="3312368"/>
              <a:ext cx="670376"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bg1"/>
                  </a:solidFill>
                  <a:latin typeface="锐字真言体免费商用" panose="02010600030101010101" pitchFamily="2" charset="-122"/>
                  <a:ea typeface="锐字真言体免费商用" panose="02010600030101010101" pitchFamily="2" charset="-122"/>
                </a:rPr>
                <a:t>02</a:t>
              </a:r>
              <a:endParaRPr lang="zh-CN" altLang="en-US" sz="3200">
                <a:solidFill>
                  <a:schemeClr val="bg1"/>
                </a:solidFill>
                <a:latin typeface="锐字真言体免费商用" panose="02010600030101010101" pitchFamily="2" charset="-122"/>
                <a:ea typeface="锐字真言体免费商用" panose="02010600030101010101" pitchFamily="2" charset="-122"/>
              </a:endParaRPr>
            </a:p>
          </p:txBody>
        </p:sp>
      </p:grpSp>
      <p:sp>
        <p:nvSpPr>
          <p:cNvPr id="13" name="矩形 12"/>
          <p:cNvSpPr/>
          <p:nvPr/>
        </p:nvSpPr>
        <p:spPr>
          <a:xfrm>
            <a:off x="3440671" y="4296503"/>
            <a:ext cx="2646878" cy="58477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chemeClr val="tx1">
                    <a:lumMod val="65000"/>
                    <a:lumOff val="35000"/>
                  </a:schemeClr>
                </a:solidFill>
                <a:latin typeface="思源黑体" panose="020b0500000000000000" pitchFamily="34" charset="-122"/>
                <a:ea typeface="思源黑体" panose="020b0500000000000000" pitchFamily="34" charset="-122"/>
              </a:rPr>
              <a:t>精益成本管理</a:t>
            </a:r>
            <a:endParaRPr lang="zh-CN" altLang="en-US" sz="3200">
              <a:solidFill>
                <a:schemeClr val="tx1">
                  <a:lumMod val="65000"/>
                  <a:lumOff val="35000"/>
                </a:schemeClr>
              </a:solidFill>
              <a:latin typeface="思源黑体" panose="020b0500000000000000" pitchFamily="34" charset="-122"/>
              <a:ea typeface="思源黑体" panose="020b0500000000000000" pitchFamily="34" charset="-122"/>
            </a:endParaRPr>
          </a:p>
        </p:txBody>
      </p:sp>
      <p:grpSp>
        <p:nvGrpSpPr>
          <p:cNvPr id="14" name="组合 13"/>
          <p:cNvGrpSpPr/>
          <p:nvPr/>
        </p:nvGrpSpPr>
        <p:grpSpPr>
          <a:xfrm>
            <a:off x="2710606" y="4228890"/>
            <a:ext cx="720000" cy="720000"/>
            <a:chOff x="2394904" y="3210888"/>
            <a:chExt cx="720000" cy="720000"/>
          </a:xfrm>
        </p:grpSpPr>
        <p:sp>
          <p:nvSpPr>
            <p:cNvPr id="15" name="椭圆 14"/>
            <p:cNvSpPr>
              <a:spLocks noChangeAspect="1"/>
            </p:cNvSpPr>
            <p:nvPr/>
          </p:nvSpPr>
          <p:spPr>
            <a:xfrm>
              <a:off x="2394904" y="3210888"/>
              <a:ext cx="720000" cy="72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16" name="文本框 15"/>
            <p:cNvSpPr txBox="1"/>
            <p:nvPr/>
          </p:nvSpPr>
          <p:spPr>
            <a:xfrm>
              <a:off x="2420518" y="3312368"/>
              <a:ext cx="668773"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bg1"/>
                  </a:solidFill>
                  <a:latin typeface="锐字真言体免费商用" panose="02010600030101010101" pitchFamily="2" charset="-122"/>
                  <a:ea typeface="锐字真言体免费商用" panose="02010600030101010101" pitchFamily="2" charset="-122"/>
                </a:rPr>
                <a:t>03</a:t>
              </a:r>
              <a:endParaRPr lang="zh-CN" altLang="en-US" sz="3200">
                <a:solidFill>
                  <a:schemeClr val="bg1"/>
                </a:solidFill>
                <a:latin typeface="锐字真言体免费商用" panose="02010600030101010101" pitchFamily="2" charset="-122"/>
                <a:ea typeface="锐字真言体免费商用" panose="02010600030101010101" pitchFamily="2" charset="-122"/>
              </a:endParaRPr>
            </a:p>
          </p:txBody>
        </p:sp>
      </p:grpSp>
      <p:sp>
        <p:nvSpPr>
          <p:cNvPr id="17" name="矩形 16"/>
          <p:cNvSpPr/>
          <p:nvPr/>
        </p:nvSpPr>
        <p:spPr>
          <a:xfrm>
            <a:off x="4171585" y="5248773"/>
            <a:ext cx="3467616" cy="58477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chemeClr val="tx1">
                    <a:lumMod val="65000"/>
                    <a:lumOff val="35000"/>
                  </a:schemeClr>
                </a:solidFill>
                <a:latin typeface="思源黑体" panose="020b0500000000000000" pitchFamily="34" charset="-122"/>
                <a:ea typeface="思源黑体" panose="020b0500000000000000" pitchFamily="34" charset="-122"/>
              </a:rPr>
              <a:t>成本控制体系制定</a:t>
            </a:r>
            <a:endParaRPr lang="zh-CN" altLang="en-US" sz="3200">
              <a:solidFill>
                <a:schemeClr val="tx1">
                  <a:lumMod val="65000"/>
                  <a:lumOff val="35000"/>
                </a:schemeClr>
              </a:solidFill>
              <a:latin typeface="思源黑体" panose="020b0500000000000000" pitchFamily="34" charset="-122"/>
              <a:ea typeface="思源黑体" panose="020b0500000000000000" pitchFamily="34" charset="-122"/>
            </a:endParaRPr>
          </a:p>
        </p:txBody>
      </p:sp>
      <p:grpSp>
        <p:nvGrpSpPr>
          <p:cNvPr id="18" name="组合 17"/>
          <p:cNvGrpSpPr/>
          <p:nvPr/>
        </p:nvGrpSpPr>
        <p:grpSpPr>
          <a:xfrm>
            <a:off x="3441520" y="5181160"/>
            <a:ext cx="720000" cy="720000"/>
            <a:chOff x="2394904" y="3210888"/>
            <a:chExt cx="720000" cy="720000"/>
          </a:xfrm>
        </p:grpSpPr>
        <p:sp>
          <p:nvSpPr>
            <p:cNvPr id="19" name="椭圆 18"/>
            <p:cNvSpPr>
              <a:spLocks noChangeAspect="1"/>
            </p:cNvSpPr>
            <p:nvPr/>
          </p:nvSpPr>
          <p:spPr>
            <a:xfrm>
              <a:off x="2394904" y="3210888"/>
              <a:ext cx="720000" cy="72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20" name="文本框 19"/>
            <p:cNvSpPr txBox="1"/>
            <p:nvPr/>
          </p:nvSpPr>
          <p:spPr>
            <a:xfrm>
              <a:off x="2418113" y="3312368"/>
              <a:ext cx="673582"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bg1"/>
                  </a:solidFill>
                  <a:latin typeface="锐字真言体免费商用" panose="02010600030101010101" pitchFamily="2" charset="-122"/>
                  <a:ea typeface="锐字真言体免费商用" panose="02010600030101010101" pitchFamily="2" charset="-122"/>
                </a:rPr>
                <a:t>04</a:t>
              </a:r>
              <a:endParaRPr lang="zh-CN" altLang="en-US" sz="3200">
                <a:solidFill>
                  <a:schemeClr val="bg1"/>
                </a:solidFill>
                <a:latin typeface="锐字真言体免费商用" panose="02010600030101010101" pitchFamily="2" charset="-122"/>
                <a:ea typeface="锐字真言体免费商用" panose="02010600030101010101" pitchFamily="2" charset="-122"/>
              </a:endParaRP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nodeType="afterGroup">
                            <p:stCondLst>
                              <p:cond delay="500"/>
                            </p:stCondLst>
                            <p:childTnLst>
                              <p:par>
                                <p:cTn id="11" presetID="22" presetClass="entr" presetSubtype="4" dur="50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par>
                          <p:cTn id="14" fill="hold" nodeType="afterGroup">
                            <p:stCondLst>
                              <p:cond delay="1000"/>
                            </p:stCondLst>
                            <p:childTnLst>
                              <p:par>
                                <p:cTn id="15" presetID="31" presetClass="entr" presetSubtype="0" dur="1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childTnLst>
                          </p:cTn>
                        </p:par>
                        <p:par>
                          <p:cTn id="21" fill="hold" nodeType="afterGroup">
                            <p:stCondLst>
                              <p:cond delay="2000"/>
                            </p:stCondLst>
                            <p:childTnLst>
                              <p:par>
                                <p:cTn id="22" presetID="22" presetClass="entr" presetSubtype="8" dur="50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nodeType="afterGroup">
                            <p:stCondLst>
                              <p:cond delay="2500"/>
                            </p:stCondLst>
                            <p:childTnLst>
                              <p:par>
                                <p:cTn id="26" presetID="31" presetClass="entr" presetSubtype="0" dur="1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par>
                          <p:cTn id="32" fill="hold" nodeType="afterGroup">
                            <p:stCondLst>
                              <p:cond delay="3500"/>
                            </p:stCondLst>
                            <p:childTnLst>
                              <p:par>
                                <p:cTn id="33" presetID="22" presetClass="entr" presetSubtype="8" dur="50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nodeType="afterGroup">
                            <p:stCondLst>
                              <p:cond delay="4000"/>
                            </p:stCondLst>
                            <p:childTnLst>
                              <p:par>
                                <p:cTn id="37" presetID="31" presetClass="entr" presetSubtype="0" dur="100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1000" fill="hold"/>
                                        <p:tgtEl>
                                          <p:spTgt spid="14"/>
                                        </p:tgtEl>
                                        <p:attrNameLst>
                                          <p:attrName>ppt_w</p:attrName>
                                        </p:attrNameLst>
                                      </p:cBhvr>
                                      <p:tavLst>
                                        <p:tav tm="0">
                                          <p:val>
                                            <p:fltVal val="0"/>
                                          </p:val>
                                        </p:tav>
                                        <p:tav tm="100000">
                                          <p:val>
                                            <p:strVal val="#ppt_w"/>
                                          </p:val>
                                        </p:tav>
                                      </p:tavLst>
                                    </p:anim>
                                    <p:anim calcmode="lin" valueType="num">
                                      <p:cBhvr>
                                        <p:cTn id="40" dur="1000" fill="hold"/>
                                        <p:tgtEl>
                                          <p:spTgt spid="14"/>
                                        </p:tgtEl>
                                        <p:attrNameLst>
                                          <p:attrName>ppt_h</p:attrName>
                                        </p:attrNameLst>
                                      </p:cBhvr>
                                      <p:tavLst>
                                        <p:tav tm="0">
                                          <p:val>
                                            <p:fltVal val="0"/>
                                          </p:val>
                                        </p:tav>
                                        <p:tav tm="100000">
                                          <p:val>
                                            <p:strVal val="#ppt_h"/>
                                          </p:val>
                                        </p:tav>
                                      </p:tavLst>
                                    </p:anim>
                                    <p:anim calcmode="lin" valueType="num">
                                      <p:cBhvr>
                                        <p:cTn id="41" dur="1000" fill="hold"/>
                                        <p:tgtEl>
                                          <p:spTgt spid="14"/>
                                        </p:tgtEl>
                                        <p:attrNameLst>
                                          <p:attrName>style.rotation</p:attrName>
                                        </p:attrNameLst>
                                      </p:cBhvr>
                                      <p:tavLst>
                                        <p:tav tm="0">
                                          <p:val>
                                            <p:fltVal val="90"/>
                                          </p:val>
                                        </p:tav>
                                        <p:tav tm="100000">
                                          <p:val>
                                            <p:fltVal val="0"/>
                                          </p:val>
                                        </p:tav>
                                      </p:tavLst>
                                    </p:anim>
                                    <p:animEffect transition="in" filter="fade">
                                      <p:cBhvr>
                                        <p:cTn id="42" dur="1000"/>
                                        <p:tgtEl>
                                          <p:spTgt spid="14"/>
                                        </p:tgtEl>
                                      </p:cBhvr>
                                    </p:animEffect>
                                  </p:childTnLst>
                                </p:cTn>
                              </p:par>
                            </p:childTnLst>
                          </p:cTn>
                        </p:par>
                        <p:par>
                          <p:cTn id="43" fill="hold" nodeType="afterGroup">
                            <p:stCondLst>
                              <p:cond delay="5000"/>
                            </p:stCondLst>
                            <p:childTnLst>
                              <p:par>
                                <p:cTn id="44" presetID="22" presetClass="entr" presetSubtype="8" dur="50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nodeType="afterGroup">
                            <p:stCondLst>
                              <p:cond delay="5500"/>
                            </p:stCondLst>
                            <p:childTnLst>
                              <p:par>
                                <p:cTn id="48" presetID="31" presetClass="entr" presetSubtype="0" dur="1000"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1000" fill="hold"/>
                                        <p:tgtEl>
                                          <p:spTgt spid="18"/>
                                        </p:tgtEl>
                                        <p:attrNameLst>
                                          <p:attrName>ppt_w</p:attrName>
                                        </p:attrNameLst>
                                      </p:cBhvr>
                                      <p:tavLst>
                                        <p:tav tm="0">
                                          <p:val>
                                            <p:fltVal val="0"/>
                                          </p:val>
                                        </p:tav>
                                        <p:tav tm="100000">
                                          <p:val>
                                            <p:strVal val="#ppt_w"/>
                                          </p:val>
                                        </p:tav>
                                      </p:tavLst>
                                    </p:anim>
                                    <p:anim calcmode="lin" valueType="num">
                                      <p:cBhvr>
                                        <p:cTn id="51" dur="1000" fill="hold"/>
                                        <p:tgtEl>
                                          <p:spTgt spid="18"/>
                                        </p:tgtEl>
                                        <p:attrNameLst>
                                          <p:attrName>ppt_h</p:attrName>
                                        </p:attrNameLst>
                                      </p:cBhvr>
                                      <p:tavLst>
                                        <p:tav tm="0">
                                          <p:val>
                                            <p:fltVal val="0"/>
                                          </p:val>
                                        </p:tav>
                                        <p:tav tm="100000">
                                          <p:val>
                                            <p:strVal val="#ppt_h"/>
                                          </p:val>
                                        </p:tav>
                                      </p:tavLst>
                                    </p:anim>
                                    <p:anim calcmode="lin" valueType="num">
                                      <p:cBhvr>
                                        <p:cTn id="52" dur="1000" fill="hold"/>
                                        <p:tgtEl>
                                          <p:spTgt spid="18"/>
                                        </p:tgtEl>
                                        <p:attrNameLst>
                                          <p:attrName>style.rotation</p:attrName>
                                        </p:attrNameLst>
                                      </p:cBhvr>
                                      <p:tavLst>
                                        <p:tav tm="0">
                                          <p:val>
                                            <p:fltVal val="90"/>
                                          </p:val>
                                        </p:tav>
                                        <p:tav tm="100000">
                                          <p:val>
                                            <p:fltVal val="0"/>
                                          </p:val>
                                        </p:tav>
                                      </p:tavLst>
                                    </p:anim>
                                    <p:animEffect transition="in" filter="fade">
                                      <p:cBhvr>
                                        <p:cTn id="53" dur="1000"/>
                                        <p:tgtEl>
                                          <p:spTgt spid="18"/>
                                        </p:tgtEl>
                                      </p:cBhvr>
                                    </p:animEffect>
                                  </p:childTnLst>
                                </p:cTn>
                              </p:par>
                            </p:childTnLst>
                          </p:cTn>
                        </p:par>
                        <p:par>
                          <p:cTn id="54" fill="hold" nodeType="afterGroup">
                            <p:stCondLst>
                              <p:cond delay="6500"/>
                            </p:stCondLst>
                            <p:childTnLst>
                              <p:par>
                                <p:cTn id="55" presetID="22" presetClass="entr" presetSubtype="8" dur="50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3" grpId="0"/>
      <p:bldP spid="17"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组合 2"/>
          <p:cNvGrpSpPr/>
          <p:nvPr/>
        </p:nvGrpSpPr>
        <p:grpSpPr>
          <a:xfrm>
            <a:off x="919629" y="2329093"/>
            <a:ext cx="10352742" cy="1477328"/>
            <a:chOff x="1005568" y="934406"/>
            <a:chExt cx="10352742" cy="1477328"/>
          </a:xfrm>
        </p:grpSpPr>
        <p:sp>
          <p:nvSpPr>
            <p:cNvPr id="4" name="文本框 3"/>
            <p:cNvSpPr txBox="1"/>
            <p:nvPr/>
          </p:nvSpPr>
          <p:spPr>
            <a:xfrm>
              <a:off x="1005568" y="934406"/>
              <a:ext cx="10352742" cy="1477328"/>
            </a:xfrm>
            <a:prstGeom prst="rect">
              <a:avLst/>
            </a:prstGeom>
            <a:noFill/>
            <a:effectLst>
              <a:outerShdw blurRad="50800" dist="38100" dir="5400000" algn="t" rotWithShape="0">
                <a:prstClr val="black">
                  <a:alpha val="40000"/>
                </a:prstClr>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9000">
                  <a:ln w="190500">
                    <a:solidFill>
                      <a:schemeClr val="bg1"/>
                    </a:solidFill>
                  </a:ln>
                  <a:solidFill>
                    <a:schemeClr val="bg1"/>
                  </a:solidFill>
                  <a:latin typeface="锐字真言体免费商用" panose="02010600030101010101" pitchFamily="2" charset="-122"/>
                  <a:ea typeface="锐字真言体免费商用" panose="02010600030101010101" pitchFamily="2" charset="-122"/>
                </a:rPr>
                <a:t>为什么要降低成本</a:t>
              </a:r>
              <a:endParaRPr lang="zh-CN" altLang="en-US" sz="9000">
                <a:ln w="190500">
                  <a:solidFill>
                    <a:schemeClr val="bg1"/>
                  </a:solidFill>
                </a:ln>
                <a:solidFill>
                  <a:schemeClr val="bg1"/>
                </a:solidFill>
                <a:latin typeface="锐字真言体免费商用" panose="02010600030101010101" pitchFamily="2" charset="-122"/>
                <a:ea typeface="锐字真言体免费商用" panose="02010600030101010101" pitchFamily="2" charset="-122"/>
              </a:endParaRPr>
            </a:p>
          </p:txBody>
        </p:sp>
        <p:sp>
          <p:nvSpPr>
            <p:cNvPr id="5" name="文本框 4"/>
            <p:cNvSpPr txBox="1"/>
            <p:nvPr/>
          </p:nvSpPr>
          <p:spPr>
            <a:xfrm>
              <a:off x="1005568" y="934406"/>
              <a:ext cx="10352742"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9000">
                  <a:solidFill>
                    <a:srgbClr val="0070C0"/>
                  </a:solidFill>
                  <a:latin typeface="锐字真言体免费商用" panose="02010600030101010101" pitchFamily="2" charset="-122"/>
                  <a:ea typeface="锐字真言体免费商用" panose="02010600030101010101" pitchFamily="2" charset="-122"/>
                </a:rPr>
                <a:t>为什么要降低成本</a:t>
              </a:r>
              <a:endParaRPr lang="zh-CN" altLang="en-US" sz="9000">
                <a:solidFill>
                  <a:srgbClr val="0070C0"/>
                </a:solidFill>
                <a:latin typeface="锐字真言体免费商用" panose="02010600030101010101" pitchFamily="2" charset="-122"/>
                <a:ea typeface="锐字真言体免费商用" panose="02010600030101010101" pitchFamily="2" charset="-122"/>
              </a:endParaRPr>
            </a:p>
          </p:txBody>
        </p:sp>
      </p:grpSp>
      <p:sp>
        <p:nvSpPr>
          <p:cNvPr id="7" name="文本框 6"/>
          <p:cNvSpPr txBox="1"/>
          <p:nvPr/>
        </p:nvSpPr>
        <p:spPr>
          <a:xfrm>
            <a:off x="2956296" y="3806421"/>
            <a:ext cx="6279407" cy="5491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成本预算则是在成本估算的基础上</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制定出企业在一定时期内所需的成本预算</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以便企业能够更好地控制成本</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提高经济效益</a:t>
            </a:r>
            <a:r>
              <a:rPr lang="zh-CN" altLang="en-US" sz="1200" smtClean="0">
                <a:solidFill>
                  <a:schemeClr val="tx1">
                    <a:lumMod val="50000"/>
                    <a:lumOff val="50000"/>
                  </a:schemeClr>
                </a:solidFill>
                <a:latin typeface="思源黑体" panose="020b0500000000000000" pitchFamily="34" charset="-122"/>
                <a:ea typeface="思源黑体" panose="020b0500000000000000" pitchFamily="34" charset="-122"/>
              </a:rPr>
              <a:t>。制定</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出企业在一定时期内所需的成本</a:t>
            </a:r>
            <a:r>
              <a:rPr lang="zh-CN" altLang="en-US" sz="1200" smtClean="0">
                <a:solidFill>
                  <a:schemeClr val="tx1">
                    <a:lumMod val="50000"/>
                    <a:lumOff val="50000"/>
                  </a:schemeClr>
                </a:solidFill>
                <a:latin typeface="思源黑体" panose="020b0500000000000000" pitchFamily="34" charset="-122"/>
                <a:ea typeface="思源黑体" panose="020b0500000000000000" pitchFamily="34" charset="-122"/>
              </a:rPr>
              <a:t>预算。</a:t>
            </a:r>
            <a:endParaRPr lang="zh-CN" altLang="en-US" sz="1200">
              <a:solidFill>
                <a:schemeClr val="tx1">
                  <a:lumMod val="50000"/>
                  <a:lumOff val="50000"/>
                </a:schemeClr>
              </a:solidFill>
              <a:latin typeface="思源黑体" panose="020b0500000000000000" pitchFamily="34" charset="-122"/>
              <a:ea typeface="思源黑体" panose="020b0500000000000000" pitchFamily="34" charset="-122"/>
            </a:endParaRPr>
          </a:p>
        </p:txBody>
      </p:sp>
      <p:grpSp>
        <p:nvGrpSpPr>
          <p:cNvPr id="10" name="组合 9"/>
          <p:cNvGrpSpPr/>
          <p:nvPr/>
        </p:nvGrpSpPr>
        <p:grpSpPr>
          <a:xfrm>
            <a:off x="5610000" y="958135"/>
            <a:ext cx="972000" cy="972000"/>
            <a:chOff x="2321233" y="3210888"/>
            <a:chExt cx="972000" cy="972000"/>
          </a:xfrm>
        </p:grpSpPr>
        <p:sp>
          <p:nvSpPr>
            <p:cNvPr id="11" name="椭圆 10"/>
            <p:cNvSpPr>
              <a:spLocks noChangeAspect="1"/>
            </p:cNvSpPr>
            <p:nvPr/>
          </p:nvSpPr>
          <p:spPr>
            <a:xfrm>
              <a:off x="2321233" y="3210888"/>
              <a:ext cx="972000" cy="97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12" name="文本框 11"/>
            <p:cNvSpPr txBox="1"/>
            <p:nvPr/>
          </p:nvSpPr>
          <p:spPr>
            <a:xfrm>
              <a:off x="2373461" y="3360918"/>
              <a:ext cx="867545" cy="78483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500" smtClean="0">
                  <a:solidFill>
                    <a:schemeClr val="bg1"/>
                  </a:solidFill>
                  <a:latin typeface="锐字真言体免费商用" panose="02010600030101010101" pitchFamily="2" charset="-122"/>
                  <a:ea typeface="锐字真言体免费商用" panose="02010600030101010101" pitchFamily="2" charset="-122"/>
                </a:rPr>
                <a:t>01</a:t>
              </a:r>
              <a:endParaRPr lang="zh-CN" altLang="en-US" sz="4500">
                <a:solidFill>
                  <a:schemeClr val="bg1"/>
                </a:solidFill>
                <a:latin typeface="锐字真言体免费商用" panose="02010600030101010101" pitchFamily="2" charset="-122"/>
                <a:ea typeface="锐字真言体免费商用" panose="02010600030101010101" pitchFamily="2" charset="-122"/>
              </a:endParaRPr>
            </a:p>
          </p:txBody>
        </p:sp>
      </p:grpSp>
    </p:spTree>
  </p:cSld>
  <p:clrMapOvr>
    <a:masterClrMapping/>
  </p:clrMapOvr>
  <mc:AlternateContent>
    <mc:Choice xmlns:p14="http://schemas.microsoft.com/office/powerpoint/2010/main" Requires="p14">
      <p:transition spd="slow" advTm="4000" p14:dur="1500">
        <p:split orient="vert"/>
      </p:transition>
    </mc:Choice>
    <mc:Fallback>
      <p:transition spd="slow" advTm="4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dur="1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nodeType="afterGroup">
                            <p:stCondLst>
                              <p:cond delay="1000"/>
                            </p:stCondLst>
                            <p:childTnLst>
                              <p:par>
                                <p:cTn id="12" presetID="23" presetClass="entr" presetSubtype="36" dur="5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
                                        </p:tgtEl>
                                        <p:attrNameLst>
                                          <p:attrName>ppt_x</p:attrName>
                                        </p:attrNameLst>
                                      </p:cBhvr>
                                      <p:tavLst>
                                        <p:tav tm="0">
                                          <p:val>
                                            <p:fltVal val="0.5"/>
                                          </p:val>
                                        </p:tav>
                                        <p:tav tm="100000">
                                          <p:val>
                                            <p:strVal val="#ppt_x"/>
                                          </p:val>
                                        </p:tav>
                                      </p:tavLst>
                                    </p:anim>
                                    <p:anim calcmode="lin" valueType="num">
                                      <p:cBhvr>
                                        <p:cTn id="17"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1500"/>
                            </p:stCondLst>
                            <p:childTnLst>
                              <p:par>
                                <p:cTn id="19" presetID="16" presetClass="entr" presetSubtype="21" dur="50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rcRect b="6425"/>
          <a:stretch>
            <a:fillRect/>
          </a:stretch>
        </p:blipFill>
        <p:spPr>
          <a:xfrm>
            <a:off x="6521399" y="2653272"/>
            <a:ext cx="4210826" cy="3825349"/>
          </a:xfrm>
          <a:prstGeom prst="rect">
            <a:avLst/>
          </a:prstGeom>
        </p:spPr>
      </p:pic>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solidFill>
                  <a:srgbClr val="0070C0"/>
                </a:solidFill>
                <a:latin typeface="思源黑体" panose="020b0500000000000000" pitchFamily="34" charset="-122"/>
                <a:ea typeface="思源黑体" panose="020b0500000000000000" pitchFamily="34" charset="-122"/>
              </a:rPr>
              <a:t>为什么要降低成本</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616411" y="2952758"/>
            <a:ext cx="4842753" cy="277890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误区</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一：成本意识偏差</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误区二：成本效益理念淡薄</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误区三：只注重成本节约而忽视成本避免</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误区四：降低成本的群众基础薄弱</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误区五：成本控制缺乏战略规划与战略指导</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9" name="组合 8"/>
          <p:cNvGrpSpPr/>
          <p:nvPr/>
        </p:nvGrpSpPr>
        <p:grpSpPr>
          <a:xfrm>
            <a:off x="3211750" y="1677103"/>
            <a:ext cx="5787957" cy="653704"/>
            <a:chOff x="2966936" y="1677103"/>
            <a:chExt cx="5787957" cy="653704"/>
          </a:xfrm>
        </p:grpSpPr>
        <p:sp>
          <p:nvSpPr>
            <p:cNvPr id="3" name="文本框 2"/>
            <p:cNvSpPr txBox="1"/>
            <p:nvPr/>
          </p:nvSpPr>
          <p:spPr>
            <a:xfrm>
              <a:off x="3565572" y="1788512"/>
              <a:ext cx="459068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企业成本控制存在的误区及其危害</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6" name="组合 5"/>
            <p:cNvGrpSpPr/>
            <p:nvPr/>
          </p:nvGrpSpPr>
          <p:grpSpPr>
            <a:xfrm>
              <a:off x="2966936" y="1677103"/>
              <a:ext cx="5787957" cy="653704"/>
              <a:chOff x="2966936" y="1677103"/>
              <a:chExt cx="5787957" cy="653704"/>
            </a:xfrm>
          </p:grpSpPr>
          <p:sp>
            <p:nvSpPr>
              <p:cNvPr id="4" name="矩形 3"/>
              <p:cNvSpPr/>
              <p:nvPr/>
            </p:nvSpPr>
            <p:spPr>
              <a:xfrm>
                <a:off x="2966936" y="1677103"/>
                <a:ext cx="5787957"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 name="燕尾形 4"/>
              <p:cNvSpPr/>
              <p:nvPr/>
            </p:nvSpPr>
            <p:spPr>
              <a:xfrm>
                <a:off x="3054485"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7" name="燕尾形 6"/>
              <p:cNvSpPr/>
              <p:nvPr/>
            </p:nvSpPr>
            <p:spPr>
              <a:xfrm flipH="1">
                <a:off x="8372272"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6" presetClass="entr" presetSubtype="32" dur="200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out)">
                                      <p:cBhvr>
                                        <p:cTn id="16" dur="2000"/>
                                        <p:tgtEl>
                                          <p:spTgt spid="10"/>
                                        </p:tgtEl>
                                      </p:cBhvr>
                                    </p:animEffect>
                                  </p:childTnLst>
                                </p:cTn>
                              </p:par>
                            </p:childTnLst>
                          </p:cTn>
                        </p:par>
                        <p:par>
                          <p:cTn id="17" fill="hold" nodeType="afterGroup">
                            <p:stCondLst>
                              <p:cond delay="3000"/>
                            </p:stCondLst>
                            <p:childTnLst>
                              <p:par>
                                <p:cTn id="18" presetID="22" presetClass="entr" presetSubtype="4" dur="50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6772" y="1606271"/>
            <a:ext cx="4128959" cy="4128959"/>
          </a:xfrm>
          <a:prstGeom prst="rect">
            <a:avLst/>
          </a:prstGeom>
        </p:spPr>
      </p:pic>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solidFill>
                  <a:srgbClr val="0070C0"/>
                </a:solidFill>
                <a:latin typeface="思源黑体" panose="020b0500000000000000" pitchFamily="34" charset="-122"/>
                <a:ea typeface="思源黑体" panose="020b0500000000000000" pitchFamily="34" charset="-122"/>
              </a:rPr>
              <a:t>为什么要降低成本</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5235097" y="1727301"/>
            <a:ext cx="5552875" cy="38868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无论如何，企业要想生存、发展，首先必须获得利润，如果没有利润，企业将失去生存条件。</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在不同的历史时期，企业计算利润的方法是不同的</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售价</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利润    （计划经济时期）</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售价</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利润    （市场经济时期</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售价</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利润</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    （精益思想 </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TPS</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利用成本倒留法可确保经营的最终效果</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4" presetClass="entr" presetSubtype="32" dur="2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ox(out)">
                                      <p:cBhvr>
                                        <p:cTn id="11" dur="2000"/>
                                        <p:tgtEl>
                                          <p:spTgt spid="10"/>
                                        </p:tgtEl>
                                      </p:cBhvr>
                                    </p:animEffect>
                                  </p:childTnLst>
                                </p:cTn>
                              </p:par>
                            </p:childTnLst>
                          </p:cTn>
                        </p:par>
                        <p:par>
                          <p:cTn id="12" fill="hold" nodeType="afterGroup">
                            <p:stCondLst>
                              <p:cond delay="2500"/>
                            </p:stCondLst>
                            <p:childTnLst>
                              <p:par>
                                <p:cTn id="13" presetID="22" presetClass="entr" presetSubtype="4" dur="50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solidFill>
                  <a:srgbClr val="0070C0"/>
                </a:solidFill>
                <a:latin typeface="思源黑体" panose="020b0500000000000000" pitchFamily="34" charset="-122"/>
                <a:ea typeface="思源黑体" panose="020b0500000000000000" pitchFamily="34" charset="-122"/>
              </a:rPr>
              <a:t>为什么要降低成本</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278165" y="2421431"/>
            <a:ext cx="4600372" cy="1338828"/>
          </a:xfrm>
          <a:prstGeom prst="rect">
            <a:avLst/>
          </a:prstGeom>
          <a:ln w="19050">
            <a:solidFill>
              <a:srgbClr val="E5F8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rgbClr val="B8EDFF"/>
              </a:buClr>
              <a:buFont typeface="Wingdings" panose="05000000000000000000" pitchFamily="2" charset="2"/>
              <a:buChar char="n"/>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由于产品的价格由市场决定，因此成本的高低将直接影响企业利润的多少，只有不断降低成本，企业才可能获得好的经济效益</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9" name="组合 8"/>
          <p:cNvGrpSpPr/>
          <p:nvPr/>
        </p:nvGrpSpPr>
        <p:grpSpPr>
          <a:xfrm>
            <a:off x="3850726" y="1453366"/>
            <a:ext cx="4510005" cy="653704"/>
            <a:chOff x="3562330" y="1677103"/>
            <a:chExt cx="4510005" cy="653704"/>
          </a:xfrm>
        </p:grpSpPr>
        <p:sp>
          <p:nvSpPr>
            <p:cNvPr id="3" name="文本框 2"/>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获得利润的方法</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6" name="组合 5"/>
            <p:cNvGrpSpPr/>
            <p:nvPr/>
          </p:nvGrpSpPr>
          <p:grpSpPr>
            <a:xfrm>
              <a:off x="3562330" y="1677103"/>
              <a:ext cx="4510005" cy="653704"/>
              <a:chOff x="3562330" y="1677103"/>
              <a:chExt cx="4510005" cy="653704"/>
            </a:xfrm>
          </p:grpSpPr>
          <p:sp>
            <p:nvSpPr>
              <p:cNvPr id="4" name="矩形 3"/>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 name="燕尾形 4"/>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7" name="燕尾形 6"/>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
        <p:nvSpPr>
          <p:cNvPr id="11" name="矩形 10"/>
          <p:cNvSpPr/>
          <p:nvPr/>
        </p:nvSpPr>
        <p:spPr>
          <a:xfrm>
            <a:off x="6343033" y="2421431"/>
            <a:ext cx="4600372" cy="1338828"/>
          </a:xfrm>
          <a:prstGeom prst="rect">
            <a:avLst/>
          </a:prstGeom>
          <a:ln w="19050">
            <a:solidFill>
              <a:srgbClr val="E5F8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众所周知，我们利用便宜的价格购买原材料，用高价格卖出产品的想法都是不可能实现的，原因是价格由市场左右。</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sp>
        <p:nvSpPr>
          <p:cNvPr id="12" name="矩形 11"/>
          <p:cNvSpPr/>
          <p:nvPr/>
        </p:nvSpPr>
        <p:spPr>
          <a:xfrm>
            <a:off x="1278165" y="3996800"/>
            <a:ext cx="4600372" cy="2169825"/>
          </a:xfrm>
          <a:prstGeom prst="rect">
            <a:avLst/>
          </a:prstGeom>
          <a:ln w="19050">
            <a:solidFill>
              <a:srgbClr val="E5F8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rgbClr val="B8EDFF"/>
              </a:buClr>
              <a:buFont typeface="Wingdings" panose="05000000000000000000" pitchFamily="2" charset="2"/>
              <a:buChar char="u"/>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成本取决于制造的方法，不同的方法所需要的成本不同，在相同行业中制造产品成本大致由材料费、零部件费、劳务费、能耗、和其他</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5</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部分构成，其中有一部分是大家基本相同的费用，如电费、材料</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等。</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sp>
        <p:nvSpPr>
          <p:cNvPr id="13" name="矩形 12"/>
          <p:cNvSpPr/>
          <p:nvPr/>
        </p:nvSpPr>
        <p:spPr>
          <a:xfrm>
            <a:off x="6343033" y="3996800"/>
            <a:ext cx="4600372" cy="1338828"/>
          </a:xfrm>
          <a:prstGeom prst="rect">
            <a:avLst/>
          </a:prstGeom>
          <a:ln w="19050">
            <a:solidFill>
              <a:srgbClr val="E5F8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rgbClr val="B8EDFF"/>
              </a:buClr>
              <a:buFont typeface="Wingdings" panose="05000000000000000000" pitchFamily="2" charset="2"/>
              <a:buChar char="p"/>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但是由于制造方法不同而造成的成本不同的部分才是构成竞争的部分，成本下降</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10%</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就相当于企业生产扩大一倍。</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0992" y="5572169"/>
            <a:ext cx="1183726" cy="1183726"/>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6994" y="5904531"/>
            <a:ext cx="851364" cy="851364"/>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53" presetClass="entr" presetSubtype="16" dur="5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dur="5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dur="50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dur="50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nodeType="afterGroup">
                            <p:stCondLst>
                              <p:cond delay="1500"/>
                            </p:stCondLst>
                            <p:childTnLst>
                              <p:par>
                                <p:cTn id="35" presetID="42" presetClass="entr" presetSubtype="0" dur="100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dur="100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1" grpId="0"/>
      <p:bldP spid="12" grpId="0"/>
      <p:bldP spid="13"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1033" y="857919"/>
            <a:ext cx="4128959" cy="3096471"/>
          </a:xfrm>
          <a:prstGeom prst="rect">
            <a:avLst/>
          </a:prstGeom>
        </p:spPr>
      </p:pic>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solidFill>
                  <a:srgbClr val="0070C0"/>
                </a:solidFill>
                <a:latin typeface="思源黑体" panose="020b0500000000000000" pitchFamily="34" charset="-122"/>
                <a:ea typeface="思源黑体" panose="020b0500000000000000" pitchFamily="34" charset="-122"/>
              </a:rPr>
              <a:t>为什么要降低成本</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982008" y="1835016"/>
            <a:ext cx="5552875"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rgbClr val="B8EDFF"/>
              </a:buClr>
            </a:pPr>
            <a:r>
              <a:rPr lang="zh-CN" altLang="en-US" b="1">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我们把工人的活动分成</a:t>
            </a:r>
            <a:r>
              <a:rPr lang="en-US" altLang="zh-CN" b="1">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3</a:t>
            </a:r>
            <a:r>
              <a:rPr lang="zh-CN" altLang="en-US" b="1">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类</a:t>
            </a:r>
            <a:r>
              <a:rPr lang="zh-CN" altLang="en-US" b="1"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endParaRPr lang="en-US" altLang="zh-CN" b="1"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150000"/>
              </a:lnSpc>
              <a:buClr>
                <a:srgbClr val="B8EDFF"/>
              </a:buClr>
              <a:buFont typeface="Wingdings" panose="05000000000000000000" pitchFamily="2" charset="2"/>
              <a:buChar char="l"/>
            </a:pP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工作</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：创造附加价值的活动</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15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干活：不创造附加价值，但现在需要</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150000"/>
              </a:lnSpc>
              <a:buClr>
                <a:srgbClr val="B8EDFF"/>
              </a:buClr>
              <a:buFont typeface="Wingdings" panose="05000000000000000000" pitchFamily="2" charset="2"/>
              <a:buChar char="l"/>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浪费：不创造附加价值也不需要</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sp>
        <p:nvSpPr>
          <p:cNvPr id="5" name="矩形 4"/>
          <p:cNvSpPr/>
          <p:nvPr/>
        </p:nvSpPr>
        <p:spPr>
          <a:xfrm>
            <a:off x="1982008" y="4079649"/>
            <a:ext cx="8227984" cy="19389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Clr>
                <a:srgbClr val="B8EDFF"/>
              </a:buClr>
              <a:buFont typeface="Wingdings" panose="05000000000000000000" pitchFamily="2" charset="2"/>
              <a:buChar char="ü"/>
            </a:pPr>
            <a:r>
              <a:rPr lang="zh-CN" altLang="en-US" sz="160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制造过程中的浪费会增加成本，消耗企业获得的效益。浪费体现在多次的重复运输、不良品的废弃等等，这些每个人一看都能够明白。</a:t>
            </a:r>
            <a:endParaRPr lang="zh-CN" altLang="en-US" sz="160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150000"/>
              </a:lnSpc>
              <a:buClr>
                <a:srgbClr val="B8EDFF"/>
              </a:buClr>
              <a:buFont typeface="Wingdings" panose="05000000000000000000" pitchFamily="2" charset="2"/>
              <a:buChar char="ü"/>
            </a:pPr>
            <a:r>
              <a:rPr lang="zh-CN" altLang="en-US" sz="160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还有一些情况，某些看似必要的作业、必要的设备、库存和运输工具，一旦改变了制造方法则都变成了不必要的作业、不必要的设备、不必要的库存。</a:t>
            </a:r>
            <a:endParaRPr lang="zh-CN" altLang="en-US" sz="160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150000"/>
              </a:lnSpc>
              <a:buClr>
                <a:srgbClr val="B8EDFF"/>
              </a:buClr>
              <a:buFont typeface="Wingdings" panose="05000000000000000000" pitchFamily="2" charset="2"/>
              <a:buChar char="ü"/>
            </a:pPr>
            <a:r>
              <a:rPr lang="zh-CN" altLang="en-US" sz="160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如何发现和消除这些浪费就体现了企业的管理水平。</a:t>
            </a:r>
            <a:endParaRPr lang="zh-CN" altLang="en-US" sz="160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8" presetClass="entr" presetSubtype="16" dur="2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amond(in)">
                                      <p:cBhvr>
                                        <p:cTn id="11" dur="2000"/>
                                        <p:tgtEl>
                                          <p:spTgt spid="10"/>
                                        </p:tgtEl>
                                      </p:cBhvr>
                                    </p:animEffect>
                                  </p:childTnLst>
                                </p:cTn>
                              </p:par>
                            </p:childTnLst>
                          </p:cTn>
                        </p:par>
                        <p:par>
                          <p:cTn id="12" fill="hold" nodeType="afterGroup">
                            <p:stCondLst>
                              <p:cond delay="2500"/>
                            </p:stCondLst>
                            <p:childTnLst>
                              <p:par>
                                <p:cTn id="13" presetID="22" presetClass="entr" presetSubtype="8" dur="50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nodeType="afterGroup">
                            <p:stCondLst>
                              <p:cond delay="3000"/>
                            </p:stCondLst>
                            <p:childTnLst>
                              <p:par>
                                <p:cTn id="17" presetID="16" presetClass="entr" presetSubtype="21" dur="50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5"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组合 2"/>
          <p:cNvGrpSpPr/>
          <p:nvPr/>
        </p:nvGrpSpPr>
        <p:grpSpPr>
          <a:xfrm>
            <a:off x="2951717" y="2329093"/>
            <a:ext cx="6288567" cy="1477328"/>
            <a:chOff x="1005568" y="934406"/>
            <a:chExt cx="6288567" cy="1477328"/>
          </a:xfrm>
        </p:grpSpPr>
        <p:sp>
          <p:nvSpPr>
            <p:cNvPr id="4" name="文本框 3"/>
            <p:cNvSpPr txBox="1"/>
            <p:nvPr/>
          </p:nvSpPr>
          <p:spPr>
            <a:xfrm>
              <a:off x="1005568" y="934406"/>
              <a:ext cx="6288567" cy="1477328"/>
            </a:xfrm>
            <a:prstGeom prst="rect">
              <a:avLst/>
            </a:prstGeom>
            <a:noFill/>
            <a:effectLst>
              <a:outerShdw blurRad="50800" dist="38100" dir="5400000" algn="t" rotWithShape="0">
                <a:prstClr val="black">
                  <a:alpha val="40000"/>
                </a:prstClr>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9000">
                  <a:ln w="190500">
                    <a:solidFill>
                      <a:schemeClr val="bg1"/>
                    </a:solidFill>
                  </a:ln>
                  <a:solidFill>
                    <a:schemeClr val="bg1"/>
                  </a:solidFill>
                  <a:latin typeface="锐字真言体免费商用" panose="02010600030101010101" pitchFamily="2" charset="-122"/>
                  <a:ea typeface="锐字真言体免费商用" panose="02010600030101010101" pitchFamily="2" charset="-122"/>
                </a:rPr>
                <a:t>成本控制</a:t>
              </a:r>
              <a:endParaRPr lang="zh-CN" altLang="en-US" sz="9000">
                <a:ln w="190500">
                  <a:solidFill>
                    <a:schemeClr val="bg1"/>
                  </a:solidFill>
                </a:ln>
                <a:solidFill>
                  <a:schemeClr val="bg1"/>
                </a:solidFill>
                <a:latin typeface="锐字真言体免费商用" panose="02010600030101010101" pitchFamily="2" charset="-122"/>
                <a:ea typeface="锐字真言体免费商用" panose="02010600030101010101" pitchFamily="2" charset="-122"/>
              </a:endParaRPr>
            </a:p>
          </p:txBody>
        </p:sp>
        <p:sp>
          <p:nvSpPr>
            <p:cNvPr id="5" name="文本框 4"/>
            <p:cNvSpPr txBox="1"/>
            <p:nvPr/>
          </p:nvSpPr>
          <p:spPr>
            <a:xfrm>
              <a:off x="1005568" y="934406"/>
              <a:ext cx="6288567"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9000">
                  <a:solidFill>
                    <a:srgbClr val="0070C0"/>
                  </a:solidFill>
                  <a:latin typeface="锐字真言体免费商用" panose="02010600030101010101" pitchFamily="2" charset="-122"/>
                  <a:ea typeface="锐字真言体免费商用" panose="02010600030101010101" pitchFamily="2" charset="-122"/>
                </a:rPr>
                <a:t>成本控制</a:t>
              </a:r>
              <a:endParaRPr lang="zh-CN" altLang="en-US" sz="9000">
                <a:solidFill>
                  <a:srgbClr val="0070C0"/>
                </a:solidFill>
                <a:latin typeface="锐字真言体免费商用" panose="02010600030101010101" pitchFamily="2" charset="-122"/>
                <a:ea typeface="锐字真言体免费商用" panose="02010600030101010101" pitchFamily="2" charset="-122"/>
              </a:endParaRPr>
            </a:p>
          </p:txBody>
        </p:sp>
      </p:grpSp>
      <p:sp>
        <p:nvSpPr>
          <p:cNvPr id="7" name="文本框 6"/>
          <p:cNvSpPr txBox="1"/>
          <p:nvPr/>
        </p:nvSpPr>
        <p:spPr>
          <a:xfrm>
            <a:off x="2956296" y="3806421"/>
            <a:ext cx="6279407" cy="5491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成本预算则是在成本估算的基础上</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制定出企业在一定时期内所需的成本预算</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以便企业能够更好地控制成本</a:t>
            </a:r>
            <a:r>
              <a:rPr lang="en-US" altLang="zh-CN" sz="1200">
                <a:solidFill>
                  <a:schemeClr val="tx1">
                    <a:lumMod val="50000"/>
                    <a:lumOff val="50000"/>
                  </a:schemeClr>
                </a:solidFill>
                <a:latin typeface="思源黑体" panose="020b0500000000000000" pitchFamily="34" charset="-122"/>
                <a:ea typeface="思源黑体" panose="020b0500000000000000" pitchFamily="34" charset="-122"/>
              </a:rPr>
              <a:t>,</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提高经济效益</a:t>
            </a:r>
            <a:r>
              <a:rPr lang="zh-CN" altLang="en-US" sz="1200" smtClean="0">
                <a:solidFill>
                  <a:schemeClr val="tx1">
                    <a:lumMod val="50000"/>
                    <a:lumOff val="50000"/>
                  </a:schemeClr>
                </a:solidFill>
                <a:latin typeface="思源黑体" panose="020b0500000000000000" pitchFamily="34" charset="-122"/>
                <a:ea typeface="思源黑体" panose="020b0500000000000000" pitchFamily="34" charset="-122"/>
              </a:rPr>
              <a:t>。制定</a:t>
            </a:r>
            <a:r>
              <a:rPr lang="zh-CN" altLang="en-US" sz="1200">
                <a:solidFill>
                  <a:schemeClr val="tx1">
                    <a:lumMod val="50000"/>
                    <a:lumOff val="50000"/>
                  </a:schemeClr>
                </a:solidFill>
                <a:latin typeface="思源黑体" panose="020b0500000000000000" pitchFamily="34" charset="-122"/>
                <a:ea typeface="思源黑体" panose="020b0500000000000000" pitchFamily="34" charset="-122"/>
              </a:rPr>
              <a:t>出企业在一定时期内所需的成本</a:t>
            </a:r>
            <a:r>
              <a:rPr lang="zh-CN" altLang="en-US" sz="1200" smtClean="0">
                <a:solidFill>
                  <a:schemeClr val="tx1">
                    <a:lumMod val="50000"/>
                    <a:lumOff val="50000"/>
                  </a:schemeClr>
                </a:solidFill>
                <a:latin typeface="思源黑体" panose="020b0500000000000000" pitchFamily="34" charset="-122"/>
                <a:ea typeface="思源黑体" panose="020b0500000000000000" pitchFamily="34" charset="-122"/>
              </a:rPr>
              <a:t>预算。</a:t>
            </a:r>
            <a:endParaRPr lang="zh-CN" altLang="en-US" sz="1200">
              <a:solidFill>
                <a:schemeClr val="tx1">
                  <a:lumMod val="50000"/>
                  <a:lumOff val="50000"/>
                </a:schemeClr>
              </a:solidFill>
              <a:latin typeface="思源黑体" panose="020b0500000000000000" pitchFamily="34" charset="-122"/>
              <a:ea typeface="思源黑体" panose="020b0500000000000000" pitchFamily="34" charset="-122"/>
            </a:endParaRPr>
          </a:p>
        </p:txBody>
      </p:sp>
      <p:grpSp>
        <p:nvGrpSpPr>
          <p:cNvPr id="10" name="组合 9"/>
          <p:cNvGrpSpPr/>
          <p:nvPr/>
        </p:nvGrpSpPr>
        <p:grpSpPr>
          <a:xfrm>
            <a:off x="5610000" y="958135"/>
            <a:ext cx="972000" cy="972000"/>
            <a:chOff x="2321233" y="3210888"/>
            <a:chExt cx="972000" cy="972000"/>
          </a:xfrm>
        </p:grpSpPr>
        <p:sp>
          <p:nvSpPr>
            <p:cNvPr id="11" name="椭圆 10"/>
            <p:cNvSpPr>
              <a:spLocks noChangeAspect="1"/>
            </p:cNvSpPr>
            <p:nvPr/>
          </p:nvSpPr>
          <p:spPr>
            <a:xfrm>
              <a:off x="2321233" y="3210888"/>
              <a:ext cx="972000" cy="97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12" name="文本框 11"/>
            <p:cNvSpPr txBox="1"/>
            <p:nvPr/>
          </p:nvSpPr>
          <p:spPr>
            <a:xfrm>
              <a:off x="2373461" y="3360918"/>
              <a:ext cx="867545" cy="78483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500" smtClean="0">
                  <a:solidFill>
                    <a:schemeClr val="bg1"/>
                  </a:solidFill>
                  <a:latin typeface="锐字真言体免费商用" panose="02010600030101010101" pitchFamily="2" charset="-122"/>
                  <a:ea typeface="锐字真言体免费商用" panose="02010600030101010101" pitchFamily="2" charset="-122"/>
                </a:rPr>
                <a:t>02</a:t>
              </a:r>
              <a:endParaRPr lang="zh-CN" altLang="en-US" sz="4500">
                <a:solidFill>
                  <a:schemeClr val="bg1"/>
                </a:solidFill>
                <a:latin typeface="锐字真言体免费商用" panose="02010600030101010101" pitchFamily="2" charset="-122"/>
                <a:ea typeface="锐字真言体免费商用" panose="02010600030101010101" pitchFamily="2" charset="-122"/>
              </a:endParaRPr>
            </a:p>
          </p:txBody>
        </p:sp>
      </p:grpSp>
    </p:spTree>
  </p:cSld>
  <p:clrMapOvr>
    <a:masterClrMapping/>
  </p:clrMapOvr>
  <mc:AlternateContent>
    <mc:Choice xmlns:p14="http://schemas.microsoft.com/office/powerpoint/2010/main" Requires="p14">
      <p:transition spd="slow" advTm="4000" p14:dur="1500">
        <p:split orient="vert"/>
      </p:transition>
    </mc:Choice>
    <mc:Fallback>
      <p:transition spd="slow" advTm="4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dur="1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nodeType="afterGroup">
                            <p:stCondLst>
                              <p:cond delay="1000"/>
                            </p:stCondLst>
                            <p:childTnLst>
                              <p:par>
                                <p:cTn id="12" presetID="23" presetClass="entr" presetSubtype="36" dur="5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
                                        </p:tgtEl>
                                        <p:attrNameLst>
                                          <p:attrName>ppt_x</p:attrName>
                                        </p:attrNameLst>
                                      </p:cBhvr>
                                      <p:tavLst>
                                        <p:tav tm="0">
                                          <p:val>
                                            <p:fltVal val="0.5"/>
                                          </p:val>
                                        </p:tav>
                                        <p:tav tm="100000">
                                          <p:val>
                                            <p:strVal val="#ppt_x"/>
                                          </p:val>
                                        </p:tav>
                                      </p:tavLst>
                                    </p:anim>
                                    <p:anim calcmode="lin" valueType="num">
                                      <p:cBhvr>
                                        <p:cTn id="17"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1500"/>
                            </p:stCondLst>
                            <p:childTnLst>
                              <p:par>
                                <p:cTn id="19" presetID="16" presetClass="entr" presetSubtype="21" dur="50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2158219" y="2353337"/>
            <a:ext cx="7875562" cy="369332"/>
          </a:xfrm>
          <a:prstGeom prst="rect">
            <a:avLst/>
          </a:prstGeom>
          <a:ln w="19050">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8EDFF"/>
              </a:buCl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为生产一定种类和数量的产品所发生的全部生产费用，称为产品成本。</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9" name="组合 8"/>
          <p:cNvGrpSpPr/>
          <p:nvPr/>
        </p:nvGrpSpPr>
        <p:grpSpPr>
          <a:xfrm>
            <a:off x="3850726" y="1453366"/>
            <a:ext cx="4510005" cy="653704"/>
            <a:chOff x="3562330" y="1677103"/>
            <a:chExt cx="4510005" cy="653704"/>
          </a:xfrm>
        </p:grpSpPr>
        <p:sp>
          <p:nvSpPr>
            <p:cNvPr id="3" name="文本框 2"/>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一、成本的经济内涵</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6" name="组合 5"/>
            <p:cNvGrpSpPr/>
            <p:nvPr/>
          </p:nvGrpSpPr>
          <p:grpSpPr>
            <a:xfrm>
              <a:off x="3562330" y="1677103"/>
              <a:ext cx="4510005" cy="653704"/>
              <a:chOff x="3562330" y="1677103"/>
              <a:chExt cx="4510005" cy="653704"/>
            </a:xfrm>
          </p:grpSpPr>
          <p:sp>
            <p:nvSpPr>
              <p:cNvPr id="4" name="矩形 3"/>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 name="燕尾形 4"/>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7" name="燕尾形 6"/>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grpSp>
        <p:nvGrpSpPr>
          <p:cNvPr id="25" name="组合 24"/>
          <p:cNvGrpSpPr/>
          <p:nvPr/>
        </p:nvGrpSpPr>
        <p:grpSpPr>
          <a:xfrm>
            <a:off x="1651779" y="3064213"/>
            <a:ext cx="8888442" cy="2908570"/>
            <a:chOff x="1568793" y="3064213"/>
            <a:chExt cx="8888442" cy="2908570"/>
          </a:xfrm>
        </p:grpSpPr>
        <p:sp>
          <p:nvSpPr>
            <p:cNvPr id="10" name="圆角矩形 9"/>
            <p:cNvSpPr/>
            <p:nvPr/>
          </p:nvSpPr>
          <p:spPr>
            <a:xfrm>
              <a:off x="3268495" y="3064213"/>
              <a:ext cx="7188740" cy="2908570"/>
            </a:xfrm>
            <a:prstGeom prst="roundRect">
              <a:avLst>
                <a:gd name="adj" fmla="val 12988"/>
              </a:avLst>
            </a:prstGeom>
            <a:noFill/>
            <a:ln w="12700">
              <a:solidFill>
                <a:srgbClr val="A7E8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6" name="矩形: 圆角 2"/>
            <p:cNvSpPr/>
            <p:nvPr/>
          </p:nvSpPr>
          <p:spPr>
            <a:xfrm>
              <a:off x="1568793" y="3698368"/>
              <a:ext cx="888516" cy="1515564"/>
            </a:xfrm>
            <a:prstGeom prst="roundRect">
              <a:avLst/>
            </a:prstGeom>
            <a:noFill/>
            <a:ln>
              <a:solidFill>
                <a:srgbClr val="A7E8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dist"/>
              <a:r>
                <a:rPr lang="zh-CN" altLang="en-US" b="1">
                  <a:solidFill>
                    <a:srgbClr val="0070C0"/>
                  </a:solidFill>
                  <a:latin typeface="思源黑体" panose="020b0500000000000000" pitchFamily="34" charset="-122"/>
                  <a:ea typeface="思源黑体" panose="020b0500000000000000" pitchFamily="34" charset="-122"/>
                </a:rPr>
                <a:t>生产费用</a:t>
              </a:r>
              <a:endParaRPr lang="zh-CN" altLang="en-US" b="1">
                <a:solidFill>
                  <a:srgbClr val="0070C0"/>
                </a:solidFill>
                <a:latin typeface="思源黑体" panose="020b0500000000000000" pitchFamily="34" charset="-122"/>
                <a:ea typeface="思源黑体" panose="020b0500000000000000" pitchFamily="34" charset="-122"/>
              </a:endParaRPr>
            </a:p>
          </p:txBody>
        </p:sp>
        <p:sp>
          <p:nvSpPr>
            <p:cNvPr id="17" name="左大括号 16"/>
            <p:cNvSpPr/>
            <p:nvPr/>
          </p:nvSpPr>
          <p:spPr>
            <a:xfrm>
              <a:off x="2564642" y="3266240"/>
              <a:ext cx="512428" cy="2379820"/>
            </a:xfrm>
            <a:prstGeom prst="leftBrace">
              <a:avLst/>
            </a:prstGeom>
            <a:noFill/>
            <a:ln w="12700">
              <a:solidFill>
                <a:srgbClr val="BAEDFF"/>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latin typeface="思源黑体" panose="020b0500000000000000" pitchFamily="34" charset="-122"/>
                <a:ea typeface="思源黑体" panose="020b0500000000000000" pitchFamily="34" charset="-122"/>
              </a:endParaRPr>
            </a:p>
          </p:txBody>
        </p:sp>
        <p:sp>
          <p:nvSpPr>
            <p:cNvPr id="18" name="矩形: 圆角 4"/>
            <p:cNvSpPr/>
            <p:nvPr/>
          </p:nvSpPr>
          <p:spPr>
            <a:xfrm>
              <a:off x="3509835" y="3260320"/>
              <a:ext cx="1389853" cy="43241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产成品</a:t>
              </a:r>
              <a:endParaRPr lang="zh-CN" altLang="en-US" b="1">
                <a:solidFill>
                  <a:schemeClr val="bg1"/>
                </a:solidFill>
                <a:latin typeface="思源黑体" panose="020b0500000000000000" pitchFamily="34" charset="-122"/>
                <a:ea typeface="思源黑体" panose="020b0500000000000000" pitchFamily="34" charset="-122"/>
              </a:endParaRPr>
            </a:p>
          </p:txBody>
        </p:sp>
        <p:sp>
          <p:nvSpPr>
            <p:cNvPr id="19" name="矩形: 圆角 5"/>
            <p:cNvSpPr/>
            <p:nvPr/>
          </p:nvSpPr>
          <p:spPr>
            <a:xfrm>
              <a:off x="3509835" y="4313952"/>
              <a:ext cx="1389853" cy="43241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半成品</a:t>
              </a:r>
              <a:endParaRPr lang="zh-CN" altLang="en-US" b="1">
                <a:solidFill>
                  <a:schemeClr val="bg1"/>
                </a:solidFill>
                <a:latin typeface="思源黑体" panose="020b0500000000000000" pitchFamily="34" charset="-122"/>
                <a:ea typeface="思源黑体" panose="020b0500000000000000" pitchFamily="34" charset="-122"/>
              </a:endParaRPr>
            </a:p>
          </p:txBody>
        </p:sp>
        <p:sp>
          <p:nvSpPr>
            <p:cNvPr id="20" name="矩形: 圆角 6"/>
            <p:cNvSpPr/>
            <p:nvPr/>
          </p:nvSpPr>
          <p:spPr>
            <a:xfrm>
              <a:off x="3509835" y="5338750"/>
              <a:ext cx="1389853" cy="43241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自制工具</a:t>
              </a:r>
              <a:endParaRPr lang="zh-CN" altLang="en-US" b="1">
                <a:solidFill>
                  <a:schemeClr val="bg1"/>
                </a:solidFill>
                <a:latin typeface="思源黑体" panose="020b0500000000000000" pitchFamily="34" charset="-122"/>
                <a:ea typeface="思源黑体" panose="020b0500000000000000" pitchFamily="34" charset="-122"/>
              </a:endParaRPr>
            </a:p>
          </p:txBody>
        </p:sp>
        <p:sp>
          <p:nvSpPr>
            <p:cNvPr id="21" name="矩形: 圆角 8"/>
            <p:cNvSpPr/>
            <p:nvPr/>
          </p:nvSpPr>
          <p:spPr>
            <a:xfrm>
              <a:off x="5895537" y="3260320"/>
              <a:ext cx="1389853" cy="43241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自制材料</a:t>
              </a:r>
              <a:endParaRPr lang="zh-CN" altLang="en-US" b="1">
                <a:solidFill>
                  <a:schemeClr val="bg1"/>
                </a:solidFill>
                <a:latin typeface="思源黑体" panose="020b0500000000000000" pitchFamily="34" charset="-122"/>
                <a:ea typeface="思源黑体" panose="020b0500000000000000" pitchFamily="34" charset="-122"/>
              </a:endParaRPr>
            </a:p>
          </p:txBody>
        </p:sp>
        <p:sp>
          <p:nvSpPr>
            <p:cNvPr id="22" name="矩形: 圆角 9"/>
            <p:cNvSpPr/>
            <p:nvPr/>
          </p:nvSpPr>
          <p:spPr>
            <a:xfrm>
              <a:off x="5895537" y="4299535"/>
              <a:ext cx="1389853" cy="43241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自制设备</a:t>
              </a:r>
              <a:endParaRPr lang="zh-CN" altLang="en-US" b="1">
                <a:solidFill>
                  <a:schemeClr val="bg1"/>
                </a:solidFill>
                <a:latin typeface="思源黑体" panose="020b0500000000000000" pitchFamily="34" charset="-122"/>
                <a:ea typeface="思源黑体" panose="020b0500000000000000" pitchFamily="34" charset="-122"/>
              </a:endParaRPr>
            </a:p>
          </p:txBody>
        </p:sp>
        <p:sp>
          <p:nvSpPr>
            <p:cNvPr id="23" name="矩形: 圆角 10"/>
            <p:cNvSpPr/>
            <p:nvPr/>
          </p:nvSpPr>
          <p:spPr>
            <a:xfrm>
              <a:off x="8133106" y="3260320"/>
              <a:ext cx="2067526" cy="43241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工业性阿劳务</a:t>
              </a:r>
              <a:endParaRPr lang="zh-CN" altLang="en-US" b="1">
                <a:solidFill>
                  <a:schemeClr val="bg1"/>
                </a:solidFill>
                <a:latin typeface="思源黑体" panose="020b0500000000000000" pitchFamily="34" charset="-122"/>
                <a:ea typeface="思源黑体" panose="020b0500000000000000" pitchFamily="34" charset="-122"/>
              </a:endParaRPr>
            </a:p>
          </p:txBody>
        </p:sp>
        <p:sp>
          <p:nvSpPr>
            <p:cNvPr id="24" name="矩形: 圆角 11"/>
            <p:cNvSpPr/>
            <p:nvPr/>
          </p:nvSpPr>
          <p:spPr>
            <a:xfrm>
              <a:off x="5895537" y="5360935"/>
              <a:ext cx="1389853" cy="43241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b="1">
                  <a:solidFill>
                    <a:schemeClr val="bg1"/>
                  </a:solidFill>
                  <a:latin typeface="思源黑体" panose="020b0500000000000000" pitchFamily="34" charset="-122"/>
                  <a:ea typeface="思源黑体" panose="020b0500000000000000" pitchFamily="34" charset="-122"/>
                </a:rPr>
                <a:t>各种耗费</a:t>
              </a:r>
              <a:endParaRPr lang="zh-CN" altLang="en-US" b="1">
                <a:solidFill>
                  <a:schemeClr val="bg1"/>
                </a:solidFill>
                <a:latin typeface="思源黑体" panose="020b0500000000000000" pitchFamily="34" charset="-122"/>
                <a:ea typeface="思源黑体" panose="020b0500000000000000" pitchFamily="34" charset="-122"/>
              </a:endParaRPr>
            </a:p>
          </p:txBody>
        </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16" presetClass="entr" presetSubtype="21" dur="5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nodeType="afterGroup">
                            <p:stCondLst>
                              <p:cond delay="1500"/>
                            </p:stCondLst>
                            <p:childTnLst>
                              <p:par>
                                <p:cTn id="18" presetID="53" presetClass="entr" presetSubtype="16" dur="5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527841" y="2639259"/>
            <a:ext cx="3367817" cy="1290033"/>
          </a:xfrm>
          <a:prstGeom prst="rect">
            <a:avLst/>
          </a:prstGeom>
          <a:ln w="12700">
            <a:solidFill>
              <a:srgbClr val="D0F2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buClr>
                <a:srgbClr val="B8EDFF"/>
              </a:buClr>
              <a:buFont typeface="Wingdings" panose="05000000000000000000" pitchFamily="2" charset="2"/>
              <a:buChar char="ü"/>
            </a:pPr>
            <a:r>
              <a:rPr lang="en-US" altLang="zh-CN"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01 </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产品</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生产中所耗用的物化劳动的价值</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即已耗费的生产资料转移价值</a:t>
            </a:r>
            <a:r>
              <a:rPr lang="en-US" altLang="zh-CN"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endPar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9" name="组合 8"/>
          <p:cNvGrpSpPr/>
          <p:nvPr/>
        </p:nvGrpSpPr>
        <p:grpSpPr>
          <a:xfrm>
            <a:off x="3211750" y="1616943"/>
            <a:ext cx="5787957" cy="653704"/>
            <a:chOff x="2966936" y="1677103"/>
            <a:chExt cx="5787957" cy="653704"/>
          </a:xfrm>
        </p:grpSpPr>
        <p:sp>
          <p:nvSpPr>
            <p:cNvPr id="3" name="文本框 2"/>
            <p:cNvSpPr txBox="1"/>
            <p:nvPr/>
          </p:nvSpPr>
          <p:spPr>
            <a:xfrm>
              <a:off x="3565572" y="1788512"/>
              <a:ext cx="459068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成本由以下三个方面组成的</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6" name="组合 5"/>
            <p:cNvGrpSpPr/>
            <p:nvPr/>
          </p:nvGrpSpPr>
          <p:grpSpPr>
            <a:xfrm>
              <a:off x="2966936" y="1677103"/>
              <a:ext cx="5787957" cy="653704"/>
              <a:chOff x="2966936" y="1677103"/>
              <a:chExt cx="5787957" cy="653704"/>
            </a:xfrm>
          </p:grpSpPr>
          <p:sp>
            <p:nvSpPr>
              <p:cNvPr id="4" name="矩形 3"/>
              <p:cNvSpPr/>
              <p:nvPr/>
            </p:nvSpPr>
            <p:spPr>
              <a:xfrm>
                <a:off x="2966936" y="1677103"/>
                <a:ext cx="5787957"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5" name="燕尾形 4"/>
              <p:cNvSpPr/>
              <p:nvPr/>
            </p:nvSpPr>
            <p:spPr>
              <a:xfrm>
                <a:off x="3054485"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7" name="燕尾形 6"/>
              <p:cNvSpPr/>
              <p:nvPr/>
            </p:nvSpPr>
            <p:spPr>
              <a:xfrm flipH="1">
                <a:off x="8372272"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
        <p:nvSpPr>
          <p:cNvPr id="11" name="矩形 10"/>
          <p:cNvSpPr/>
          <p:nvPr/>
        </p:nvSpPr>
        <p:spPr>
          <a:xfrm>
            <a:off x="4421819" y="4279995"/>
            <a:ext cx="3367817" cy="1754326"/>
          </a:xfrm>
          <a:prstGeom prst="rect">
            <a:avLst/>
          </a:prstGeom>
          <a:ln w="12700">
            <a:solidFill>
              <a:srgbClr val="D0F2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buClr>
                <a:srgbClr val="B8EDFF"/>
              </a:buClr>
              <a:buFont typeface="Wingdings" panose="05000000000000000000" pitchFamily="2" charset="2"/>
              <a:buChar char="ü"/>
            </a:pPr>
            <a:r>
              <a:rPr lang="en-US" altLang="zh-CN"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03 </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劳动者</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为自己劳动所创造的价值</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即归个人支配的部分， 主要是以工资形式支付给劳动者的劳动报酬</a:t>
            </a:r>
            <a:r>
              <a:rPr lang="en-US" altLang="zh-CN"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endPar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sp>
        <p:nvSpPr>
          <p:cNvPr id="12" name="矩形 11"/>
          <p:cNvSpPr/>
          <p:nvPr/>
        </p:nvSpPr>
        <p:spPr>
          <a:xfrm>
            <a:off x="7325525" y="2639259"/>
            <a:ext cx="3367817" cy="1290033"/>
          </a:xfrm>
          <a:prstGeom prst="rect">
            <a:avLst/>
          </a:prstGeom>
          <a:ln w="12700">
            <a:solidFill>
              <a:srgbClr val="D0F2FE"/>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buClr>
                <a:srgbClr val="B8EDFF"/>
              </a:buClr>
              <a:buFont typeface="Wingdings" panose="05000000000000000000" pitchFamily="2" charset="2"/>
              <a:buChar char="ü"/>
            </a:pPr>
            <a:r>
              <a:rPr lang="en-US" altLang="zh-CN"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02 </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劳动者</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剩余劳动所创造的价值</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 </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即归社会支配的部分，包括税金和利润</a:t>
            </a: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3924" y="3083496"/>
            <a:ext cx="823609" cy="823609"/>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31" presetClass="entr" presetSubtype="0" dur="100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childTnLst>
                          </p:cTn>
                        </p:par>
                        <p:par>
                          <p:cTn id="20" fill="hold" nodeType="afterGroup">
                            <p:stCondLst>
                              <p:cond delay="2000"/>
                            </p:stCondLst>
                            <p:childTnLst>
                              <p:par>
                                <p:cTn id="21" presetID="53" presetClass="entr" presetSubtype="16" dur="50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dur="50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dur="50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1" grpId="0"/>
      <p:bldP spid="12"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5953" y="2345307"/>
            <a:ext cx="4210826" cy="3708397"/>
          </a:xfrm>
          <a:prstGeom prst="rect">
            <a:avLst/>
          </a:prstGeom>
        </p:spPr>
      </p:pic>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849876" y="2256057"/>
            <a:ext cx="5465325" cy="38868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1</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、通过成本控制活动可以降低产品成本</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2</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、通过成本控制活动可以提高企业成本核算水平和成本信息的准确性</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3</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、通过成本控制活动可以提高企业的经营管理水平</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4</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、通过成本控制活动可以提高企业的经济效益</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5</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、通过成本控制活动可以提高企业的竞争能力</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a:lnSpc>
                <a:spcPct val="200000"/>
              </a:lnSpc>
            </a:pPr>
            <a:r>
              <a:rPr lang="en-US" altLang="zh-CN">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6</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、通过成本控制活动可以提高企业员工的成本意识</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11" name="组合 10"/>
          <p:cNvGrpSpPr/>
          <p:nvPr/>
        </p:nvGrpSpPr>
        <p:grpSpPr>
          <a:xfrm>
            <a:off x="3850726" y="1453366"/>
            <a:ext cx="4510005" cy="653704"/>
            <a:chOff x="3562330" y="1677103"/>
            <a:chExt cx="4510005" cy="653704"/>
          </a:xfrm>
        </p:grpSpPr>
        <p:sp>
          <p:nvSpPr>
            <p:cNvPr id="12" name="文本框 11"/>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二、成本控制的意义</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13" name="组合 12"/>
            <p:cNvGrpSpPr/>
            <p:nvPr/>
          </p:nvGrpSpPr>
          <p:grpSpPr>
            <a:xfrm>
              <a:off x="3562330" y="1677103"/>
              <a:ext cx="4510005" cy="653704"/>
              <a:chOff x="3562330" y="1677103"/>
              <a:chExt cx="4510005" cy="653704"/>
            </a:xfrm>
          </p:grpSpPr>
          <p:sp>
            <p:nvSpPr>
              <p:cNvPr id="14" name="矩形 13"/>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燕尾形 14"/>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16" name="燕尾形 15"/>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42" presetClass="entr" presetSubtype="0" dur="100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22" presetClass="entr" presetSubtype="4" dur="50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3166" y="2746637"/>
            <a:ext cx="3175119" cy="3068492"/>
          </a:xfrm>
          <a:prstGeom prst="rect">
            <a:avLst/>
          </a:prstGeom>
        </p:spPr>
      </p:pic>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6096000" y="2849722"/>
            <a:ext cx="4229911" cy="28623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B8EDFF"/>
              </a:buClr>
              <a:buFont typeface="Wingdings" panose="05000000000000000000" pitchFamily="2" charset="2"/>
              <a:buChar char="Ø"/>
            </a:pP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集中</a:t>
            </a: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统一与分散管理相结合的原则</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技术与经济相结合的原则</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专业管理与群众管理相结合的原则</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成本最低化原则</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全面成本控制原则</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11" name="组合 10"/>
          <p:cNvGrpSpPr/>
          <p:nvPr/>
        </p:nvGrpSpPr>
        <p:grpSpPr>
          <a:xfrm>
            <a:off x="3850726" y="1540918"/>
            <a:ext cx="4510005" cy="653704"/>
            <a:chOff x="3562330" y="1677103"/>
            <a:chExt cx="4510005" cy="653704"/>
          </a:xfrm>
        </p:grpSpPr>
        <p:sp>
          <p:nvSpPr>
            <p:cNvPr id="12" name="文本框 11"/>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三、成本控制的原则</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13" name="组合 12"/>
            <p:cNvGrpSpPr/>
            <p:nvPr/>
          </p:nvGrpSpPr>
          <p:grpSpPr>
            <a:xfrm>
              <a:off x="3562330" y="1677103"/>
              <a:ext cx="4510005" cy="653704"/>
              <a:chOff x="3562330" y="1677103"/>
              <a:chExt cx="4510005" cy="653704"/>
            </a:xfrm>
          </p:grpSpPr>
          <p:sp>
            <p:nvSpPr>
              <p:cNvPr id="14" name="矩形 13"/>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燕尾形 14"/>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16" name="燕尾形 15"/>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6" presetClass="entr" presetSubtype="16" dur="200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3000"/>
                            </p:stCondLst>
                            <p:childTnLst>
                              <p:par>
                                <p:cTn id="18" presetID="2" presetClass="entr" presetSubtype="4" dur="5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grpSp>
        <p:nvGrpSpPr>
          <p:cNvPr id="11" name="组合 10"/>
          <p:cNvGrpSpPr/>
          <p:nvPr/>
        </p:nvGrpSpPr>
        <p:grpSpPr>
          <a:xfrm>
            <a:off x="3850726" y="1988392"/>
            <a:ext cx="4510005" cy="653704"/>
            <a:chOff x="3562330" y="1677103"/>
            <a:chExt cx="4510005" cy="653704"/>
          </a:xfrm>
        </p:grpSpPr>
        <p:sp>
          <p:nvSpPr>
            <p:cNvPr id="12" name="文本框 11"/>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四、成本控制内容</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13" name="组合 12"/>
            <p:cNvGrpSpPr/>
            <p:nvPr/>
          </p:nvGrpSpPr>
          <p:grpSpPr>
            <a:xfrm>
              <a:off x="3562330" y="1677103"/>
              <a:ext cx="4510005" cy="653704"/>
              <a:chOff x="3562330" y="1677103"/>
              <a:chExt cx="4510005" cy="653704"/>
            </a:xfrm>
          </p:grpSpPr>
          <p:sp>
            <p:nvSpPr>
              <p:cNvPr id="14" name="矩形 13"/>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燕尾形 14"/>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16" name="燕尾形 15"/>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
        <p:nvSpPr>
          <p:cNvPr id="17" name="矩形: 圆角 3"/>
          <p:cNvSpPr/>
          <p:nvPr/>
        </p:nvSpPr>
        <p:spPr>
          <a:xfrm>
            <a:off x="1645928" y="3478515"/>
            <a:ext cx="803387" cy="184637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成本考核</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18" name="矩形: 圆角 4"/>
          <p:cNvSpPr/>
          <p:nvPr/>
        </p:nvSpPr>
        <p:spPr>
          <a:xfrm>
            <a:off x="3014993" y="3478515"/>
            <a:ext cx="803387" cy="184637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成本分析</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19" name="矩形: 圆角 5"/>
          <p:cNvSpPr/>
          <p:nvPr/>
        </p:nvSpPr>
        <p:spPr>
          <a:xfrm>
            <a:off x="4384058" y="3478515"/>
            <a:ext cx="803387" cy="184637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成本核算</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20" name="矩形: 圆角 6"/>
          <p:cNvSpPr/>
          <p:nvPr/>
        </p:nvSpPr>
        <p:spPr>
          <a:xfrm>
            <a:off x="5753123" y="3478515"/>
            <a:ext cx="803387" cy="184637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成本决策</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21" name="矩形: 圆角 8"/>
          <p:cNvSpPr/>
          <p:nvPr/>
        </p:nvSpPr>
        <p:spPr>
          <a:xfrm>
            <a:off x="9860319" y="3497530"/>
            <a:ext cx="803386" cy="182736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成本预测</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22" name="矩形: 圆角 9"/>
          <p:cNvSpPr/>
          <p:nvPr/>
        </p:nvSpPr>
        <p:spPr>
          <a:xfrm>
            <a:off x="8491253" y="3478515"/>
            <a:ext cx="803387" cy="184637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成本计划</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23" name="矩形: 圆角 10"/>
          <p:cNvSpPr/>
          <p:nvPr/>
        </p:nvSpPr>
        <p:spPr>
          <a:xfrm>
            <a:off x="7122188" y="3478515"/>
            <a:ext cx="803387" cy="184637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lvl="0" algn="ctr"/>
            <a:r>
              <a:rPr lang="zh-CN" altLang="en-US" sz="2000" b="1">
                <a:solidFill>
                  <a:schemeClr val="bg1"/>
                </a:solidFill>
                <a:latin typeface="思源黑体" panose="020b0500000000000000" pitchFamily="34" charset="-122"/>
                <a:ea typeface="思源黑体" panose="020b0500000000000000" pitchFamily="34" charset="-122"/>
                <a:cs typeface="+mn-ea"/>
                <a:sym typeface="+mn-lt"/>
              </a:rPr>
              <a:t>成本控制</a:t>
            </a:r>
            <a:endParaRPr lang="zh-CN" altLang="en-US" sz="2000" b="1">
              <a:solidFill>
                <a:schemeClr val="bg1"/>
              </a:solidFill>
              <a:latin typeface="思源黑体" panose="020b0500000000000000" pitchFamily="34" charset="-122"/>
              <a:ea typeface="思源黑体" panose="020b0500000000000000" pitchFamily="34" charset="-122"/>
              <a:cs typeface="+mn-ea"/>
              <a:sym typeface="+mn-lt"/>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2" presetClass="entr" presetSubtype="4" dur="50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4" dur="50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4" dur="50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dur="50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par>
                                <p:cTn id="30" presetID="2" presetClass="entr" presetSubtype="4" dur="50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par>
                                <p:cTn id="34" presetID="2" presetClass="entr" presetSubtype="4" dur="50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dur="50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18" grpId="0"/>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258105" y="3005096"/>
            <a:ext cx="4662791" cy="258532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正确计算产品成本，及时提供成本信息</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15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加强成本预测，优化成本</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决策。</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15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制定目标成本，加强成本控制，挖掘成本潜力，提高企业市场</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竞争能力。</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150000"/>
              </a:lnSpc>
              <a:buClr>
                <a:srgbClr val="B8EDFF"/>
              </a:buClr>
              <a:buFont typeface="Wingdings" panose="05000000000000000000" pitchFamily="2" charset="2"/>
              <a:buChar char="Ø"/>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建立成本责任制，加强成本控制，增强企业</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活力。</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11" name="组合 10"/>
          <p:cNvGrpSpPr/>
          <p:nvPr/>
        </p:nvGrpSpPr>
        <p:grpSpPr>
          <a:xfrm>
            <a:off x="1334498" y="2017573"/>
            <a:ext cx="4510005" cy="653704"/>
            <a:chOff x="3562330" y="1677103"/>
            <a:chExt cx="4510005" cy="653704"/>
          </a:xfrm>
        </p:grpSpPr>
        <p:sp>
          <p:nvSpPr>
            <p:cNvPr id="12" name="文本框 11"/>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五、成本控制的任务</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13" name="组合 12"/>
            <p:cNvGrpSpPr/>
            <p:nvPr/>
          </p:nvGrpSpPr>
          <p:grpSpPr>
            <a:xfrm>
              <a:off x="3562330" y="1677103"/>
              <a:ext cx="4510005" cy="653704"/>
              <a:chOff x="3562330" y="1677103"/>
              <a:chExt cx="4510005" cy="653704"/>
            </a:xfrm>
          </p:grpSpPr>
          <p:sp>
            <p:nvSpPr>
              <p:cNvPr id="14" name="矩形 13"/>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燕尾形 14"/>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16" name="燕尾形 15"/>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
        <p:nvSpPr>
          <p:cNvPr id="17" name="矩形 16"/>
          <p:cNvSpPr/>
          <p:nvPr/>
        </p:nvSpPr>
        <p:spPr>
          <a:xfrm>
            <a:off x="6368897" y="3005096"/>
            <a:ext cx="4482444"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B8EDFF"/>
              </a:buClr>
              <a:buFont typeface="Wingdings" panose="05000000000000000000" pitchFamily="2" charset="2"/>
              <a:buChar char="u"/>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建立健全定额管理</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制度。</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150000"/>
              </a:lnSpc>
              <a:buClr>
                <a:srgbClr val="B8EDFF"/>
              </a:buClr>
              <a:buFont typeface="Wingdings" panose="05000000000000000000" pitchFamily="2" charset="2"/>
              <a:buChar char="u"/>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建立健全材料物资的计量、验收和领退</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制度。</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150000"/>
              </a:lnSpc>
              <a:buClr>
                <a:srgbClr val="B8EDFF"/>
              </a:buClr>
              <a:buFont typeface="Wingdings" panose="05000000000000000000" pitchFamily="2" charset="2"/>
              <a:buChar char="u"/>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建立健全企业内部价格</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制度。</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150000"/>
              </a:lnSpc>
              <a:buClr>
                <a:srgbClr val="B8EDFF"/>
              </a:buClr>
              <a:buFont typeface="Wingdings" panose="05000000000000000000" pitchFamily="2" charset="2"/>
              <a:buChar char="u"/>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建立建全原始记录</a:t>
            </a:r>
            <a:r>
              <a:rPr lang="zh-CN" altLang="en-US" smtClean="0">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制度。</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18" name="组合 17"/>
          <p:cNvGrpSpPr/>
          <p:nvPr/>
        </p:nvGrpSpPr>
        <p:grpSpPr>
          <a:xfrm>
            <a:off x="6355117" y="2017573"/>
            <a:ext cx="4510005" cy="653704"/>
            <a:chOff x="3562330" y="1677103"/>
            <a:chExt cx="4510005" cy="653704"/>
          </a:xfrm>
        </p:grpSpPr>
        <p:sp>
          <p:nvSpPr>
            <p:cNvPr id="19" name="文本框 18"/>
            <p:cNvSpPr txBox="1"/>
            <p:nvPr/>
          </p:nvSpPr>
          <p:spPr>
            <a:xfrm>
              <a:off x="3880100" y="1788512"/>
              <a:ext cx="387446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六、成本控制的基础工作</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20" name="组合 19"/>
            <p:cNvGrpSpPr/>
            <p:nvPr/>
          </p:nvGrpSpPr>
          <p:grpSpPr>
            <a:xfrm>
              <a:off x="3562330" y="1677103"/>
              <a:ext cx="4510005" cy="653704"/>
              <a:chOff x="3562330" y="1677103"/>
              <a:chExt cx="4510005" cy="653704"/>
            </a:xfrm>
          </p:grpSpPr>
          <p:sp>
            <p:nvSpPr>
              <p:cNvPr id="21" name="矩形 20"/>
              <p:cNvSpPr/>
              <p:nvPr/>
            </p:nvSpPr>
            <p:spPr>
              <a:xfrm>
                <a:off x="3562330" y="1677103"/>
                <a:ext cx="4510005"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2" name="燕尾形 21"/>
              <p:cNvSpPr/>
              <p:nvPr/>
            </p:nvSpPr>
            <p:spPr>
              <a:xfrm>
                <a:off x="3647058"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23" name="燕尾形 22"/>
              <p:cNvSpPr/>
              <p:nvPr/>
            </p:nvSpPr>
            <p:spPr>
              <a:xfrm flipH="1">
                <a:off x="7676551"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2" presetClass="entr" presetSubtype="4" dur="5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17" presetClass="entr" presetSubtype="10" dur="50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2000"/>
                            </p:stCondLst>
                            <p:childTnLst>
                              <p:par>
                                <p:cTn id="24" presetID="2" presetClass="entr" presetSubtype="4" dur="50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7"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1752600" y="683879"/>
            <a:ext cx="43434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070C0"/>
                </a:solidFill>
                <a:latin typeface="思源黑体" panose="020b0500000000000000" pitchFamily="34" charset="-122"/>
                <a:ea typeface="思源黑体" panose="020b0500000000000000" pitchFamily="34" charset="-122"/>
              </a:rPr>
              <a:t>成本控制</a:t>
            </a:r>
            <a:endParaRPr lang="zh-CN" altLang="en-US" sz="2800" b="1">
              <a:solidFill>
                <a:srgbClr val="0070C0"/>
              </a:solidFill>
              <a:latin typeface="思源黑体" panose="020b0500000000000000" pitchFamily="34" charset="-122"/>
              <a:ea typeface="思源黑体" panose="020b0500000000000000" pitchFamily="34" charset="-122"/>
            </a:endParaRPr>
          </a:p>
        </p:txBody>
      </p:sp>
      <p:sp>
        <p:nvSpPr>
          <p:cNvPr id="8" name="矩形 7"/>
          <p:cNvSpPr/>
          <p:nvPr/>
        </p:nvSpPr>
        <p:spPr>
          <a:xfrm>
            <a:off x="1454965" y="2189296"/>
            <a:ext cx="9306133" cy="39703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B8EDFF"/>
              </a:buClr>
              <a:buFont typeface="Arial" pitchFamily="34" charset="0"/>
              <a:buChar cha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成本控制体系的建立，有助于提供完整、真实的成本信息，提高决策的正确性</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Arial" pitchFamily="34" charset="0"/>
              <a:buChar cha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成本控制体系的建立，有助于建立完善的企业内部经营机制，提高企业的综合管理水平</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Arial" pitchFamily="34" charset="0"/>
              <a:buChar cha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成本控制体系的建立有助于监督企业的经营管理活动，使其走上制度化和法制化的轨道</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Arial" pitchFamily="34" charset="0"/>
              <a:buChar cha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成本控制体系的建立，有助于建立企业良好的社会形象，增强企业的品牌意识，促进企业产品的销售，使企业走上良性循环的轨道</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Arial" pitchFamily="34" charset="0"/>
              <a:buChar cha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成本控制体系的建立，有助于提高成本控制工作的效率</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a:p>
            <a:pPr marL="285750" indent="-285750">
              <a:lnSpc>
                <a:spcPct val="200000"/>
              </a:lnSpc>
              <a:buClr>
                <a:srgbClr val="B8EDFF"/>
              </a:buClr>
              <a:buFont typeface="Arial" pitchFamily="34" charset="0"/>
              <a:buChar char="•"/>
            </a:pPr>
            <a:r>
              <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rPr>
              <a:t>成本控制体系的建立，有助于降低成本，提高企业的经营效益</a:t>
            </a:r>
            <a:endParaRPr lang="zh-CN" altLang="en-US">
              <a:solidFill>
                <a:schemeClr val="tx1">
                  <a:lumMod val="65000"/>
                  <a:lumOff val="35000"/>
                </a:schemeClr>
              </a:solidFill>
              <a:latin typeface="思源黑体" panose="020b0500000000000000" pitchFamily="34" charset="-122"/>
              <a:ea typeface="思源黑体" panose="020b0500000000000000" pitchFamily="34" charset="-122"/>
              <a:cs typeface="+mn-ea"/>
              <a:sym typeface="+mn-lt"/>
            </a:endParaRPr>
          </a:p>
        </p:txBody>
      </p:sp>
      <p:grpSp>
        <p:nvGrpSpPr>
          <p:cNvPr id="24" name="组合 23"/>
          <p:cNvGrpSpPr/>
          <p:nvPr/>
        </p:nvGrpSpPr>
        <p:grpSpPr>
          <a:xfrm>
            <a:off x="3211750" y="1453367"/>
            <a:ext cx="5787957" cy="653704"/>
            <a:chOff x="2966936" y="1677103"/>
            <a:chExt cx="5787957" cy="653704"/>
          </a:xfrm>
        </p:grpSpPr>
        <p:sp>
          <p:nvSpPr>
            <p:cNvPr id="25" name="文本框 24"/>
            <p:cNvSpPr txBox="1"/>
            <p:nvPr/>
          </p:nvSpPr>
          <p:spPr>
            <a:xfrm>
              <a:off x="3565572" y="1788512"/>
              <a:ext cx="4590685" cy="4308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a:solidFill>
                    <a:srgbClr val="0070C0"/>
                  </a:solidFill>
                  <a:latin typeface="思源黑体" panose="020b0500000000000000" pitchFamily="34" charset="-122"/>
                  <a:ea typeface="思源黑体" panose="020b0500000000000000" pitchFamily="34" charset="-122"/>
                  <a:cs typeface="+mn-ea"/>
                  <a:sym typeface="+mn-lt"/>
                </a:rPr>
                <a:t>七、建立成本控制体系的意义</a:t>
              </a:r>
              <a:endParaRPr lang="zh-CN" altLang="en-US" sz="2200" b="1">
                <a:solidFill>
                  <a:srgbClr val="0070C0"/>
                </a:solidFill>
                <a:latin typeface="思源黑体" panose="020b0500000000000000" pitchFamily="34" charset="-122"/>
                <a:ea typeface="思源黑体" panose="020b0500000000000000" pitchFamily="34" charset="-122"/>
                <a:cs typeface="+mn-ea"/>
                <a:sym typeface="+mn-lt"/>
              </a:endParaRPr>
            </a:p>
          </p:txBody>
        </p:sp>
        <p:grpSp>
          <p:nvGrpSpPr>
            <p:cNvPr id="26" name="组合 25"/>
            <p:cNvGrpSpPr/>
            <p:nvPr/>
          </p:nvGrpSpPr>
          <p:grpSpPr>
            <a:xfrm>
              <a:off x="2966936" y="1677103"/>
              <a:ext cx="5787957" cy="653704"/>
              <a:chOff x="2966936" y="1677103"/>
              <a:chExt cx="5787957" cy="653704"/>
            </a:xfrm>
          </p:grpSpPr>
          <p:sp>
            <p:nvSpPr>
              <p:cNvPr id="27" name="矩形 26"/>
              <p:cNvSpPr/>
              <p:nvPr/>
            </p:nvSpPr>
            <p:spPr>
              <a:xfrm>
                <a:off x="2966936" y="1677103"/>
                <a:ext cx="5787957" cy="653704"/>
              </a:xfrm>
              <a:prstGeom prst="rect">
                <a:avLst/>
              </a:prstGeom>
              <a:noFill/>
              <a:ln>
                <a:solidFill>
                  <a:srgbClr val="A7E8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8" name="燕尾形 27"/>
              <p:cNvSpPr/>
              <p:nvPr/>
            </p:nvSpPr>
            <p:spPr>
              <a:xfrm>
                <a:off x="3054485"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sp>
            <p:nvSpPr>
              <p:cNvPr id="29" name="燕尾形 28"/>
              <p:cNvSpPr/>
              <p:nvPr/>
            </p:nvSpPr>
            <p:spPr>
              <a:xfrm flipH="1">
                <a:off x="8372272" y="1828100"/>
                <a:ext cx="291830" cy="351710"/>
              </a:xfrm>
              <a:prstGeom prst="chevron">
                <a:avLst/>
              </a:prstGeom>
              <a:solidFill>
                <a:srgbClr val="A7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solidFill>
                    <a:schemeClr val="tx1"/>
                  </a:solidFill>
                </a:endParaRPr>
              </a:p>
            </p:txBody>
          </p:sp>
        </p:grpSp>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16" presetClass="entr" presetSubtype="21" dur="5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https://d.book118.com/535002313234011123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觅知网">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111</Paragraphs>
  <Slides>16</Slides>
  <Notes>11</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16</vt:i4>
      </vt:variant>
    </vt:vector>
  </HeadingPairs>
  <TitlesOfParts>
    <vt:vector baseType="lpstr" size="24">
      <vt:lpstr>Arial</vt:lpstr>
      <vt:lpstr>Calibri</vt:lpstr>
      <vt:lpstr>Calibri Light</vt:lpstr>
      <vt:lpstr>宋体</vt:lpstr>
      <vt:lpstr>思源黑体</vt:lpstr>
      <vt:lpstr>锐字真言体免费商用</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2024-09-27T13:59:25.456</cp:lastPrinted>
  <dcterms:created xsi:type="dcterms:W3CDTF">2024-09-27T05:59:25Z</dcterms:created>
  <dcterms:modified xsi:type="dcterms:W3CDTF">2024-09-27T05:59:27Z</dcterms:modified>
</cp:coreProperties>
</file>